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Lst>
  <p:sldSz cy="6858000" cx="12192000"/>
  <p:notesSz cx="6858000" cy="12192000"/>
  <p:embeddedFontLst>
    <p:embeddedFont>
      <p:font typeface="Noto Sans JP"/>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NotoSansJP-regular.fntdata"/><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12" Type="http://schemas.openxmlformats.org/officeDocument/2006/relationships/slide" Target="slides/slide8.xml"/><Relationship Id="rId56" Type="http://schemas.openxmlformats.org/officeDocument/2006/relationships/font" Target="fonts/NotoSansJP-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 name="Google Shape;1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a72b51e611_0_35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 name="Google Shape;695;g3a72b51e611_0_35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g3a72b51e611_0_35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3a72b51e611_0_36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4" name="Google Shape;774;g3a72b51e611_0_36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g3a72b51e611_0_36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3a72b51e611_0_36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3" name="Google Shape;853;g3a72b51e611_0_36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4" name="Google Shape;854;g3a72b51e611_0_36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3a72b51e611_0_37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2" name="Google Shape;932;g3a72b51e611_0_37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3" name="Google Shape;933;g3a72b51e611_0_37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3a72b51e611_0_38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1" name="Google Shape;1011;g3a72b51e611_0_38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2" name="Google Shape;1012;g3a72b51e611_0_38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3a72b51e611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5" name="Google Shape;1055;g3a72b51e611_0_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 name="Google Shape;1056;g3a72b51e611_0_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9" name="Google Shape;108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0" name="Google Shape;109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3a72b51e611_0_4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4" name="Google Shape;1254;g3a72b51e611_0_4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5" name="Google Shape;1255;g3a72b51e611_0_4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3a72b51e611_0_5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8" name="Google Shape;1288;g3a72b51e611_0_5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9" name="Google Shape;1289;g3a72b51e611_0_5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3a72b51e611_0_5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5" name="Google Shape;1375;g3a72b51e611_0_5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6" name="Google Shape;1376;g3a72b51e611_0_5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 name="Google Shape;4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 name="Google Shape;4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3a72b51e611_0_6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2" name="Google Shape;1462;g3a72b51e611_0_6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3" name="Google Shape;1463;g3a72b51e611_0_6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3a72b51e611_0_7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9" name="Google Shape;1549;g3a72b51e611_0_7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0" name="Google Shape;1550;g3a72b51e611_0_7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3a72b51e611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6" name="Google Shape;1636;g3a72b51e611_0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7" name="Google Shape;1637;g3a72b51e611_0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9" name="Google Shape;166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0" name="Google Shape;167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3a72b51e611_0_4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0" name="Google Shape;1840;g3a72b51e611_0_4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1" name="Google Shape;1841;g3a72b51e611_0_4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3a72b51e611_0_8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4" name="Google Shape;1874;g3a72b51e611_0_8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5" name="Google Shape;1875;g3a72b51e611_0_8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3a72b51e611_0_9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1" name="Google Shape;1961;g3a72b51e611_0_9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2" name="Google Shape;1962;g3a72b51e611_0_9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g3a72b51e611_0_10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8" name="Google Shape;2048;g3a72b51e611_0_10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9" name="Google Shape;2049;g3a72b51e611_0_10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3a72b51e611_0_1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5" name="Google Shape;2135;g3a72b51e611_0_1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6" name="Google Shape;2136;g3a72b51e611_0_1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0" name="Shape 2220"/>
        <p:cNvGrpSpPr/>
        <p:nvPr/>
      </p:nvGrpSpPr>
      <p:grpSpPr>
        <a:xfrm>
          <a:off x="0" y="0"/>
          <a:ext cx="0" cy="0"/>
          <a:chOff x="0" y="0"/>
          <a:chExt cx="0" cy="0"/>
        </a:xfrm>
      </p:grpSpPr>
      <p:sp>
        <p:nvSpPr>
          <p:cNvPr id="2221" name="Google Shape;2221;g3a72b51e611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2" name="Google Shape;2222;g3a72b51e611_0_1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3" name="Google Shape;2223;g3a72b51e611_0_1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5" name="Google Shape;225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6" name="Google Shape;225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4" name="Shape 2424"/>
        <p:cNvGrpSpPr/>
        <p:nvPr/>
      </p:nvGrpSpPr>
      <p:grpSpPr>
        <a:xfrm>
          <a:off x="0" y="0"/>
          <a:ext cx="0" cy="0"/>
          <a:chOff x="0" y="0"/>
          <a:chExt cx="0" cy="0"/>
        </a:xfrm>
      </p:grpSpPr>
      <p:sp>
        <p:nvSpPr>
          <p:cNvPr id="2425" name="Google Shape;242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6" name="Google Shape;242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7" name="Google Shape;242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7" name="Shape 2457"/>
        <p:cNvGrpSpPr/>
        <p:nvPr/>
      </p:nvGrpSpPr>
      <p:grpSpPr>
        <a:xfrm>
          <a:off x="0" y="0"/>
          <a:ext cx="0" cy="0"/>
          <a:chOff x="0" y="0"/>
          <a:chExt cx="0" cy="0"/>
        </a:xfrm>
      </p:grpSpPr>
      <p:sp>
        <p:nvSpPr>
          <p:cNvPr id="2458" name="Google Shape;2458;g3a72b51e611_0_1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9" name="Google Shape;2459;g3a72b51e611_0_11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0" name="Google Shape;2460;g3a72b51e611_0_11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g3a72b51e611_0_1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6" name="Google Shape;2546;g3a72b51e611_0_12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7" name="Google Shape;2547;g3a72b51e611_0_12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1" name="Shape 2631"/>
        <p:cNvGrpSpPr/>
        <p:nvPr/>
      </p:nvGrpSpPr>
      <p:grpSpPr>
        <a:xfrm>
          <a:off x="0" y="0"/>
          <a:ext cx="0" cy="0"/>
          <a:chOff x="0" y="0"/>
          <a:chExt cx="0" cy="0"/>
        </a:xfrm>
      </p:grpSpPr>
      <p:sp>
        <p:nvSpPr>
          <p:cNvPr id="2632" name="Google Shape;2632;g3a72b51e611_0_1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3" name="Google Shape;2633;g3a72b51e611_0_13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4" name="Google Shape;2634;g3a72b51e611_0_13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8" name="Shape 2718"/>
        <p:cNvGrpSpPr/>
        <p:nvPr/>
      </p:nvGrpSpPr>
      <p:grpSpPr>
        <a:xfrm>
          <a:off x="0" y="0"/>
          <a:ext cx="0" cy="0"/>
          <a:chOff x="0" y="0"/>
          <a:chExt cx="0" cy="0"/>
        </a:xfrm>
      </p:grpSpPr>
      <p:sp>
        <p:nvSpPr>
          <p:cNvPr id="2719" name="Google Shape;2719;g3a72b51e611_0_1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0" name="Google Shape;2720;g3a72b51e611_0_14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1" name="Google Shape;2721;g3a72b51e611_0_14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5" name="Shape 2805"/>
        <p:cNvGrpSpPr/>
        <p:nvPr/>
      </p:nvGrpSpPr>
      <p:grpSpPr>
        <a:xfrm>
          <a:off x="0" y="0"/>
          <a:ext cx="0" cy="0"/>
          <a:chOff x="0" y="0"/>
          <a:chExt cx="0" cy="0"/>
        </a:xfrm>
      </p:grpSpPr>
      <p:sp>
        <p:nvSpPr>
          <p:cNvPr id="2806" name="Google Shape;2806;g3a72b51e611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7" name="Google Shape;2807;g3a72b51e611_0_2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8" name="Google Shape;2808;g3a72b51e611_0_2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5" name="Shape 2835"/>
        <p:cNvGrpSpPr/>
        <p:nvPr/>
      </p:nvGrpSpPr>
      <p:grpSpPr>
        <a:xfrm>
          <a:off x="0" y="0"/>
          <a:ext cx="0" cy="0"/>
          <a:chOff x="0" y="0"/>
          <a:chExt cx="0" cy="0"/>
        </a:xfrm>
      </p:grpSpPr>
      <p:sp>
        <p:nvSpPr>
          <p:cNvPr id="2836" name="Google Shape;28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7" name="Google Shape;28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8" name="Google Shape;283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7" name="Shape 3007"/>
        <p:cNvGrpSpPr/>
        <p:nvPr/>
      </p:nvGrpSpPr>
      <p:grpSpPr>
        <a:xfrm>
          <a:off x="0" y="0"/>
          <a:ext cx="0" cy="0"/>
          <a:chOff x="0" y="0"/>
          <a:chExt cx="0" cy="0"/>
        </a:xfrm>
      </p:grpSpPr>
      <p:sp>
        <p:nvSpPr>
          <p:cNvPr id="3008" name="Google Shape;300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9" name="Google Shape;300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0" name="Google Shape;301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1" name="Shape 3041"/>
        <p:cNvGrpSpPr/>
        <p:nvPr/>
      </p:nvGrpSpPr>
      <p:grpSpPr>
        <a:xfrm>
          <a:off x="0" y="0"/>
          <a:ext cx="0" cy="0"/>
          <a:chOff x="0" y="0"/>
          <a:chExt cx="0" cy="0"/>
        </a:xfrm>
      </p:grpSpPr>
      <p:sp>
        <p:nvSpPr>
          <p:cNvPr id="3042" name="Google Shape;304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3" name="Google Shape;3043;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4" name="Google Shape;3044;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8" name="Shape 3128"/>
        <p:cNvGrpSpPr/>
        <p:nvPr/>
      </p:nvGrpSpPr>
      <p:grpSpPr>
        <a:xfrm>
          <a:off x="0" y="0"/>
          <a:ext cx="0" cy="0"/>
          <a:chOff x="0" y="0"/>
          <a:chExt cx="0" cy="0"/>
        </a:xfrm>
      </p:grpSpPr>
      <p:sp>
        <p:nvSpPr>
          <p:cNvPr id="3129" name="Google Shape;312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0" name="Google Shape;3130;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1" name="Google Shape;3131;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5" name="Shape 3215"/>
        <p:cNvGrpSpPr/>
        <p:nvPr/>
      </p:nvGrpSpPr>
      <p:grpSpPr>
        <a:xfrm>
          <a:off x="0" y="0"/>
          <a:ext cx="0" cy="0"/>
          <a:chOff x="0" y="0"/>
          <a:chExt cx="0" cy="0"/>
        </a:xfrm>
      </p:grpSpPr>
      <p:sp>
        <p:nvSpPr>
          <p:cNvPr id="3216" name="Google Shape;321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7" name="Google Shape;3217;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8" name="Google Shape;3218;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2" name="Shape 3302"/>
        <p:cNvGrpSpPr/>
        <p:nvPr/>
      </p:nvGrpSpPr>
      <p:grpSpPr>
        <a:xfrm>
          <a:off x="0" y="0"/>
          <a:ext cx="0" cy="0"/>
          <a:chOff x="0" y="0"/>
          <a:chExt cx="0" cy="0"/>
        </a:xfrm>
      </p:grpSpPr>
      <p:sp>
        <p:nvSpPr>
          <p:cNvPr id="3303" name="Google Shape;330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4" name="Google Shape;3304;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5" name="Google Shape;3305;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9" name="Shape 3389"/>
        <p:cNvGrpSpPr/>
        <p:nvPr/>
      </p:nvGrpSpPr>
      <p:grpSpPr>
        <a:xfrm>
          <a:off x="0" y="0"/>
          <a:ext cx="0" cy="0"/>
          <a:chOff x="0" y="0"/>
          <a:chExt cx="0" cy="0"/>
        </a:xfrm>
      </p:grpSpPr>
      <p:sp>
        <p:nvSpPr>
          <p:cNvPr id="3390" name="Google Shape;3390;g3a72b51e611_0_15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91" name="Google Shape;3391;g3a72b51e611_0_15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2" name="Google Shape;3392;g3a72b51e611_0_15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4" name="Shape 3394"/>
        <p:cNvGrpSpPr/>
        <p:nvPr/>
      </p:nvGrpSpPr>
      <p:grpSpPr>
        <a:xfrm>
          <a:off x="0" y="0"/>
          <a:ext cx="0" cy="0"/>
          <a:chOff x="0" y="0"/>
          <a:chExt cx="0" cy="0"/>
        </a:xfrm>
      </p:grpSpPr>
      <p:sp>
        <p:nvSpPr>
          <p:cNvPr id="3395" name="Google Shape;339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6" name="Google Shape;3396;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7" name="Google Shape;3397;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5" name="Shape 3455"/>
        <p:cNvGrpSpPr/>
        <p:nvPr/>
      </p:nvGrpSpPr>
      <p:grpSpPr>
        <a:xfrm>
          <a:off x="0" y="0"/>
          <a:ext cx="0" cy="0"/>
          <a:chOff x="0" y="0"/>
          <a:chExt cx="0" cy="0"/>
        </a:xfrm>
      </p:grpSpPr>
      <p:sp>
        <p:nvSpPr>
          <p:cNvPr id="3456" name="Google Shape;3456;g3a72b51e611_0_15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7" name="Google Shape;3457;g3a72b51e611_0_15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8" name="Google Shape;3458;g3a72b51e611_0_15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4" name="Shape 3524"/>
        <p:cNvGrpSpPr/>
        <p:nvPr/>
      </p:nvGrpSpPr>
      <p:grpSpPr>
        <a:xfrm>
          <a:off x="0" y="0"/>
          <a:ext cx="0" cy="0"/>
          <a:chOff x="0" y="0"/>
          <a:chExt cx="0" cy="0"/>
        </a:xfrm>
      </p:grpSpPr>
      <p:sp>
        <p:nvSpPr>
          <p:cNvPr id="3525" name="Google Shape;352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6" name="Google Shape;3526;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7" name="Google Shape;3527;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1" name="Shape 3661"/>
        <p:cNvGrpSpPr/>
        <p:nvPr/>
      </p:nvGrpSpPr>
      <p:grpSpPr>
        <a:xfrm>
          <a:off x="0" y="0"/>
          <a:ext cx="0" cy="0"/>
          <a:chOff x="0" y="0"/>
          <a:chExt cx="0" cy="0"/>
        </a:xfrm>
      </p:grpSpPr>
      <p:sp>
        <p:nvSpPr>
          <p:cNvPr id="3662" name="Google Shape;366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3" name="Google Shape;3663;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4" name="Google Shape;3664;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0" name="Shape 3730"/>
        <p:cNvGrpSpPr/>
        <p:nvPr/>
      </p:nvGrpSpPr>
      <p:grpSpPr>
        <a:xfrm>
          <a:off x="0" y="0"/>
          <a:ext cx="0" cy="0"/>
          <a:chOff x="0" y="0"/>
          <a:chExt cx="0" cy="0"/>
        </a:xfrm>
      </p:grpSpPr>
      <p:sp>
        <p:nvSpPr>
          <p:cNvPr id="3731" name="Google Shape;373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2" name="Google Shape;3732;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3" name="Google Shape;3733;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4" name="Shape 3844"/>
        <p:cNvGrpSpPr/>
        <p:nvPr/>
      </p:nvGrpSpPr>
      <p:grpSpPr>
        <a:xfrm>
          <a:off x="0" y="0"/>
          <a:ext cx="0" cy="0"/>
          <a:chOff x="0" y="0"/>
          <a:chExt cx="0" cy="0"/>
        </a:xfrm>
      </p:grpSpPr>
      <p:sp>
        <p:nvSpPr>
          <p:cNvPr id="3845" name="Google Shape;384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6" name="Google Shape;3846;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7" name="Google Shape;3847;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a72b51e611_0_38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a72b51e611_0_38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3a72b51e611_0_38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0" name="Shape 3920"/>
        <p:cNvGrpSpPr/>
        <p:nvPr/>
      </p:nvGrpSpPr>
      <p:grpSpPr>
        <a:xfrm>
          <a:off x="0" y="0"/>
          <a:ext cx="0" cy="0"/>
          <a:chOff x="0" y="0"/>
          <a:chExt cx="0" cy="0"/>
        </a:xfrm>
      </p:grpSpPr>
      <p:sp>
        <p:nvSpPr>
          <p:cNvPr id="3921" name="Google Shape;392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2" name="Google Shape;3922;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3" name="Google Shape;3923;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a72b51e611_0_30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g3a72b51e611_0_30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3a72b51e611_0_30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a72b51e611_0_3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g3a72b51e611_0_3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3a72b51e611_0_31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a72b51e611_0_3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g3a72b51e611_0_33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g3a72b51e611_0_33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a72b51e611_0_34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g3a72b51e611_0_34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g3a72b51e611_0_34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2.jpg"/></Relationships>
</file>

<file path=ppt/slides/_rels/slide10.xml.rels><?xml version="1.0" encoding="UTF-8" standalone="yes"?><Relationships xmlns="http://schemas.openxmlformats.org/package/2006/relationships"><Relationship Id="rId11" Type="http://schemas.openxmlformats.org/officeDocument/2006/relationships/image" Target="../media/image72.png"/><Relationship Id="rId10" Type="http://schemas.openxmlformats.org/officeDocument/2006/relationships/image" Target="../media/image57.png"/><Relationship Id="rId13" Type="http://schemas.openxmlformats.org/officeDocument/2006/relationships/image" Target="../media/image83.png"/><Relationship Id="rId12" Type="http://schemas.openxmlformats.org/officeDocument/2006/relationships/image" Target="../media/image64.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1.png"/><Relationship Id="rId4" Type="http://schemas.openxmlformats.org/officeDocument/2006/relationships/image" Target="../media/image31.png"/><Relationship Id="rId9" Type="http://schemas.openxmlformats.org/officeDocument/2006/relationships/image" Target="../media/image37.png"/><Relationship Id="rId15" Type="http://schemas.openxmlformats.org/officeDocument/2006/relationships/image" Target="../media/image82.png"/><Relationship Id="rId14" Type="http://schemas.openxmlformats.org/officeDocument/2006/relationships/image" Target="../media/image91.png"/><Relationship Id="rId5" Type="http://schemas.openxmlformats.org/officeDocument/2006/relationships/image" Target="../media/image45.png"/><Relationship Id="rId6" Type="http://schemas.openxmlformats.org/officeDocument/2006/relationships/image" Target="../media/image66.png"/><Relationship Id="rId7" Type="http://schemas.openxmlformats.org/officeDocument/2006/relationships/image" Target="../media/image84.png"/><Relationship Id="rId8" Type="http://schemas.openxmlformats.org/officeDocument/2006/relationships/image" Target="../media/image76.png"/></Relationships>
</file>

<file path=ppt/slides/_rels/slide11.xml.rels><?xml version="1.0" encoding="UTF-8" standalone="yes"?><Relationships xmlns="http://schemas.openxmlformats.org/package/2006/relationships"><Relationship Id="rId11" Type="http://schemas.openxmlformats.org/officeDocument/2006/relationships/image" Target="../media/image70.png"/><Relationship Id="rId10" Type="http://schemas.openxmlformats.org/officeDocument/2006/relationships/image" Target="../media/image85.png"/><Relationship Id="rId13" Type="http://schemas.openxmlformats.org/officeDocument/2006/relationships/image" Target="../media/image78.png"/><Relationship Id="rId12" Type="http://schemas.openxmlformats.org/officeDocument/2006/relationships/image" Target="../media/image104.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3.png"/><Relationship Id="rId4" Type="http://schemas.openxmlformats.org/officeDocument/2006/relationships/image" Target="../media/image31.png"/><Relationship Id="rId9" Type="http://schemas.openxmlformats.org/officeDocument/2006/relationships/image" Target="../media/image59.png"/><Relationship Id="rId15" Type="http://schemas.openxmlformats.org/officeDocument/2006/relationships/image" Target="../media/image95.png"/><Relationship Id="rId14" Type="http://schemas.openxmlformats.org/officeDocument/2006/relationships/image" Target="../media/image36.png"/><Relationship Id="rId5" Type="http://schemas.openxmlformats.org/officeDocument/2006/relationships/image" Target="../media/image45.png"/><Relationship Id="rId6" Type="http://schemas.openxmlformats.org/officeDocument/2006/relationships/image" Target="../media/image62.png"/><Relationship Id="rId7" Type="http://schemas.openxmlformats.org/officeDocument/2006/relationships/image" Target="../media/image93.png"/><Relationship Id="rId8" Type="http://schemas.openxmlformats.org/officeDocument/2006/relationships/image" Target="../media/image80.png"/></Relationships>
</file>

<file path=ppt/slides/_rels/slide12.xml.rels><?xml version="1.0" encoding="UTF-8" standalone="yes"?><Relationships xmlns="http://schemas.openxmlformats.org/package/2006/relationships"><Relationship Id="rId11" Type="http://schemas.openxmlformats.org/officeDocument/2006/relationships/image" Target="../media/image104.png"/><Relationship Id="rId10" Type="http://schemas.openxmlformats.org/officeDocument/2006/relationships/image" Target="../media/image37.png"/><Relationship Id="rId13" Type="http://schemas.openxmlformats.org/officeDocument/2006/relationships/image" Target="../media/image107.png"/><Relationship Id="rId12" Type="http://schemas.openxmlformats.org/officeDocument/2006/relationships/image" Target="../media/image116.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5.png"/><Relationship Id="rId4" Type="http://schemas.openxmlformats.org/officeDocument/2006/relationships/image" Target="../media/image31.png"/><Relationship Id="rId9" Type="http://schemas.openxmlformats.org/officeDocument/2006/relationships/image" Target="../media/image106.png"/><Relationship Id="rId15" Type="http://schemas.openxmlformats.org/officeDocument/2006/relationships/image" Target="../media/image78.png"/><Relationship Id="rId14" Type="http://schemas.openxmlformats.org/officeDocument/2006/relationships/image" Target="../media/image80.png"/><Relationship Id="rId5" Type="http://schemas.openxmlformats.org/officeDocument/2006/relationships/image" Target="../media/image45.png"/><Relationship Id="rId6" Type="http://schemas.openxmlformats.org/officeDocument/2006/relationships/image" Target="../media/image97.png"/><Relationship Id="rId7" Type="http://schemas.openxmlformats.org/officeDocument/2006/relationships/image" Target="../media/image94.png"/><Relationship Id="rId8" Type="http://schemas.openxmlformats.org/officeDocument/2006/relationships/image" Target="../media/image81.png"/></Relationships>
</file>

<file path=ppt/slides/_rels/slide13.xml.rels><?xml version="1.0" encoding="UTF-8" standalone="yes"?><Relationships xmlns="http://schemas.openxmlformats.org/package/2006/relationships"><Relationship Id="rId11" Type="http://schemas.openxmlformats.org/officeDocument/2006/relationships/image" Target="../media/image101.png"/><Relationship Id="rId10" Type="http://schemas.openxmlformats.org/officeDocument/2006/relationships/image" Target="../media/image109.png"/><Relationship Id="rId13" Type="http://schemas.openxmlformats.org/officeDocument/2006/relationships/image" Target="../media/image113.png"/><Relationship Id="rId12" Type="http://schemas.openxmlformats.org/officeDocument/2006/relationships/image" Target="../media/image78.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4.png"/><Relationship Id="rId4" Type="http://schemas.openxmlformats.org/officeDocument/2006/relationships/image" Target="../media/image31.png"/><Relationship Id="rId9" Type="http://schemas.openxmlformats.org/officeDocument/2006/relationships/image" Target="../media/image71.png"/><Relationship Id="rId15" Type="http://schemas.openxmlformats.org/officeDocument/2006/relationships/image" Target="../media/image91.png"/><Relationship Id="rId14" Type="http://schemas.openxmlformats.org/officeDocument/2006/relationships/image" Target="../media/image119.png"/><Relationship Id="rId5" Type="http://schemas.openxmlformats.org/officeDocument/2006/relationships/image" Target="../media/image45.png"/><Relationship Id="rId6" Type="http://schemas.openxmlformats.org/officeDocument/2006/relationships/image" Target="../media/image108.png"/><Relationship Id="rId7" Type="http://schemas.openxmlformats.org/officeDocument/2006/relationships/image" Target="../media/image72.png"/><Relationship Id="rId8" Type="http://schemas.openxmlformats.org/officeDocument/2006/relationships/image" Target="../media/image9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3.png"/><Relationship Id="rId4" Type="http://schemas.openxmlformats.org/officeDocument/2006/relationships/image" Target="../media/image135.png"/><Relationship Id="rId5" Type="http://schemas.openxmlformats.org/officeDocument/2006/relationships/image" Target="../media/image16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2.png"/><Relationship Id="rId4" Type="http://schemas.openxmlformats.org/officeDocument/2006/relationships/image" Target="../media/image114.png"/><Relationship Id="rId5" Type="http://schemas.openxmlformats.org/officeDocument/2006/relationships/image" Target="../media/image1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5.png"/><Relationship Id="rId4" Type="http://schemas.openxmlformats.org/officeDocument/2006/relationships/image" Target="../media/image121.png"/><Relationship Id="rId9" Type="http://schemas.openxmlformats.org/officeDocument/2006/relationships/image" Target="../media/image10.png"/><Relationship Id="rId5" Type="http://schemas.openxmlformats.org/officeDocument/2006/relationships/image" Target="../media/image117.png"/><Relationship Id="rId6" Type="http://schemas.openxmlformats.org/officeDocument/2006/relationships/image" Target="../media/image123.png"/><Relationship Id="rId7" Type="http://schemas.openxmlformats.org/officeDocument/2006/relationships/image" Target="../media/image118.png"/><Relationship Id="rId8" Type="http://schemas.openxmlformats.org/officeDocument/2006/relationships/image" Target="../media/image1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2.png"/><Relationship Id="rId4" Type="http://schemas.openxmlformats.org/officeDocument/2006/relationships/image" Target="../media/image120.png"/><Relationship Id="rId5" Type="http://schemas.openxmlformats.org/officeDocument/2006/relationships/image" Target="../media/image130.png"/><Relationship Id="rId6" Type="http://schemas.openxmlformats.org/officeDocument/2006/relationships/image" Target="../media/image131.png"/><Relationship Id="rId7" Type="http://schemas.openxmlformats.org/officeDocument/2006/relationships/image" Target="../media/image124.png"/><Relationship Id="rId8" Type="http://schemas.openxmlformats.org/officeDocument/2006/relationships/image" Target="../media/image122.png"/></Relationships>
</file>

<file path=ppt/slides/_rels/slide18.xml.rels><?xml version="1.0" encoding="UTF-8" standalone="yes"?><Relationships xmlns="http://schemas.openxmlformats.org/package/2006/relationships"><Relationship Id="rId11" Type="http://schemas.openxmlformats.org/officeDocument/2006/relationships/image" Target="../media/image143.png"/><Relationship Id="rId10" Type="http://schemas.openxmlformats.org/officeDocument/2006/relationships/image" Target="../media/image141.png"/><Relationship Id="rId13" Type="http://schemas.openxmlformats.org/officeDocument/2006/relationships/image" Target="../media/image148.png"/><Relationship Id="rId12" Type="http://schemas.openxmlformats.org/officeDocument/2006/relationships/image" Target="../media/image125.pn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7.png"/><Relationship Id="rId4" Type="http://schemas.openxmlformats.org/officeDocument/2006/relationships/image" Target="../media/image146.png"/><Relationship Id="rId9" Type="http://schemas.openxmlformats.org/officeDocument/2006/relationships/image" Target="../media/image126.png"/><Relationship Id="rId15" Type="http://schemas.openxmlformats.org/officeDocument/2006/relationships/image" Target="../media/image134.png"/><Relationship Id="rId14" Type="http://schemas.openxmlformats.org/officeDocument/2006/relationships/image" Target="../media/image136.png"/><Relationship Id="rId5" Type="http://schemas.openxmlformats.org/officeDocument/2006/relationships/image" Target="../media/image180.png"/><Relationship Id="rId6" Type="http://schemas.openxmlformats.org/officeDocument/2006/relationships/image" Target="../media/image128.png"/><Relationship Id="rId7" Type="http://schemas.openxmlformats.org/officeDocument/2006/relationships/image" Target="../media/image138.png"/><Relationship Id="rId8" Type="http://schemas.openxmlformats.org/officeDocument/2006/relationships/image" Target="../media/image157.png"/></Relationships>
</file>

<file path=ppt/slides/_rels/slide19.xml.rels><?xml version="1.0" encoding="UTF-8" standalone="yes"?><Relationships xmlns="http://schemas.openxmlformats.org/package/2006/relationships"><Relationship Id="rId11" Type="http://schemas.openxmlformats.org/officeDocument/2006/relationships/image" Target="../media/image143.png"/><Relationship Id="rId10" Type="http://schemas.openxmlformats.org/officeDocument/2006/relationships/image" Target="../media/image141.png"/><Relationship Id="rId13" Type="http://schemas.openxmlformats.org/officeDocument/2006/relationships/image" Target="../media/image187.png"/><Relationship Id="rId12" Type="http://schemas.openxmlformats.org/officeDocument/2006/relationships/image" Target="../media/image167.pn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7.png"/><Relationship Id="rId4" Type="http://schemas.openxmlformats.org/officeDocument/2006/relationships/image" Target="../media/image198.png"/><Relationship Id="rId9" Type="http://schemas.openxmlformats.org/officeDocument/2006/relationships/image" Target="../media/image157.png"/><Relationship Id="rId15" Type="http://schemas.openxmlformats.org/officeDocument/2006/relationships/image" Target="../media/image134.png"/><Relationship Id="rId14" Type="http://schemas.openxmlformats.org/officeDocument/2006/relationships/image" Target="../media/image175.png"/><Relationship Id="rId5" Type="http://schemas.openxmlformats.org/officeDocument/2006/relationships/image" Target="../media/image180.png"/><Relationship Id="rId6" Type="http://schemas.openxmlformats.org/officeDocument/2006/relationships/image" Target="../media/image165.png"/><Relationship Id="rId7" Type="http://schemas.openxmlformats.org/officeDocument/2006/relationships/image" Target="../media/image138.png"/><Relationship Id="rId8" Type="http://schemas.openxmlformats.org/officeDocument/2006/relationships/image" Target="../media/image1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8.jpg"/></Relationships>
</file>

<file path=ppt/slides/_rels/slide20.xml.rels><?xml version="1.0" encoding="UTF-8" standalone="yes"?><Relationships xmlns="http://schemas.openxmlformats.org/package/2006/relationships"><Relationship Id="rId11" Type="http://schemas.openxmlformats.org/officeDocument/2006/relationships/image" Target="../media/image201.png"/><Relationship Id="rId10" Type="http://schemas.openxmlformats.org/officeDocument/2006/relationships/image" Target="../media/image161.png"/><Relationship Id="rId13" Type="http://schemas.openxmlformats.org/officeDocument/2006/relationships/image" Target="../media/image125.png"/><Relationship Id="rId12" Type="http://schemas.openxmlformats.org/officeDocument/2006/relationships/image" Target="../media/image143.png"/><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5.png"/><Relationship Id="rId4" Type="http://schemas.openxmlformats.org/officeDocument/2006/relationships/image" Target="../media/image159.png"/><Relationship Id="rId9" Type="http://schemas.openxmlformats.org/officeDocument/2006/relationships/image" Target="../media/image176.png"/><Relationship Id="rId15" Type="http://schemas.openxmlformats.org/officeDocument/2006/relationships/image" Target="../media/image250.png"/><Relationship Id="rId14" Type="http://schemas.openxmlformats.org/officeDocument/2006/relationships/image" Target="../media/image171.png"/><Relationship Id="rId16" Type="http://schemas.openxmlformats.org/officeDocument/2006/relationships/image" Target="../media/image134.png"/><Relationship Id="rId5" Type="http://schemas.openxmlformats.org/officeDocument/2006/relationships/image" Target="../media/image138.png"/><Relationship Id="rId6" Type="http://schemas.openxmlformats.org/officeDocument/2006/relationships/image" Target="../media/image128.png"/><Relationship Id="rId7" Type="http://schemas.openxmlformats.org/officeDocument/2006/relationships/image" Target="../media/image180.png"/><Relationship Id="rId8" Type="http://schemas.openxmlformats.org/officeDocument/2006/relationships/image" Target="../media/image177.png"/></Relationships>
</file>

<file path=ppt/slides/_rels/slide21.xml.rels><?xml version="1.0" encoding="UTF-8" standalone="yes"?><Relationships xmlns="http://schemas.openxmlformats.org/package/2006/relationships"><Relationship Id="rId11" Type="http://schemas.openxmlformats.org/officeDocument/2006/relationships/image" Target="../media/image143.png"/><Relationship Id="rId10" Type="http://schemas.openxmlformats.org/officeDocument/2006/relationships/image" Target="../media/image199.png"/><Relationship Id="rId13" Type="http://schemas.openxmlformats.org/officeDocument/2006/relationships/image" Target="../media/image194.png"/><Relationship Id="rId12" Type="http://schemas.openxmlformats.org/officeDocument/2006/relationships/image" Target="../media/image209.png"/><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4.png"/><Relationship Id="rId4" Type="http://schemas.openxmlformats.org/officeDocument/2006/relationships/image" Target="../media/image146.png"/><Relationship Id="rId9" Type="http://schemas.openxmlformats.org/officeDocument/2006/relationships/image" Target="../media/image128.png"/><Relationship Id="rId15" Type="http://schemas.openxmlformats.org/officeDocument/2006/relationships/image" Target="../media/image134.png"/><Relationship Id="rId14" Type="http://schemas.openxmlformats.org/officeDocument/2006/relationships/image" Target="../media/image195.png"/><Relationship Id="rId5" Type="http://schemas.openxmlformats.org/officeDocument/2006/relationships/image" Target="../media/image180.png"/><Relationship Id="rId6" Type="http://schemas.openxmlformats.org/officeDocument/2006/relationships/image" Target="../media/image197.png"/><Relationship Id="rId7" Type="http://schemas.openxmlformats.org/officeDocument/2006/relationships/image" Target="../media/image138.png"/><Relationship Id="rId8" Type="http://schemas.openxmlformats.org/officeDocument/2006/relationships/image" Target="../media/image20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8.png"/><Relationship Id="rId4" Type="http://schemas.openxmlformats.org/officeDocument/2006/relationships/image" Target="../media/image206.png"/><Relationship Id="rId5" Type="http://schemas.openxmlformats.org/officeDocument/2006/relationships/image" Target="../media/image2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15.png"/><Relationship Id="rId4" Type="http://schemas.openxmlformats.org/officeDocument/2006/relationships/image" Target="../media/image207.png"/><Relationship Id="rId9" Type="http://schemas.openxmlformats.org/officeDocument/2006/relationships/image" Target="../media/image208.png"/><Relationship Id="rId5" Type="http://schemas.openxmlformats.org/officeDocument/2006/relationships/image" Target="../media/image226.png"/><Relationship Id="rId6" Type="http://schemas.openxmlformats.org/officeDocument/2006/relationships/image" Target="../media/image219.png"/><Relationship Id="rId7" Type="http://schemas.openxmlformats.org/officeDocument/2006/relationships/image" Target="../media/image227.png"/><Relationship Id="rId8" Type="http://schemas.openxmlformats.org/officeDocument/2006/relationships/image" Target="../media/image2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96.png"/><Relationship Id="rId4" Type="http://schemas.openxmlformats.org/officeDocument/2006/relationships/image" Target="../media/image203.png"/><Relationship Id="rId5" Type="http://schemas.openxmlformats.org/officeDocument/2006/relationships/image" Target="../media/image200.png"/><Relationship Id="rId6" Type="http://schemas.openxmlformats.org/officeDocument/2006/relationships/image" Target="../media/image251.png"/><Relationship Id="rId7" Type="http://schemas.openxmlformats.org/officeDocument/2006/relationships/image" Target="../media/image221.png"/><Relationship Id="rId8" Type="http://schemas.openxmlformats.org/officeDocument/2006/relationships/image" Target="../media/image234.png"/></Relationships>
</file>

<file path=ppt/slides/_rels/slide25.xml.rels><?xml version="1.0" encoding="UTF-8" standalone="yes"?><Relationships xmlns="http://schemas.openxmlformats.org/package/2006/relationships"><Relationship Id="rId11" Type="http://schemas.openxmlformats.org/officeDocument/2006/relationships/image" Target="../media/image143.png"/><Relationship Id="rId10" Type="http://schemas.openxmlformats.org/officeDocument/2006/relationships/image" Target="../media/image141.png"/><Relationship Id="rId13" Type="http://schemas.openxmlformats.org/officeDocument/2006/relationships/image" Target="../media/image237.png"/><Relationship Id="rId12" Type="http://schemas.openxmlformats.org/officeDocument/2006/relationships/image" Target="../media/image220.png"/><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96.png"/><Relationship Id="rId4" Type="http://schemas.openxmlformats.org/officeDocument/2006/relationships/image" Target="../media/image255.png"/><Relationship Id="rId9" Type="http://schemas.openxmlformats.org/officeDocument/2006/relationships/image" Target="../media/image261.png"/><Relationship Id="rId15" Type="http://schemas.openxmlformats.org/officeDocument/2006/relationships/image" Target="../media/image134.png"/><Relationship Id="rId14" Type="http://schemas.openxmlformats.org/officeDocument/2006/relationships/image" Target="../media/image274.png"/><Relationship Id="rId5" Type="http://schemas.openxmlformats.org/officeDocument/2006/relationships/image" Target="../media/image180.png"/><Relationship Id="rId6" Type="http://schemas.openxmlformats.org/officeDocument/2006/relationships/image" Target="../media/image197.png"/><Relationship Id="rId7" Type="http://schemas.openxmlformats.org/officeDocument/2006/relationships/image" Target="../media/image299.png"/><Relationship Id="rId8" Type="http://schemas.openxmlformats.org/officeDocument/2006/relationships/image" Target="../media/image138.png"/></Relationships>
</file>

<file path=ppt/slides/_rels/slide26.xml.rels><?xml version="1.0" encoding="UTF-8" standalone="yes"?><Relationships xmlns="http://schemas.openxmlformats.org/package/2006/relationships"><Relationship Id="rId11" Type="http://schemas.openxmlformats.org/officeDocument/2006/relationships/image" Target="../media/image143.png"/><Relationship Id="rId10" Type="http://schemas.openxmlformats.org/officeDocument/2006/relationships/image" Target="../media/image233.png"/><Relationship Id="rId13" Type="http://schemas.openxmlformats.org/officeDocument/2006/relationships/image" Target="../media/image313.png"/><Relationship Id="rId12" Type="http://schemas.openxmlformats.org/officeDocument/2006/relationships/image" Target="../media/image290.png"/><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96.png"/><Relationship Id="rId4" Type="http://schemas.openxmlformats.org/officeDocument/2006/relationships/image" Target="../media/image249.png"/><Relationship Id="rId9" Type="http://schemas.openxmlformats.org/officeDocument/2006/relationships/image" Target="../media/image235.png"/><Relationship Id="rId15" Type="http://schemas.openxmlformats.org/officeDocument/2006/relationships/image" Target="../media/image134.png"/><Relationship Id="rId14" Type="http://schemas.openxmlformats.org/officeDocument/2006/relationships/image" Target="../media/image271.png"/><Relationship Id="rId5" Type="http://schemas.openxmlformats.org/officeDocument/2006/relationships/image" Target="../media/image180.png"/><Relationship Id="rId6" Type="http://schemas.openxmlformats.org/officeDocument/2006/relationships/image" Target="../media/image260.png"/><Relationship Id="rId7" Type="http://schemas.openxmlformats.org/officeDocument/2006/relationships/image" Target="../media/image248.png"/><Relationship Id="rId8" Type="http://schemas.openxmlformats.org/officeDocument/2006/relationships/image" Target="../media/image138.png"/></Relationships>
</file>

<file path=ppt/slides/_rels/slide27.xml.rels><?xml version="1.0" encoding="UTF-8" standalone="yes"?><Relationships xmlns="http://schemas.openxmlformats.org/package/2006/relationships"><Relationship Id="rId11" Type="http://schemas.openxmlformats.org/officeDocument/2006/relationships/image" Target="../media/image143.png"/><Relationship Id="rId10" Type="http://schemas.openxmlformats.org/officeDocument/2006/relationships/image" Target="../media/image263.png"/><Relationship Id="rId13" Type="http://schemas.openxmlformats.org/officeDocument/2006/relationships/image" Target="../media/image281.png"/><Relationship Id="rId12" Type="http://schemas.openxmlformats.org/officeDocument/2006/relationships/image" Target="../media/image279.png"/><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96.png"/><Relationship Id="rId4" Type="http://schemas.openxmlformats.org/officeDocument/2006/relationships/image" Target="../media/image269.png"/><Relationship Id="rId9" Type="http://schemas.openxmlformats.org/officeDocument/2006/relationships/image" Target="../media/image275.png"/><Relationship Id="rId15" Type="http://schemas.openxmlformats.org/officeDocument/2006/relationships/image" Target="../media/image134.png"/><Relationship Id="rId14" Type="http://schemas.openxmlformats.org/officeDocument/2006/relationships/image" Target="../media/image303.png"/><Relationship Id="rId5" Type="http://schemas.openxmlformats.org/officeDocument/2006/relationships/image" Target="../media/image180.png"/><Relationship Id="rId6" Type="http://schemas.openxmlformats.org/officeDocument/2006/relationships/image" Target="../media/image258.png"/><Relationship Id="rId7" Type="http://schemas.openxmlformats.org/officeDocument/2006/relationships/image" Target="../media/image260.png"/><Relationship Id="rId8" Type="http://schemas.openxmlformats.org/officeDocument/2006/relationships/image" Target="../media/image176.png"/></Relationships>
</file>

<file path=ppt/slides/_rels/slide28.xml.rels><?xml version="1.0" encoding="UTF-8" standalone="yes"?><Relationships xmlns="http://schemas.openxmlformats.org/package/2006/relationships"><Relationship Id="rId11" Type="http://schemas.openxmlformats.org/officeDocument/2006/relationships/image" Target="../media/image143.png"/><Relationship Id="rId10" Type="http://schemas.openxmlformats.org/officeDocument/2006/relationships/image" Target="../media/image199.png"/><Relationship Id="rId13" Type="http://schemas.openxmlformats.org/officeDocument/2006/relationships/image" Target="../media/image284.png"/><Relationship Id="rId12" Type="http://schemas.openxmlformats.org/officeDocument/2006/relationships/image" Target="../media/image301.png"/><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96.png"/><Relationship Id="rId4" Type="http://schemas.openxmlformats.org/officeDocument/2006/relationships/image" Target="../media/image146.png"/><Relationship Id="rId9" Type="http://schemas.openxmlformats.org/officeDocument/2006/relationships/image" Target="../media/image272.png"/><Relationship Id="rId15" Type="http://schemas.openxmlformats.org/officeDocument/2006/relationships/image" Target="../media/image134.png"/><Relationship Id="rId14" Type="http://schemas.openxmlformats.org/officeDocument/2006/relationships/image" Target="../media/image306.png"/><Relationship Id="rId5" Type="http://schemas.openxmlformats.org/officeDocument/2006/relationships/image" Target="../media/image180.png"/><Relationship Id="rId6" Type="http://schemas.openxmlformats.org/officeDocument/2006/relationships/image" Target="../media/image165.png"/><Relationship Id="rId7" Type="http://schemas.openxmlformats.org/officeDocument/2006/relationships/image" Target="../media/image138.png"/><Relationship Id="rId8" Type="http://schemas.openxmlformats.org/officeDocument/2006/relationships/image" Target="../media/image2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07.png"/><Relationship Id="rId4" Type="http://schemas.openxmlformats.org/officeDocument/2006/relationships/image" Target="../media/image361.png"/><Relationship Id="rId5" Type="http://schemas.openxmlformats.org/officeDocument/2006/relationships/image" Target="../media/image3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2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15.png"/><Relationship Id="rId4" Type="http://schemas.openxmlformats.org/officeDocument/2006/relationships/image" Target="../media/image121.png"/><Relationship Id="rId9" Type="http://schemas.openxmlformats.org/officeDocument/2006/relationships/image" Target="../media/image10.png"/><Relationship Id="rId5" Type="http://schemas.openxmlformats.org/officeDocument/2006/relationships/image" Target="../media/image117.png"/><Relationship Id="rId6" Type="http://schemas.openxmlformats.org/officeDocument/2006/relationships/image" Target="../media/image123.png"/><Relationship Id="rId7" Type="http://schemas.openxmlformats.org/officeDocument/2006/relationships/image" Target="../media/image118.png"/><Relationship Id="rId8" Type="http://schemas.openxmlformats.org/officeDocument/2006/relationships/image" Target="../media/image1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18.png"/><Relationship Id="rId4" Type="http://schemas.openxmlformats.org/officeDocument/2006/relationships/image" Target="../media/image120.png"/><Relationship Id="rId5" Type="http://schemas.openxmlformats.org/officeDocument/2006/relationships/image" Target="../media/image355.png"/><Relationship Id="rId6" Type="http://schemas.openxmlformats.org/officeDocument/2006/relationships/image" Target="../media/image131.png"/><Relationship Id="rId7" Type="http://schemas.openxmlformats.org/officeDocument/2006/relationships/image" Target="../media/image124.png"/><Relationship Id="rId8" Type="http://schemas.openxmlformats.org/officeDocument/2006/relationships/image" Target="../media/image298.png"/></Relationships>
</file>

<file path=ppt/slides/_rels/slide32.xml.rels><?xml version="1.0" encoding="UTF-8" standalone="yes"?><Relationships xmlns="http://schemas.openxmlformats.org/package/2006/relationships"><Relationship Id="rId11" Type="http://schemas.openxmlformats.org/officeDocument/2006/relationships/image" Target="../media/image143.png"/><Relationship Id="rId10" Type="http://schemas.openxmlformats.org/officeDocument/2006/relationships/image" Target="../media/image335.png"/><Relationship Id="rId13" Type="http://schemas.openxmlformats.org/officeDocument/2006/relationships/image" Target="../media/image346.png"/><Relationship Id="rId12" Type="http://schemas.openxmlformats.org/officeDocument/2006/relationships/image" Target="../media/image327.png"/><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32.png"/><Relationship Id="rId4" Type="http://schemas.openxmlformats.org/officeDocument/2006/relationships/image" Target="../media/image255.png"/><Relationship Id="rId9" Type="http://schemas.openxmlformats.org/officeDocument/2006/relationships/image" Target="../media/image329.png"/><Relationship Id="rId15" Type="http://schemas.openxmlformats.org/officeDocument/2006/relationships/image" Target="../media/image134.png"/><Relationship Id="rId14" Type="http://schemas.openxmlformats.org/officeDocument/2006/relationships/image" Target="../media/image322.png"/><Relationship Id="rId5" Type="http://schemas.openxmlformats.org/officeDocument/2006/relationships/image" Target="../media/image180.png"/><Relationship Id="rId6" Type="http://schemas.openxmlformats.org/officeDocument/2006/relationships/image" Target="../media/image302.png"/><Relationship Id="rId7" Type="http://schemas.openxmlformats.org/officeDocument/2006/relationships/image" Target="../media/image334.png"/><Relationship Id="rId8" Type="http://schemas.openxmlformats.org/officeDocument/2006/relationships/image" Target="../media/image138.png"/></Relationships>
</file>

<file path=ppt/slides/_rels/slide33.xml.rels><?xml version="1.0" encoding="UTF-8" standalone="yes"?><Relationships xmlns="http://schemas.openxmlformats.org/package/2006/relationships"><Relationship Id="rId11" Type="http://schemas.openxmlformats.org/officeDocument/2006/relationships/image" Target="../media/image143.png"/><Relationship Id="rId10" Type="http://schemas.openxmlformats.org/officeDocument/2006/relationships/image" Target="../media/image352.png"/><Relationship Id="rId13" Type="http://schemas.openxmlformats.org/officeDocument/2006/relationships/image" Target="../media/image323.png"/><Relationship Id="rId12" Type="http://schemas.openxmlformats.org/officeDocument/2006/relationships/image" Target="../media/image326.png"/><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64.png"/><Relationship Id="rId4" Type="http://schemas.openxmlformats.org/officeDocument/2006/relationships/image" Target="../media/image344.png"/><Relationship Id="rId9" Type="http://schemas.openxmlformats.org/officeDocument/2006/relationships/image" Target="../media/image349.png"/><Relationship Id="rId15" Type="http://schemas.openxmlformats.org/officeDocument/2006/relationships/image" Target="../media/image134.png"/><Relationship Id="rId14" Type="http://schemas.openxmlformats.org/officeDocument/2006/relationships/image" Target="../media/image328.png"/><Relationship Id="rId5" Type="http://schemas.openxmlformats.org/officeDocument/2006/relationships/image" Target="../media/image180.png"/><Relationship Id="rId6" Type="http://schemas.openxmlformats.org/officeDocument/2006/relationships/image" Target="../media/image165.png"/><Relationship Id="rId7" Type="http://schemas.openxmlformats.org/officeDocument/2006/relationships/image" Target="../media/image138.png"/><Relationship Id="rId8" Type="http://schemas.openxmlformats.org/officeDocument/2006/relationships/image" Target="../media/image330.png"/></Relationships>
</file>

<file path=ppt/slides/_rels/slide34.xml.rels><?xml version="1.0" encoding="UTF-8" standalone="yes"?><Relationships xmlns="http://schemas.openxmlformats.org/package/2006/relationships"><Relationship Id="rId11" Type="http://schemas.openxmlformats.org/officeDocument/2006/relationships/image" Target="../media/image143.png"/><Relationship Id="rId10" Type="http://schemas.openxmlformats.org/officeDocument/2006/relationships/image" Target="../media/image201.png"/><Relationship Id="rId13" Type="http://schemas.openxmlformats.org/officeDocument/2006/relationships/image" Target="../media/image379.png"/><Relationship Id="rId12" Type="http://schemas.openxmlformats.org/officeDocument/2006/relationships/image" Target="../media/image358.png"/><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50.png"/><Relationship Id="rId4" Type="http://schemas.openxmlformats.org/officeDocument/2006/relationships/image" Target="../media/image337.png"/><Relationship Id="rId9" Type="http://schemas.openxmlformats.org/officeDocument/2006/relationships/image" Target="../media/image371.png"/><Relationship Id="rId15" Type="http://schemas.openxmlformats.org/officeDocument/2006/relationships/image" Target="../media/image134.png"/><Relationship Id="rId14" Type="http://schemas.openxmlformats.org/officeDocument/2006/relationships/image" Target="../media/image375.png"/><Relationship Id="rId5" Type="http://schemas.openxmlformats.org/officeDocument/2006/relationships/image" Target="../media/image180.png"/><Relationship Id="rId6" Type="http://schemas.openxmlformats.org/officeDocument/2006/relationships/image" Target="../media/image157.png"/><Relationship Id="rId7" Type="http://schemas.openxmlformats.org/officeDocument/2006/relationships/image" Target="../media/image369.png"/><Relationship Id="rId8" Type="http://schemas.openxmlformats.org/officeDocument/2006/relationships/image" Target="../media/image138.png"/></Relationships>
</file>

<file path=ppt/slides/_rels/slide35.xml.rels><?xml version="1.0" encoding="UTF-8" standalone="yes"?><Relationships xmlns="http://schemas.openxmlformats.org/package/2006/relationships"><Relationship Id="rId11" Type="http://schemas.openxmlformats.org/officeDocument/2006/relationships/image" Target="../media/image143.png"/><Relationship Id="rId10" Type="http://schemas.openxmlformats.org/officeDocument/2006/relationships/image" Target="../media/image199.png"/><Relationship Id="rId13" Type="http://schemas.openxmlformats.org/officeDocument/2006/relationships/image" Target="../media/image374.png"/><Relationship Id="rId12" Type="http://schemas.openxmlformats.org/officeDocument/2006/relationships/image" Target="../media/image438.png"/><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50.png"/><Relationship Id="rId4" Type="http://schemas.openxmlformats.org/officeDocument/2006/relationships/image" Target="../media/image146.png"/><Relationship Id="rId9" Type="http://schemas.openxmlformats.org/officeDocument/2006/relationships/image" Target="../media/image392.png"/><Relationship Id="rId15" Type="http://schemas.openxmlformats.org/officeDocument/2006/relationships/image" Target="../media/image134.png"/><Relationship Id="rId14" Type="http://schemas.openxmlformats.org/officeDocument/2006/relationships/image" Target="../media/image377.png"/><Relationship Id="rId5" Type="http://schemas.openxmlformats.org/officeDocument/2006/relationships/image" Target="../media/image180.png"/><Relationship Id="rId6" Type="http://schemas.openxmlformats.org/officeDocument/2006/relationships/image" Target="../media/image373.png"/><Relationship Id="rId7" Type="http://schemas.openxmlformats.org/officeDocument/2006/relationships/image" Target="../media/image395.png"/><Relationship Id="rId8" Type="http://schemas.openxmlformats.org/officeDocument/2006/relationships/image" Target="../media/image1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80.png"/><Relationship Id="rId4" Type="http://schemas.openxmlformats.org/officeDocument/2006/relationships/image" Target="../media/image397.png"/><Relationship Id="rId5" Type="http://schemas.openxmlformats.org/officeDocument/2006/relationships/image" Target="../media/image40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76.png"/><Relationship Id="rId4" Type="http://schemas.openxmlformats.org/officeDocument/2006/relationships/image" Target="../media/image391.png"/><Relationship Id="rId9" Type="http://schemas.openxmlformats.org/officeDocument/2006/relationships/image" Target="../media/image208.png"/><Relationship Id="rId5" Type="http://schemas.openxmlformats.org/officeDocument/2006/relationships/image" Target="../media/image370.png"/><Relationship Id="rId6" Type="http://schemas.openxmlformats.org/officeDocument/2006/relationships/image" Target="../media/image378.png"/><Relationship Id="rId7" Type="http://schemas.openxmlformats.org/officeDocument/2006/relationships/image" Target="../media/image381.png"/><Relationship Id="rId8" Type="http://schemas.openxmlformats.org/officeDocument/2006/relationships/image" Target="../media/image38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84.png"/><Relationship Id="rId4" Type="http://schemas.openxmlformats.org/officeDocument/2006/relationships/image" Target="../media/image433.png"/><Relationship Id="rId5" Type="http://schemas.openxmlformats.org/officeDocument/2006/relationships/image" Target="../media/image393.png"/><Relationship Id="rId6" Type="http://schemas.openxmlformats.org/officeDocument/2006/relationships/image" Target="../media/image382.png"/><Relationship Id="rId7" Type="http://schemas.openxmlformats.org/officeDocument/2006/relationships/image" Target="../media/image409.png"/><Relationship Id="rId8" Type="http://schemas.openxmlformats.org/officeDocument/2006/relationships/image" Target="../media/image405.png"/></Relationships>
</file>

<file path=ppt/slides/_rels/slide39.xml.rels><?xml version="1.0" encoding="UTF-8" standalone="yes"?><Relationships xmlns="http://schemas.openxmlformats.org/package/2006/relationships"><Relationship Id="rId11" Type="http://schemas.openxmlformats.org/officeDocument/2006/relationships/image" Target="../media/image143.png"/><Relationship Id="rId10" Type="http://schemas.openxmlformats.org/officeDocument/2006/relationships/image" Target="../media/image473.png"/><Relationship Id="rId13" Type="http://schemas.openxmlformats.org/officeDocument/2006/relationships/image" Target="../media/image195.png"/><Relationship Id="rId12" Type="http://schemas.openxmlformats.org/officeDocument/2006/relationships/image" Target="../media/image399.png"/><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28.png"/><Relationship Id="rId4" Type="http://schemas.openxmlformats.org/officeDocument/2006/relationships/image" Target="../media/image383.png"/><Relationship Id="rId9" Type="http://schemas.openxmlformats.org/officeDocument/2006/relationships/image" Target="../media/image425.png"/><Relationship Id="rId15" Type="http://schemas.openxmlformats.org/officeDocument/2006/relationships/image" Target="../media/image134.png"/><Relationship Id="rId14" Type="http://schemas.openxmlformats.org/officeDocument/2006/relationships/image" Target="../media/image479.png"/><Relationship Id="rId5" Type="http://schemas.openxmlformats.org/officeDocument/2006/relationships/image" Target="../media/image180.png"/><Relationship Id="rId6" Type="http://schemas.openxmlformats.org/officeDocument/2006/relationships/image" Target="../media/image329.png"/><Relationship Id="rId7" Type="http://schemas.openxmlformats.org/officeDocument/2006/relationships/image" Target="../media/image128.png"/><Relationship Id="rId8" Type="http://schemas.openxmlformats.org/officeDocument/2006/relationships/image" Target="../media/image1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21.jpg"/></Relationships>
</file>

<file path=ppt/slides/_rels/slide40.xml.rels><?xml version="1.0" encoding="UTF-8" standalone="yes"?><Relationships xmlns="http://schemas.openxmlformats.org/package/2006/relationships"><Relationship Id="rId11" Type="http://schemas.openxmlformats.org/officeDocument/2006/relationships/image" Target="../media/image143.png"/><Relationship Id="rId10" Type="http://schemas.openxmlformats.org/officeDocument/2006/relationships/image" Target="../media/image442.png"/><Relationship Id="rId13" Type="http://schemas.openxmlformats.org/officeDocument/2006/relationships/image" Target="../media/image429.png"/><Relationship Id="rId12" Type="http://schemas.openxmlformats.org/officeDocument/2006/relationships/image" Target="../media/image445.png"/><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84.png"/><Relationship Id="rId4" Type="http://schemas.openxmlformats.org/officeDocument/2006/relationships/image" Target="../media/image344.png"/><Relationship Id="rId9" Type="http://schemas.openxmlformats.org/officeDocument/2006/relationships/image" Target="../media/image349.png"/><Relationship Id="rId15" Type="http://schemas.openxmlformats.org/officeDocument/2006/relationships/image" Target="../media/image134.png"/><Relationship Id="rId14" Type="http://schemas.openxmlformats.org/officeDocument/2006/relationships/image" Target="../media/image487.png"/><Relationship Id="rId5" Type="http://schemas.openxmlformats.org/officeDocument/2006/relationships/image" Target="../media/image180.png"/><Relationship Id="rId6" Type="http://schemas.openxmlformats.org/officeDocument/2006/relationships/image" Target="../media/image455.png"/><Relationship Id="rId7" Type="http://schemas.openxmlformats.org/officeDocument/2006/relationships/image" Target="../media/image456.png"/><Relationship Id="rId8" Type="http://schemas.openxmlformats.org/officeDocument/2006/relationships/image" Target="../media/image138.png"/></Relationships>
</file>

<file path=ppt/slides/_rels/slide41.xml.rels><?xml version="1.0" encoding="UTF-8" standalone="yes"?><Relationships xmlns="http://schemas.openxmlformats.org/package/2006/relationships"><Relationship Id="rId11" Type="http://schemas.openxmlformats.org/officeDocument/2006/relationships/image" Target="../media/image143.png"/><Relationship Id="rId10" Type="http://schemas.openxmlformats.org/officeDocument/2006/relationships/image" Target="../media/image201.png"/><Relationship Id="rId13" Type="http://schemas.openxmlformats.org/officeDocument/2006/relationships/image" Target="../media/image454.png"/><Relationship Id="rId12" Type="http://schemas.openxmlformats.org/officeDocument/2006/relationships/image" Target="../media/image452.png"/><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24.png"/><Relationship Id="rId4" Type="http://schemas.openxmlformats.org/officeDocument/2006/relationships/image" Target="../media/image159.png"/><Relationship Id="rId9" Type="http://schemas.openxmlformats.org/officeDocument/2006/relationships/image" Target="../media/image371.png"/><Relationship Id="rId15" Type="http://schemas.openxmlformats.org/officeDocument/2006/relationships/image" Target="../media/image134.png"/><Relationship Id="rId14" Type="http://schemas.openxmlformats.org/officeDocument/2006/relationships/image" Target="../media/image458.png"/><Relationship Id="rId5" Type="http://schemas.openxmlformats.org/officeDocument/2006/relationships/image" Target="../media/image180.png"/><Relationship Id="rId6" Type="http://schemas.openxmlformats.org/officeDocument/2006/relationships/image" Target="../media/image349.png"/><Relationship Id="rId7" Type="http://schemas.openxmlformats.org/officeDocument/2006/relationships/image" Target="../media/image460.png"/><Relationship Id="rId8" Type="http://schemas.openxmlformats.org/officeDocument/2006/relationships/image" Target="../media/image138.png"/></Relationships>
</file>

<file path=ppt/slides/_rels/slide42.xml.rels><?xml version="1.0" encoding="UTF-8" standalone="yes"?><Relationships xmlns="http://schemas.openxmlformats.org/package/2006/relationships"><Relationship Id="rId11" Type="http://schemas.openxmlformats.org/officeDocument/2006/relationships/image" Target="../media/image143.png"/><Relationship Id="rId10" Type="http://schemas.openxmlformats.org/officeDocument/2006/relationships/image" Target="../media/image459.png"/><Relationship Id="rId13" Type="http://schemas.openxmlformats.org/officeDocument/2006/relationships/image" Target="../media/image450.png"/><Relationship Id="rId12" Type="http://schemas.openxmlformats.org/officeDocument/2006/relationships/image" Target="../media/image462.png"/><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84.png"/><Relationship Id="rId4" Type="http://schemas.openxmlformats.org/officeDocument/2006/relationships/image" Target="../media/image439.png"/><Relationship Id="rId9" Type="http://schemas.openxmlformats.org/officeDocument/2006/relationships/image" Target="../media/image465.png"/><Relationship Id="rId15" Type="http://schemas.openxmlformats.org/officeDocument/2006/relationships/image" Target="../media/image134.png"/><Relationship Id="rId14" Type="http://schemas.openxmlformats.org/officeDocument/2006/relationships/image" Target="../media/image477.png"/><Relationship Id="rId5" Type="http://schemas.openxmlformats.org/officeDocument/2006/relationships/image" Target="../media/image180.png"/><Relationship Id="rId6" Type="http://schemas.openxmlformats.org/officeDocument/2006/relationships/image" Target="../media/image128.png"/><Relationship Id="rId7" Type="http://schemas.openxmlformats.org/officeDocument/2006/relationships/image" Target="../media/image461.png"/><Relationship Id="rId8" Type="http://schemas.openxmlformats.org/officeDocument/2006/relationships/image" Target="../media/image1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81.png"/><Relationship Id="rId4" Type="http://schemas.openxmlformats.org/officeDocument/2006/relationships/image" Target="../media/image464.png"/><Relationship Id="rId5" Type="http://schemas.openxmlformats.org/officeDocument/2006/relationships/image" Target="../media/image467.png"/><Relationship Id="rId6" Type="http://schemas.openxmlformats.org/officeDocument/2006/relationships/image" Target="../media/image457.png"/><Relationship Id="rId7" Type="http://schemas.openxmlformats.org/officeDocument/2006/relationships/image" Target="../media/image493.png"/><Relationship Id="rId8" Type="http://schemas.openxmlformats.org/officeDocument/2006/relationships/image" Target="../media/image484.png"/></Relationships>
</file>

<file path=ppt/slides/_rels/slide45.xml.rels><?xml version="1.0" encoding="UTF-8" standalone="yes"?><Relationships xmlns="http://schemas.openxmlformats.org/package/2006/relationships"><Relationship Id="rId11" Type="http://schemas.openxmlformats.org/officeDocument/2006/relationships/image" Target="../media/image485.png"/><Relationship Id="rId10" Type="http://schemas.openxmlformats.org/officeDocument/2006/relationships/image" Target="../media/image488.png"/><Relationship Id="rId12" Type="http://schemas.openxmlformats.org/officeDocument/2006/relationships/image" Target="../media/image499.png"/><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96.png"/><Relationship Id="rId4" Type="http://schemas.openxmlformats.org/officeDocument/2006/relationships/image" Target="../media/image466.png"/><Relationship Id="rId9" Type="http://schemas.openxmlformats.org/officeDocument/2006/relationships/image" Target="../media/image512.png"/><Relationship Id="rId5" Type="http://schemas.openxmlformats.org/officeDocument/2006/relationships/image" Target="../media/image472.png"/><Relationship Id="rId6" Type="http://schemas.openxmlformats.org/officeDocument/2006/relationships/image" Target="../media/image463.png"/><Relationship Id="rId7" Type="http://schemas.openxmlformats.org/officeDocument/2006/relationships/image" Target="../media/image478.png"/><Relationship Id="rId8" Type="http://schemas.openxmlformats.org/officeDocument/2006/relationships/image" Target="../media/image511.png"/></Relationships>
</file>

<file path=ppt/slides/_rels/slide46.xml.rels><?xml version="1.0" encoding="UTF-8" standalone="yes"?><Relationships xmlns="http://schemas.openxmlformats.org/package/2006/relationships"><Relationship Id="rId20" Type="http://schemas.openxmlformats.org/officeDocument/2006/relationships/image" Target="../media/image543.png"/><Relationship Id="rId22" Type="http://schemas.openxmlformats.org/officeDocument/2006/relationships/image" Target="../media/image536.png"/><Relationship Id="rId21" Type="http://schemas.openxmlformats.org/officeDocument/2006/relationships/image" Target="../media/image538.png"/><Relationship Id="rId24" Type="http://schemas.openxmlformats.org/officeDocument/2006/relationships/image" Target="../media/image510.png"/><Relationship Id="rId23" Type="http://schemas.openxmlformats.org/officeDocument/2006/relationships/image" Target="../media/image599.png"/><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80.png"/><Relationship Id="rId4" Type="http://schemas.openxmlformats.org/officeDocument/2006/relationships/image" Target="../media/image491.png"/><Relationship Id="rId9" Type="http://schemas.openxmlformats.org/officeDocument/2006/relationships/image" Target="../media/image486.png"/><Relationship Id="rId26" Type="http://schemas.openxmlformats.org/officeDocument/2006/relationships/image" Target="../media/image523.png"/><Relationship Id="rId25" Type="http://schemas.openxmlformats.org/officeDocument/2006/relationships/image" Target="../media/image531.png"/><Relationship Id="rId28" Type="http://schemas.openxmlformats.org/officeDocument/2006/relationships/image" Target="../media/image530.png"/><Relationship Id="rId27" Type="http://schemas.openxmlformats.org/officeDocument/2006/relationships/image" Target="../media/image528.png"/><Relationship Id="rId5" Type="http://schemas.openxmlformats.org/officeDocument/2006/relationships/image" Target="../media/image483.png"/><Relationship Id="rId6" Type="http://schemas.openxmlformats.org/officeDocument/2006/relationships/image" Target="../media/image492.png"/><Relationship Id="rId29" Type="http://schemas.openxmlformats.org/officeDocument/2006/relationships/image" Target="../media/image515.png"/><Relationship Id="rId7" Type="http://schemas.openxmlformats.org/officeDocument/2006/relationships/image" Target="../media/image503.png"/><Relationship Id="rId8" Type="http://schemas.openxmlformats.org/officeDocument/2006/relationships/image" Target="../media/image500.png"/><Relationship Id="rId11" Type="http://schemas.openxmlformats.org/officeDocument/2006/relationships/image" Target="../media/image501.png"/><Relationship Id="rId10" Type="http://schemas.openxmlformats.org/officeDocument/2006/relationships/image" Target="../media/image497.png"/><Relationship Id="rId13" Type="http://schemas.openxmlformats.org/officeDocument/2006/relationships/image" Target="../media/image505.png"/><Relationship Id="rId12" Type="http://schemas.openxmlformats.org/officeDocument/2006/relationships/image" Target="../media/image532.png"/><Relationship Id="rId15" Type="http://schemas.openxmlformats.org/officeDocument/2006/relationships/image" Target="../media/image507.png"/><Relationship Id="rId14" Type="http://schemas.openxmlformats.org/officeDocument/2006/relationships/image" Target="../media/image494.png"/><Relationship Id="rId17" Type="http://schemas.openxmlformats.org/officeDocument/2006/relationships/image" Target="../media/image502.png"/><Relationship Id="rId16" Type="http://schemas.openxmlformats.org/officeDocument/2006/relationships/image" Target="../media/image495.png"/><Relationship Id="rId19" Type="http://schemas.openxmlformats.org/officeDocument/2006/relationships/image" Target="../media/image526.png"/><Relationship Id="rId18" Type="http://schemas.openxmlformats.org/officeDocument/2006/relationships/image" Target="../media/image5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96.png"/><Relationship Id="rId4" Type="http://schemas.openxmlformats.org/officeDocument/2006/relationships/image" Target="../media/image466.png"/><Relationship Id="rId9" Type="http://schemas.openxmlformats.org/officeDocument/2006/relationships/image" Target="../media/image512.png"/><Relationship Id="rId5" Type="http://schemas.openxmlformats.org/officeDocument/2006/relationships/image" Target="../media/image472.png"/><Relationship Id="rId6" Type="http://schemas.openxmlformats.org/officeDocument/2006/relationships/image" Target="../media/image463.png"/><Relationship Id="rId7" Type="http://schemas.openxmlformats.org/officeDocument/2006/relationships/image" Target="../media/image478.png"/><Relationship Id="rId8" Type="http://schemas.openxmlformats.org/officeDocument/2006/relationships/image" Target="../media/image511.png"/><Relationship Id="rId11" Type="http://schemas.openxmlformats.org/officeDocument/2006/relationships/image" Target="../media/image546.png"/><Relationship Id="rId10" Type="http://schemas.openxmlformats.org/officeDocument/2006/relationships/image" Target="../media/image537.png"/><Relationship Id="rId12" Type="http://schemas.openxmlformats.org/officeDocument/2006/relationships/image" Target="../media/image527.png"/></Relationships>
</file>

<file path=ppt/slides/_rels/slide48.xml.rels><?xml version="1.0" encoding="UTF-8" standalone="yes"?><Relationships xmlns="http://schemas.openxmlformats.org/package/2006/relationships"><Relationship Id="rId20" Type="http://schemas.openxmlformats.org/officeDocument/2006/relationships/image" Target="../media/image553.png"/><Relationship Id="rId21" Type="http://schemas.openxmlformats.org/officeDocument/2006/relationships/image" Target="../media/image551.png"/><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54.png"/><Relationship Id="rId4" Type="http://schemas.openxmlformats.org/officeDocument/2006/relationships/image" Target="../media/image491.png"/><Relationship Id="rId9" Type="http://schemas.openxmlformats.org/officeDocument/2006/relationships/image" Target="../media/image542.png"/><Relationship Id="rId5" Type="http://schemas.openxmlformats.org/officeDocument/2006/relationships/image" Target="../media/image539.png"/><Relationship Id="rId6" Type="http://schemas.openxmlformats.org/officeDocument/2006/relationships/image" Target="../media/image541.png"/><Relationship Id="rId7" Type="http://schemas.openxmlformats.org/officeDocument/2006/relationships/image" Target="../media/image535.png"/><Relationship Id="rId8" Type="http://schemas.openxmlformats.org/officeDocument/2006/relationships/image" Target="../media/image540.png"/><Relationship Id="rId11" Type="http://schemas.openxmlformats.org/officeDocument/2006/relationships/image" Target="../media/image549.png"/><Relationship Id="rId10" Type="http://schemas.openxmlformats.org/officeDocument/2006/relationships/image" Target="../media/image550.png"/><Relationship Id="rId13" Type="http://schemas.openxmlformats.org/officeDocument/2006/relationships/image" Target="../media/image544.png"/><Relationship Id="rId12" Type="http://schemas.openxmlformats.org/officeDocument/2006/relationships/image" Target="../media/image548.png"/><Relationship Id="rId15" Type="http://schemas.openxmlformats.org/officeDocument/2006/relationships/image" Target="../media/image552.png"/><Relationship Id="rId14" Type="http://schemas.openxmlformats.org/officeDocument/2006/relationships/image" Target="../media/image555.png"/><Relationship Id="rId17" Type="http://schemas.openxmlformats.org/officeDocument/2006/relationships/image" Target="../media/image557.png"/><Relationship Id="rId16" Type="http://schemas.openxmlformats.org/officeDocument/2006/relationships/image" Target="../media/image574.png"/><Relationship Id="rId19" Type="http://schemas.openxmlformats.org/officeDocument/2006/relationships/image" Target="../media/image556.png"/><Relationship Id="rId18" Type="http://schemas.openxmlformats.org/officeDocument/2006/relationships/image" Target="../media/image57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96.png"/><Relationship Id="rId4" Type="http://schemas.openxmlformats.org/officeDocument/2006/relationships/image" Target="../media/image583.png"/><Relationship Id="rId9" Type="http://schemas.openxmlformats.org/officeDocument/2006/relationships/image" Target="../media/image512.png"/><Relationship Id="rId5" Type="http://schemas.openxmlformats.org/officeDocument/2006/relationships/image" Target="../media/image561.png"/><Relationship Id="rId6" Type="http://schemas.openxmlformats.org/officeDocument/2006/relationships/image" Target="../media/image560.png"/><Relationship Id="rId7" Type="http://schemas.openxmlformats.org/officeDocument/2006/relationships/image" Target="../media/image577.png"/><Relationship Id="rId8" Type="http://schemas.openxmlformats.org/officeDocument/2006/relationships/image" Target="../media/image575.png"/><Relationship Id="rId11" Type="http://schemas.openxmlformats.org/officeDocument/2006/relationships/image" Target="../media/image602.png"/><Relationship Id="rId10" Type="http://schemas.openxmlformats.org/officeDocument/2006/relationships/image" Target="../media/image488.png"/><Relationship Id="rId12" Type="http://schemas.openxmlformats.org/officeDocument/2006/relationships/image" Target="../media/image5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20" Type="http://schemas.openxmlformats.org/officeDocument/2006/relationships/image" Target="../media/image601.png"/><Relationship Id="rId21" Type="http://schemas.openxmlformats.org/officeDocument/2006/relationships/image" Target="../media/image596.png"/><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88.png"/><Relationship Id="rId4" Type="http://schemas.openxmlformats.org/officeDocument/2006/relationships/image" Target="../media/image491.png"/><Relationship Id="rId9" Type="http://schemas.openxmlformats.org/officeDocument/2006/relationships/image" Target="../media/image600.png"/><Relationship Id="rId5" Type="http://schemas.openxmlformats.org/officeDocument/2006/relationships/image" Target="../media/image595.png"/><Relationship Id="rId6" Type="http://schemas.openxmlformats.org/officeDocument/2006/relationships/image" Target="../media/image492.png"/><Relationship Id="rId7" Type="http://schemas.openxmlformats.org/officeDocument/2006/relationships/image" Target="../media/image580.png"/><Relationship Id="rId8" Type="http://schemas.openxmlformats.org/officeDocument/2006/relationships/image" Target="../media/image585.png"/><Relationship Id="rId11" Type="http://schemas.openxmlformats.org/officeDocument/2006/relationships/image" Target="../media/image590.png"/><Relationship Id="rId10" Type="http://schemas.openxmlformats.org/officeDocument/2006/relationships/image" Target="../media/image594.png"/><Relationship Id="rId13" Type="http://schemas.openxmlformats.org/officeDocument/2006/relationships/image" Target="../media/image581.png"/><Relationship Id="rId12" Type="http://schemas.openxmlformats.org/officeDocument/2006/relationships/image" Target="../media/image586.png"/><Relationship Id="rId15" Type="http://schemas.openxmlformats.org/officeDocument/2006/relationships/image" Target="../media/image510.png"/><Relationship Id="rId14" Type="http://schemas.openxmlformats.org/officeDocument/2006/relationships/image" Target="../media/image598.png"/><Relationship Id="rId17" Type="http://schemas.openxmlformats.org/officeDocument/2006/relationships/image" Target="../media/image587.png"/><Relationship Id="rId16" Type="http://schemas.openxmlformats.org/officeDocument/2006/relationships/image" Target="../media/image597.png"/><Relationship Id="rId19" Type="http://schemas.openxmlformats.org/officeDocument/2006/relationships/image" Target="../media/image591.png"/><Relationship Id="rId18" Type="http://schemas.openxmlformats.org/officeDocument/2006/relationships/image" Target="../media/image589.png"/></Relationships>
</file>

<file path=ppt/slides/_rels/slide6.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15.png"/><Relationship Id="rId13" Type="http://schemas.openxmlformats.org/officeDocument/2006/relationships/image" Target="../media/image28.png"/><Relationship Id="rId12"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4.png"/><Relationship Id="rId9" Type="http://schemas.openxmlformats.org/officeDocument/2006/relationships/image" Target="../media/image27.png"/><Relationship Id="rId15" Type="http://schemas.openxmlformats.org/officeDocument/2006/relationships/image" Target="../media/image30.png"/><Relationship Id="rId14" Type="http://schemas.openxmlformats.org/officeDocument/2006/relationships/image" Target="../media/image55.png"/><Relationship Id="rId16" Type="http://schemas.openxmlformats.org/officeDocument/2006/relationships/image" Target="../media/image23.pn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9.png"/><Relationship Id="rId8"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17.png"/><Relationship Id="rId8" Type="http://schemas.openxmlformats.org/officeDocument/2006/relationships/image" Target="../media/image32.png"/></Relationships>
</file>

<file path=ppt/slides/_rels/slide8.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49.png"/><Relationship Id="rId13" Type="http://schemas.openxmlformats.org/officeDocument/2006/relationships/image" Target="../media/image56.png"/><Relationship Id="rId12"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4.png"/><Relationship Id="rId4" Type="http://schemas.openxmlformats.org/officeDocument/2006/relationships/image" Target="../media/image31.png"/><Relationship Id="rId9" Type="http://schemas.openxmlformats.org/officeDocument/2006/relationships/image" Target="../media/image65.png"/><Relationship Id="rId15" Type="http://schemas.openxmlformats.org/officeDocument/2006/relationships/image" Target="../media/image42.png"/><Relationship Id="rId14" Type="http://schemas.openxmlformats.org/officeDocument/2006/relationships/image" Target="../media/image36.png"/><Relationship Id="rId5" Type="http://schemas.openxmlformats.org/officeDocument/2006/relationships/image" Target="../media/image45.png"/><Relationship Id="rId6" Type="http://schemas.openxmlformats.org/officeDocument/2006/relationships/image" Target="../media/image41.png"/><Relationship Id="rId7" Type="http://schemas.openxmlformats.org/officeDocument/2006/relationships/image" Target="../media/image39.png"/><Relationship Id="rId8" Type="http://schemas.openxmlformats.org/officeDocument/2006/relationships/image" Target="../media/image47.png"/></Relationships>
</file>

<file path=ppt/slides/_rels/slide9.xml.rels><?xml version="1.0" encoding="UTF-8" standalone="yes"?><Relationships xmlns="http://schemas.openxmlformats.org/package/2006/relationships"><Relationship Id="rId11" Type="http://schemas.openxmlformats.org/officeDocument/2006/relationships/image" Target="../media/image104.png"/><Relationship Id="rId10" Type="http://schemas.openxmlformats.org/officeDocument/2006/relationships/image" Target="../media/image58.png"/><Relationship Id="rId13" Type="http://schemas.openxmlformats.org/officeDocument/2006/relationships/image" Target="../media/image59.png"/><Relationship Id="rId12"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4.png"/><Relationship Id="rId4" Type="http://schemas.openxmlformats.org/officeDocument/2006/relationships/image" Target="../media/image31.png"/><Relationship Id="rId9" Type="http://schemas.openxmlformats.org/officeDocument/2006/relationships/image" Target="../media/image43.png"/><Relationship Id="rId15" Type="http://schemas.openxmlformats.org/officeDocument/2006/relationships/image" Target="../media/image63.png"/><Relationship Id="rId14" Type="http://schemas.openxmlformats.org/officeDocument/2006/relationships/image" Target="../media/image71.png"/><Relationship Id="rId5" Type="http://schemas.openxmlformats.org/officeDocument/2006/relationships/image" Target="../media/image45.png"/><Relationship Id="rId6" Type="http://schemas.openxmlformats.org/officeDocument/2006/relationships/image" Target="../media/image35.png"/><Relationship Id="rId7" Type="http://schemas.openxmlformats.org/officeDocument/2006/relationships/image" Target="../media/image37.png"/><Relationship Id="rId8"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 name="Shape 15"/>
        <p:cNvGrpSpPr/>
        <p:nvPr/>
      </p:nvGrpSpPr>
      <p:grpSpPr>
        <a:xfrm>
          <a:off x="0" y="0"/>
          <a:ext cx="0" cy="0"/>
          <a:chOff x="0" y="0"/>
          <a:chExt cx="0" cy="0"/>
        </a:xfrm>
      </p:grpSpPr>
      <p:sp>
        <p:nvSpPr>
          <p:cNvPr id="16" name="Google Shape;16;p3"/>
          <p:cNvSpPr/>
          <p:nvPr/>
        </p:nvSpPr>
        <p:spPr>
          <a:xfrm>
            <a:off x="0" y="0"/>
            <a:ext cx="12191695"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6572707" y="1190549"/>
            <a:ext cx="5143500" cy="19202"/>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6572707" y="1440180"/>
            <a:ext cx="5143500" cy="1867205"/>
          </a:xfrm>
          <a:prstGeom prst="roundRect">
            <a:avLst>
              <a:gd fmla="val 2998" name="adj"/>
            </a:avLst>
          </a:prstGeom>
          <a:solidFill>
            <a:srgbClr val="ECFDF5"/>
          </a:solidFill>
          <a:ln>
            <a:noFill/>
          </a:ln>
          <a:effectLst>
            <a:outerShdw blurRad="38100" rotWithShape="0" algn="bl" dir="5400000" dist="254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6572707" y="1440180"/>
            <a:ext cx="57607" cy="1867205"/>
          </a:xfrm>
          <a:prstGeom prst="rect">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 name="Google Shape;20;p3"/>
          <p:cNvPicPr preferRelativeResize="0"/>
          <p:nvPr/>
        </p:nvPicPr>
        <p:blipFill rotWithShape="1">
          <a:blip r:embed="rId3">
            <a:alphaModFix/>
          </a:blip>
          <a:srcRect b="0" l="0" r="0" t="0"/>
          <a:stretch/>
        </p:blipFill>
        <p:spPr>
          <a:xfrm>
            <a:off x="6867144" y="1687982"/>
            <a:ext cx="171907" cy="171907"/>
          </a:xfrm>
          <a:prstGeom prst="rect">
            <a:avLst/>
          </a:prstGeom>
          <a:noFill/>
          <a:ln>
            <a:noFill/>
          </a:ln>
        </p:spPr>
      </p:pic>
      <p:sp>
        <p:nvSpPr>
          <p:cNvPr id="21" name="Google Shape;21;p3"/>
          <p:cNvSpPr/>
          <p:nvPr/>
        </p:nvSpPr>
        <p:spPr>
          <a:xfrm>
            <a:off x="6572707" y="3497580"/>
            <a:ext cx="5143500" cy="1580998"/>
          </a:xfrm>
          <a:prstGeom prst="roundRect">
            <a:avLst>
              <a:gd fmla="val 4181" name="adj"/>
            </a:avLst>
          </a:prstGeom>
          <a:solidFill>
            <a:srgbClr val="FEF2F2"/>
          </a:solidFill>
          <a:ln>
            <a:noFill/>
          </a:ln>
          <a:effectLst>
            <a:outerShdw blurRad="38100" rotWithShape="0" algn="bl" dir="5400000" dist="254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6572707" y="3497580"/>
            <a:ext cx="57607" cy="1580998"/>
          </a:xfrm>
          <a:prstGeom prst="rect">
            <a:avLst/>
          </a:prstGeom>
          <a:solidFill>
            <a:srgbClr val="EF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3" name="Google Shape;23;p3"/>
          <p:cNvPicPr preferRelativeResize="0"/>
          <p:nvPr/>
        </p:nvPicPr>
        <p:blipFill rotWithShape="1">
          <a:blip r:embed="rId4">
            <a:alphaModFix/>
          </a:blip>
          <a:srcRect b="0" l="0" r="0" t="0"/>
          <a:stretch/>
        </p:blipFill>
        <p:spPr>
          <a:xfrm>
            <a:off x="6867144" y="3745382"/>
            <a:ext cx="171907" cy="171907"/>
          </a:xfrm>
          <a:prstGeom prst="rect">
            <a:avLst/>
          </a:prstGeom>
          <a:noFill/>
          <a:ln>
            <a:noFill/>
          </a:ln>
        </p:spPr>
      </p:pic>
      <p:sp>
        <p:nvSpPr>
          <p:cNvPr id="24" name="Google Shape;24;p3"/>
          <p:cNvSpPr/>
          <p:nvPr/>
        </p:nvSpPr>
        <p:spPr>
          <a:xfrm>
            <a:off x="6572707" y="5924398"/>
            <a:ext cx="5143500" cy="9144"/>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txBox="1"/>
          <p:nvPr/>
        </p:nvSpPr>
        <p:spPr>
          <a:xfrm>
            <a:off x="6572707" y="381305"/>
            <a:ext cx="1357884" cy="1911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D4ED8"/>
              </a:buClr>
              <a:buSzPts val="1000"/>
              <a:buFont typeface="Noto Sans JP"/>
              <a:buNone/>
            </a:pPr>
            <a:r>
              <a:rPr b="1" i="0" lang="en-US" sz="1000" u="none" cap="none" strike="noStrike">
                <a:solidFill>
                  <a:srgbClr val="1D4ED8"/>
                </a:solidFill>
                <a:latin typeface="Noto Sans JP"/>
                <a:ea typeface="Noto Sans JP"/>
                <a:cs typeface="Noto Sans JP"/>
                <a:sym typeface="Noto Sans JP"/>
              </a:rPr>
              <a:t>CURRENT STAGE</a:t>
            </a:r>
            <a:endParaRPr b="0" i="0" sz="1000" u="none" cap="none" strike="noStrike">
              <a:solidFill>
                <a:schemeClr val="dk1"/>
              </a:solidFill>
              <a:latin typeface="Calibri"/>
              <a:ea typeface="Calibri"/>
              <a:cs typeface="Calibri"/>
              <a:sym typeface="Calibri"/>
            </a:endParaRPr>
          </a:p>
        </p:txBody>
      </p:sp>
      <p:sp>
        <p:nvSpPr>
          <p:cNvPr id="26" name="Google Shape;26;p3"/>
          <p:cNvSpPr txBox="1"/>
          <p:nvPr/>
        </p:nvSpPr>
        <p:spPr>
          <a:xfrm>
            <a:off x="6572707" y="580644"/>
            <a:ext cx="3429000" cy="49560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700"/>
              <a:buFont typeface="Noto Sans JP"/>
              <a:buNone/>
            </a:pPr>
            <a:r>
              <a:rPr b="1" i="0" lang="en-US" sz="2700" u="none" cap="none" strike="noStrike">
                <a:solidFill>
                  <a:srgbClr val="0F172A"/>
                </a:solidFill>
                <a:latin typeface="Noto Sans JP"/>
                <a:ea typeface="Noto Sans JP"/>
                <a:cs typeface="Noto Sans JP"/>
                <a:sym typeface="Noto Sans JP"/>
              </a:rPr>
              <a:t>基礎段階 (1〜3合目)</a:t>
            </a:r>
            <a:endParaRPr b="0" i="0" sz="2700" u="none" cap="none" strike="noStrike">
              <a:solidFill>
                <a:schemeClr val="dk1"/>
              </a:solidFill>
              <a:latin typeface="Calibri"/>
              <a:ea typeface="Calibri"/>
              <a:cs typeface="Calibri"/>
              <a:sym typeface="Calibri"/>
            </a:endParaRPr>
          </a:p>
        </p:txBody>
      </p:sp>
      <p:sp>
        <p:nvSpPr>
          <p:cNvPr id="27" name="Google Shape;27;p3"/>
          <p:cNvSpPr txBox="1"/>
          <p:nvPr/>
        </p:nvSpPr>
        <p:spPr>
          <a:xfrm>
            <a:off x="7039051" y="1630375"/>
            <a:ext cx="2686507" cy="2770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1500"/>
              <a:buFont typeface="Noto Sans JP"/>
              <a:buNone/>
            </a:pPr>
            <a:r>
              <a:rPr b="1" i="0" lang="en-US" sz="1500" u="none" cap="none" strike="noStrike">
                <a:solidFill>
                  <a:srgbClr val="047857"/>
                </a:solidFill>
                <a:latin typeface="Noto Sans JP"/>
                <a:ea typeface="Noto Sans JP"/>
                <a:cs typeface="Noto Sans JP"/>
                <a:sym typeface="Noto Sans JP"/>
              </a:rPr>
              <a:t>できること (2025年技術水準)</a:t>
            </a:r>
            <a:endParaRPr b="0" i="0" sz="1500" u="none" cap="none" strike="noStrike">
              <a:solidFill>
                <a:schemeClr val="dk1"/>
              </a:solidFill>
              <a:latin typeface="Calibri"/>
              <a:ea typeface="Calibri"/>
              <a:cs typeface="Calibri"/>
              <a:sym typeface="Calibri"/>
            </a:endParaRPr>
          </a:p>
        </p:txBody>
      </p:sp>
      <p:sp>
        <p:nvSpPr>
          <p:cNvPr id="28" name="Google Shape;28;p3"/>
          <p:cNvSpPr txBox="1"/>
          <p:nvPr/>
        </p:nvSpPr>
        <p:spPr>
          <a:xfrm>
            <a:off x="6867144" y="2030882"/>
            <a:ext cx="259690"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0B981"/>
              </a:buClr>
              <a:buSzPts val="1100"/>
              <a:buFont typeface="Noto Sans JP"/>
              <a:buNone/>
            </a:pPr>
            <a:r>
              <a:rPr b="1" i="0" lang="en-US" sz="1100" u="none" cap="none" strike="noStrike">
                <a:solidFill>
                  <a:srgbClr val="10B981"/>
                </a:solidFill>
                <a:latin typeface="Noto Sans JP"/>
                <a:ea typeface="Noto Sans JP"/>
                <a:cs typeface="Noto Sans JP"/>
                <a:sym typeface="Noto Sans JP"/>
              </a:rPr>
              <a:t>●</a:t>
            </a:r>
            <a:endParaRPr b="0" i="0" sz="1100" u="none" cap="none" strike="noStrike">
              <a:solidFill>
                <a:schemeClr val="dk1"/>
              </a:solidFill>
              <a:latin typeface="Calibri"/>
              <a:ea typeface="Calibri"/>
              <a:cs typeface="Calibri"/>
              <a:sym typeface="Calibri"/>
            </a:endParaRPr>
          </a:p>
        </p:txBody>
      </p:sp>
      <p:sp>
        <p:nvSpPr>
          <p:cNvPr id="29" name="Google Shape;29;p3"/>
          <p:cNvSpPr txBox="1"/>
          <p:nvPr/>
        </p:nvSpPr>
        <p:spPr>
          <a:xfrm>
            <a:off x="7105802" y="2030882"/>
            <a:ext cx="4060850"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0" i="0" lang="en-US" sz="1100" u="none" cap="none" strike="noStrike">
                <a:solidFill>
                  <a:srgbClr val="334155"/>
                </a:solidFill>
                <a:latin typeface="Noto Sans JP"/>
                <a:ea typeface="Noto Sans JP"/>
                <a:cs typeface="Noto Sans JP"/>
                <a:sym typeface="Noto Sans JP"/>
              </a:rPr>
              <a:t>GitHub Copilot等によるコード補完・20〜40%の実装支援 L4</a:t>
            </a:r>
            <a:endParaRPr b="0" i="0" sz="1100" u="none" cap="none" strike="noStrike">
              <a:solidFill>
                <a:schemeClr val="dk1"/>
              </a:solidFill>
              <a:latin typeface="Calibri"/>
              <a:ea typeface="Calibri"/>
              <a:cs typeface="Calibri"/>
              <a:sym typeface="Calibri"/>
            </a:endParaRPr>
          </a:p>
        </p:txBody>
      </p:sp>
      <p:sp>
        <p:nvSpPr>
          <p:cNvPr id="30" name="Google Shape;30;p3"/>
          <p:cNvSpPr txBox="1"/>
          <p:nvPr/>
        </p:nvSpPr>
        <p:spPr>
          <a:xfrm>
            <a:off x="6867144" y="2321662"/>
            <a:ext cx="259690"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0B981"/>
              </a:buClr>
              <a:buSzPts val="1100"/>
              <a:buFont typeface="Noto Sans JP"/>
              <a:buNone/>
            </a:pPr>
            <a:r>
              <a:rPr b="1" i="0" lang="en-US" sz="1100" u="none" cap="none" strike="noStrike">
                <a:solidFill>
                  <a:srgbClr val="10B981"/>
                </a:solidFill>
                <a:latin typeface="Noto Sans JP"/>
                <a:ea typeface="Noto Sans JP"/>
                <a:cs typeface="Noto Sans JP"/>
                <a:sym typeface="Noto Sans JP"/>
              </a:rPr>
              <a:t>●</a:t>
            </a:r>
            <a:endParaRPr b="0" i="0" sz="1100" u="none" cap="none" strike="noStrike">
              <a:solidFill>
                <a:schemeClr val="dk1"/>
              </a:solidFill>
              <a:latin typeface="Calibri"/>
              <a:ea typeface="Calibri"/>
              <a:cs typeface="Calibri"/>
              <a:sym typeface="Calibri"/>
            </a:endParaRPr>
          </a:p>
        </p:txBody>
      </p:sp>
      <p:sp>
        <p:nvSpPr>
          <p:cNvPr id="31" name="Google Shape;31;p3"/>
          <p:cNvSpPr txBox="1"/>
          <p:nvPr/>
        </p:nvSpPr>
        <p:spPr>
          <a:xfrm>
            <a:off x="7105802" y="2321662"/>
            <a:ext cx="4041648"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0" i="0" lang="en-US" sz="1100" u="none" cap="none" strike="noStrike">
                <a:solidFill>
                  <a:srgbClr val="334155"/>
                </a:solidFill>
                <a:latin typeface="Noto Sans JP"/>
                <a:ea typeface="Noto Sans JP"/>
                <a:cs typeface="Noto Sans JP"/>
                <a:sym typeface="Noto Sans JP"/>
              </a:rPr>
              <a:t>CI/CD・IaCによる自動化（初期設定は人間、実行は自律） L6</a:t>
            </a:r>
            <a:endParaRPr b="0" i="0" sz="1100" u="none" cap="none" strike="noStrike">
              <a:solidFill>
                <a:schemeClr val="dk1"/>
              </a:solidFill>
              <a:latin typeface="Calibri"/>
              <a:ea typeface="Calibri"/>
              <a:cs typeface="Calibri"/>
              <a:sym typeface="Calibri"/>
            </a:endParaRPr>
          </a:p>
        </p:txBody>
      </p:sp>
      <p:sp>
        <p:nvSpPr>
          <p:cNvPr id="32" name="Google Shape;32;p3"/>
          <p:cNvSpPr txBox="1"/>
          <p:nvPr/>
        </p:nvSpPr>
        <p:spPr>
          <a:xfrm>
            <a:off x="6867144" y="2611526"/>
            <a:ext cx="259690"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0B981"/>
              </a:buClr>
              <a:buSzPts val="1100"/>
              <a:buFont typeface="Noto Sans JP"/>
              <a:buNone/>
            </a:pPr>
            <a:r>
              <a:rPr b="1" i="0" lang="en-US" sz="1100" u="none" cap="none" strike="noStrike">
                <a:solidFill>
                  <a:srgbClr val="10B981"/>
                </a:solidFill>
                <a:latin typeface="Noto Sans JP"/>
                <a:ea typeface="Noto Sans JP"/>
                <a:cs typeface="Noto Sans JP"/>
                <a:sym typeface="Noto Sans JP"/>
              </a:rPr>
              <a:t>●</a:t>
            </a:r>
            <a:endParaRPr b="0" i="0" sz="1100" u="none" cap="none" strike="noStrike">
              <a:solidFill>
                <a:schemeClr val="dk1"/>
              </a:solidFill>
              <a:latin typeface="Calibri"/>
              <a:ea typeface="Calibri"/>
              <a:cs typeface="Calibri"/>
              <a:sym typeface="Calibri"/>
            </a:endParaRPr>
          </a:p>
        </p:txBody>
      </p:sp>
      <p:sp>
        <p:nvSpPr>
          <p:cNvPr id="33" name="Google Shape;33;p3"/>
          <p:cNvSpPr txBox="1"/>
          <p:nvPr/>
        </p:nvSpPr>
        <p:spPr>
          <a:xfrm>
            <a:off x="7105802" y="2611526"/>
            <a:ext cx="3298241"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0" i="0" lang="en-US" sz="1100" u="none" cap="none" strike="noStrike">
                <a:solidFill>
                  <a:srgbClr val="334155"/>
                </a:solidFill>
                <a:latin typeface="Noto Sans JP"/>
                <a:ea typeface="Noto Sans JP"/>
                <a:cs typeface="Noto Sans JP"/>
                <a:sym typeface="Noto Sans JP"/>
              </a:rPr>
              <a:t>静的解析・単体テスト自動生成による品質向上 L5</a:t>
            </a:r>
            <a:endParaRPr b="0" i="0" sz="1100" u="none" cap="none" strike="noStrike">
              <a:solidFill>
                <a:schemeClr val="dk1"/>
              </a:solidFill>
              <a:latin typeface="Calibri"/>
              <a:ea typeface="Calibri"/>
              <a:cs typeface="Calibri"/>
              <a:sym typeface="Calibri"/>
            </a:endParaRPr>
          </a:p>
        </p:txBody>
      </p:sp>
      <p:sp>
        <p:nvSpPr>
          <p:cNvPr id="34" name="Google Shape;34;p3"/>
          <p:cNvSpPr txBox="1"/>
          <p:nvPr/>
        </p:nvSpPr>
        <p:spPr>
          <a:xfrm>
            <a:off x="6867144" y="2902306"/>
            <a:ext cx="259690"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0B981"/>
              </a:buClr>
              <a:buSzPts val="1100"/>
              <a:buFont typeface="Noto Sans JP"/>
              <a:buNone/>
            </a:pPr>
            <a:r>
              <a:rPr b="1" i="0" lang="en-US" sz="1100" u="none" cap="none" strike="noStrike">
                <a:solidFill>
                  <a:srgbClr val="10B981"/>
                </a:solidFill>
                <a:latin typeface="Noto Sans JP"/>
                <a:ea typeface="Noto Sans JP"/>
                <a:cs typeface="Noto Sans JP"/>
                <a:sym typeface="Noto Sans JP"/>
              </a:rPr>
              <a:t>●</a:t>
            </a:r>
            <a:endParaRPr b="0" i="0" sz="1100" u="none" cap="none" strike="noStrike">
              <a:solidFill>
                <a:schemeClr val="dk1"/>
              </a:solidFill>
              <a:latin typeface="Calibri"/>
              <a:ea typeface="Calibri"/>
              <a:cs typeface="Calibri"/>
              <a:sym typeface="Calibri"/>
            </a:endParaRPr>
          </a:p>
        </p:txBody>
      </p:sp>
      <p:sp>
        <p:nvSpPr>
          <p:cNvPr id="35" name="Google Shape;35;p3"/>
          <p:cNvSpPr txBox="1"/>
          <p:nvPr/>
        </p:nvSpPr>
        <p:spPr>
          <a:xfrm>
            <a:off x="7105802" y="2902306"/>
            <a:ext cx="4145890"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0" i="0" lang="en-US" sz="1100" u="none" cap="none" strike="noStrike">
                <a:solidFill>
                  <a:srgbClr val="334155"/>
                </a:solidFill>
                <a:latin typeface="Noto Sans JP"/>
                <a:ea typeface="Noto Sans JP"/>
                <a:cs typeface="Noto Sans JP"/>
                <a:sym typeface="Noto Sans JP"/>
              </a:rPr>
              <a:t>情報整理・ボイラープレート生成による開発スピードアップ L3</a:t>
            </a:r>
            <a:endParaRPr b="0" i="0" sz="1100" u="none" cap="none" strike="noStrike">
              <a:solidFill>
                <a:schemeClr val="dk1"/>
              </a:solidFill>
              <a:latin typeface="Calibri"/>
              <a:ea typeface="Calibri"/>
              <a:cs typeface="Calibri"/>
              <a:sym typeface="Calibri"/>
            </a:endParaRPr>
          </a:p>
        </p:txBody>
      </p:sp>
      <p:sp>
        <p:nvSpPr>
          <p:cNvPr id="36" name="Google Shape;36;p3"/>
          <p:cNvSpPr txBox="1"/>
          <p:nvPr/>
        </p:nvSpPr>
        <p:spPr>
          <a:xfrm>
            <a:off x="7039051" y="3687775"/>
            <a:ext cx="2238451" cy="2770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91C1C"/>
              </a:buClr>
              <a:buSzPts val="1500"/>
              <a:buFont typeface="Noto Sans JP"/>
              <a:buNone/>
            </a:pPr>
            <a:r>
              <a:rPr b="1" i="0" lang="en-US" sz="1500" u="none" cap="none" strike="noStrike">
                <a:solidFill>
                  <a:srgbClr val="B91C1C"/>
                </a:solidFill>
                <a:latin typeface="Noto Sans JP"/>
                <a:ea typeface="Noto Sans JP"/>
                <a:cs typeface="Noto Sans JP"/>
                <a:sym typeface="Noto Sans JP"/>
              </a:rPr>
              <a:t>できないこと (制約事項)</a:t>
            </a:r>
            <a:endParaRPr b="0" i="0" sz="1500" u="none" cap="none" strike="noStrike">
              <a:solidFill>
                <a:schemeClr val="dk1"/>
              </a:solidFill>
              <a:latin typeface="Calibri"/>
              <a:ea typeface="Calibri"/>
              <a:cs typeface="Calibri"/>
              <a:sym typeface="Calibri"/>
            </a:endParaRPr>
          </a:p>
        </p:txBody>
      </p:sp>
      <p:sp>
        <p:nvSpPr>
          <p:cNvPr id="37" name="Google Shape;37;p3"/>
          <p:cNvSpPr txBox="1"/>
          <p:nvPr/>
        </p:nvSpPr>
        <p:spPr>
          <a:xfrm>
            <a:off x="6867144" y="4088282"/>
            <a:ext cx="259690"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EF4444"/>
              </a:buClr>
              <a:buSzPts val="1100"/>
              <a:buFont typeface="Noto Sans JP"/>
              <a:buNone/>
            </a:pPr>
            <a:r>
              <a:rPr b="1" i="0" lang="en-US" sz="1100" u="none" cap="none" strike="noStrike">
                <a:solidFill>
                  <a:srgbClr val="EF4444"/>
                </a:solidFill>
                <a:latin typeface="Noto Sans JP"/>
                <a:ea typeface="Noto Sans JP"/>
                <a:cs typeface="Noto Sans JP"/>
                <a:sym typeface="Noto Sans JP"/>
              </a:rPr>
              <a:t>●</a:t>
            </a:r>
            <a:endParaRPr b="0" i="0" sz="1100" u="none" cap="none" strike="noStrike">
              <a:solidFill>
                <a:schemeClr val="dk1"/>
              </a:solidFill>
              <a:latin typeface="Calibri"/>
              <a:ea typeface="Calibri"/>
              <a:cs typeface="Calibri"/>
              <a:sym typeface="Calibri"/>
            </a:endParaRPr>
          </a:p>
        </p:txBody>
      </p:sp>
      <p:sp>
        <p:nvSpPr>
          <p:cNvPr id="38" name="Google Shape;38;p3"/>
          <p:cNvSpPr txBox="1"/>
          <p:nvPr/>
        </p:nvSpPr>
        <p:spPr>
          <a:xfrm>
            <a:off x="7105802" y="4088282"/>
            <a:ext cx="3593592"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0" i="0" lang="en-US" sz="1100" u="none" cap="none" strike="noStrike">
                <a:solidFill>
                  <a:srgbClr val="334155"/>
                </a:solidFill>
                <a:latin typeface="Noto Sans JP"/>
                <a:ea typeface="Noto Sans JP"/>
                <a:cs typeface="Noto Sans JP"/>
                <a:sym typeface="Noto Sans JP"/>
              </a:rPr>
              <a:t>ゼロセットアップでの完全自律実行・自己修復 L7未達</a:t>
            </a:r>
            <a:endParaRPr b="0" i="0" sz="1100" u="none" cap="none" strike="noStrike">
              <a:solidFill>
                <a:schemeClr val="dk1"/>
              </a:solidFill>
              <a:latin typeface="Calibri"/>
              <a:ea typeface="Calibri"/>
              <a:cs typeface="Calibri"/>
              <a:sym typeface="Calibri"/>
            </a:endParaRPr>
          </a:p>
        </p:txBody>
      </p:sp>
      <p:sp>
        <p:nvSpPr>
          <p:cNvPr id="39" name="Google Shape;39;p3"/>
          <p:cNvSpPr txBox="1"/>
          <p:nvPr/>
        </p:nvSpPr>
        <p:spPr>
          <a:xfrm>
            <a:off x="6867144" y="4379062"/>
            <a:ext cx="259690"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EF4444"/>
              </a:buClr>
              <a:buSzPts val="1100"/>
              <a:buFont typeface="Noto Sans JP"/>
              <a:buNone/>
            </a:pPr>
            <a:r>
              <a:rPr b="1" i="0" lang="en-US" sz="1100" u="none" cap="none" strike="noStrike">
                <a:solidFill>
                  <a:srgbClr val="EF4444"/>
                </a:solidFill>
                <a:latin typeface="Noto Sans JP"/>
                <a:ea typeface="Noto Sans JP"/>
                <a:cs typeface="Noto Sans JP"/>
                <a:sym typeface="Noto Sans JP"/>
              </a:rPr>
              <a:t>●</a:t>
            </a:r>
            <a:endParaRPr b="0" i="0" sz="1100" u="none" cap="none" strike="noStrike">
              <a:solidFill>
                <a:schemeClr val="dk1"/>
              </a:solidFill>
              <a:latin typeface="Calibri"/>
              <a:ea typeface="Calibri"/>
              <a:cs typeface="Calibri"/>
              <a:sym typeface="Calibri"/>
            </a:endParaRPr>
          </a:p>
        </p:txBody>
      </p:sp>
      <p:sp>
        <p:nvSpPr>
          <p:cNvPr id="40" name="Google Shape;40;p3"/>
          <p:cNvSpPr txBox="1"/>
          <p:nvPr/>
        </p:nvSpPr>
        <p:spPr>
          <a:xfrm>
            <a:off x="7105802" y="4379062"/>
            <a:ext cx="3308299"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0" i="0" lang="en-US" sz="1100" u="none" cap="none" strike="noStrike">
                <a:solidFill>
                  <a:srgbClr val="334155"/>
                </a:solidFill>
                <a:latin typeface="Noto Sans JP"/>
                <a:ea typeface="Noto Sans JP"/>
                <a:cs typeface="Noto Sans JP"/>
                <a:sym typeface="Noto Sans JP"/>
              </a:rPr>
              <a:t>要件ヒアリングや利害調整などの対人折衝 L1必須</a:t>
            </a:r>
            <a:endParaRPr b="0" i="0" sz="1100" u="none" cap="none" strike="noStrike">
              <a:solidFill>
                <a:schemeClr val="dk1"/>
              </a:solidFill>
              <a:latin typeface="Calibri"/>
              <a:ea typeface="Calibri"/>
              <a:cs typeface="Calibri"/>
              <a:sym typeface="Calibri"/>
            </a:endParaRPr>
          </a:p>
        </p:txBody>
      </p:sp>
      <p:sp>
        <p:nvSpPr>
          <p:cNvPr id="41" name="Google Shape;41;p3"/>
          <p:cNvSpPr txBox="1"/>
          <p:nvPr/>
        </p:nvSpPr>
        <p:spPr>
          <a:xfrm>
            <a:off x="6867144" y="4668926"/>
            <a:ext cx="259690"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EF4444"/>
              </a:buClr>
              <a:buSzPts val="1100"/>
              <a:buFont typeface="Noto Sans JP"/>
              <a:buNone/>
            </a:pPr>
            <a:r>
              <a:rPr b="1" i="0" lang="en-US" sz="1100" u="none" cap="none" strike="noStrike">
                <a:solidFill>
                  <a:srgbClr val="EF4444"/>
                </a:solidFill>
                <a:latin typeface="Noto Sans JP"/>
                <a:ea typeface="Noto Sans JP"/>
                <a:cs typeface="Noto Sans JP"/>
                <a:sym typeface="Noto Sans JP"/>
              </a:rPr>
              <a:t>●</a:t>
            </a:r>
            <a:endParaRPr b="0" i="0" sz="1100" u="none" cap="none" strike="noStrike">
              <a:solidFill>
                <a:schemeClr val="dk1"/>
              </a:solidFill>
              <a:latin typeface="Calibri"/>
              <a:ea typeface="Calibri"/>
              <a:cs typeface="Calibri"/>
              <a:sym typeface="Calibri"/>
            </a:endParaRPr>
          </a:p>
        </p:txBody>
      </p:sp>
      <p:sp>
        <p:nvSpPr>
          <p:cNvPr id="42" name="Google Shape;42;p3"/>
          <p:cNvSpPr txBox="1"/>
          <p:nvPr/>
        </p:nvSpPr>
        <p:spPr>
          <a:xfrm>
            <a:off x="7105802" y="4668926"/>
            <a:ext cx="4241902"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0" i="0" lang="en-US" sz="1100" u="none" cap="none" strike="noStrike">
                <a:solidFill>
                  <a:srgbClr val="334155"/>
                </a:solidFill>
                <a:latin typeface="Noto Sans JP"/>
                <a:ea typeface="Noto Sans JP"/>
                <a:cs typeface="Noto Sans JP"/>
                <a:sym typeface="Noto Sans JP"/>
              </a:rPr>
              <a:t>戦略的なリリース判断・アーキテクチャ決定（リスク管理必須）</a:t>
            </a:r>
            <a:endParaRPr b="0" i="0" sz="1100" u="none" cap="none" strike="noStrike">
              <a:solidFill>
                <a:schemeClr val="dk1"/>
              </a:solidFill>
              <a:latin typeface="Calibri"/>
              <a:ea typeface="Calibri"/>
              <a:cs typeface="Calibri"/>
              <a:sym typeface="Calibri"/>
            </a:endParaRPr>
          </a:p>
        </p:txBody>
      </p:sp>
      <p:sp>
        <p:nvSpPr>
          <p:cNvPr id="43" name="Google Shape;43;p3"/>
          <p:cNvSpPr txBox="1"/>
          <p:nvPr/>
        </p:nvSpPr>
        <p:spPr>
          <a:xfrm>
            <a:off x="6572707" y="6077102"/>
            <a:ext cx="5148986" cy="3913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1000"/>
              <a:buFont typeface="Noto Sans JP"/>
              <a:buNone/>
            </a:pPr>
            <a:r>
              <a:rPr b="0" i="0" lang="en-US" sz="1000" u="none" cap="none" strike="noStrike">
                <a:solidFill>
                  <a:srgbClr val="64748B"/>
                </a:solidFill>
                <a:latin typeface="Noto Sans JP"/>
                <a:ea typeface="Noto Sans JP"/>
                <a:cs typeface="Noto Sans JP"/>
                <a:sym typeface="Noto Sans JP"/>
              </a:rPr>
              <a:t>NEXT STEP: 成長段階へ - AI主導コード生成(L5)、テスト・デプロイ自動化拡大(L6)、リグレッション対応強化</a:t>
            </a:r>
            <a:endParaRPr b="0" i="0" sz="1000" u="none" cap="none" strike="noStrike">
              <a:solidFill>
                <a:schemeClr val="dk1"/>
              </a:solidFill>
              <a:latin typeface="Calibri"/>
              <a:ea typeface="Calibri"/>
              <a:cs typeface="Calibri"/>
              <a:sym typeface="Calibri"/>
            </a:endParaRPr>
          </a:p>
        </p:txBody>
      </p:sp>
      <p:pic>
        <p:nvPicPr>
          <p:cNvPr descr="preencoded.png" id="44" name="Google Shape;44;p3"/>
          <p:cNvPicPr preferRelativeResize="0"/>
          <p:nvPr/>
        </p:nvPicPr>
        <p:blipFill rotWithShape="1">
          <a:blip r:embed="rId5">
            <a:alphaModFix/>
          </a:blip>
          <a:srcRect b="0" l="25193" r="25193" t="0"/>
          <a:stretch/>
        </p:blipFill>
        <p:spPr>
          <a:xfrm>
            <a:off x="0" y="0"/>
            <a:ext cx="6096305"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2"/>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2"/>
          <p:cNvSpPr/>
          <p:nvPr/>
        </p:nvSpPr>
        <p:spPr>
          <a:xfrm>
            <a:off x="381305" y="924458"/>
            <a:ext cx="11430000" cy="192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2"/>
          <p:cNvSpPr txBox="1"/>
          <p:nvPr/>
        </p:nvSpPr>
        <p:spPr>
          <a:xfrm>
            <a:off x="381305" y="504749"/>
            <a:ext cx="5886900" cy="324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100"/>
              <a:buFont typeface="Noto Sans JP"/>
              <a:buNone/>
            </a:pPr>
            <a:r>
              <a:rPr b="1" i="0" lang="en-US" sz="2100" u="none" cap="none" strike="noStrike">
                <a:solidFill>
                  <a:srgbClr val="0F172A"/>
                </a:solidFill>
                <a:latin typeface="Noto Sans JP"/>
                <a:ea typeface="Noto Sans JP"/>
                <a:cs typeface="Noto Sans JP"/>
                <a:sym typeface="Noto Sans JP"/>
              </a:rPr>
              <a:t>実装フェーズ：10項目とAI代替可能性 Phase 3</a:t>
            </a:r>
            <a:endParaRPr b="0" i="0" sz="2100" u="none" cap="none" strike="noStrike">
              <a:solidFill>
                <a:schemeClr val="dk1"/>
              </a:solidFill>
              <a:latin typeface="Calibri"/>
              <a:ea typeface="Calibri"/>
              <a:cs typeface="Calibri"/>
              <a:sym typeface="Calibri"/>
            </a:endParaRPr>
          </a:p>
        </p:txBody>
      </p:sp>
      <p:sp>
        <p:nvSpPr>
          <p:cNvPr id="701" name="Google Shape;701;p12"/>
          <p:cNvSpPr/>
          <p:nvPr/>
        </p:nvSpPr>
        <p:spPr>
          <a:xfrm>
            <a:off x="381305" y="1129284"/>
            <a:ext cx="3685800" cy="1524300"/>
          </a:xfrm>
          <a:prstGeom prst="roundRect">
            <a:avLst>
              <a:gd fmla="val 4499" name="adj"/>
            </a:avLst>
          </a:prstGeom>
          <a:solidFill>
            <a:srgbClr val="FFFFFF"/>
          </a:solidFill>
          <a:ln cap="flat" cmpd="sng" w="38100">
            <a:solidFill>
              <a:srgbClr val="64748B"/>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02" name="Google Shape;702;p12"/>
          <p:cNvPicPr preferRelativeResize="0"/>
          <p:nvPr/>
        </p:nvPicPr>
        <p:blipFill rotWithShape="1">
          <a:blip r:embed="rId3">
            <a:alphaModFix/>
          </a:blip>
          <a:srcRect b="0" l="-2454" r="-2454" t="0"/>
          <a:stretch/>
        </p:blipFill>
        <p:spPr>
          <a:xfrm>
            <a:off x="580644" y="1334110"/>
            <a:ext cx="200254" cy="152705"/>
          </a:xfrm>
          <a:prstGeom prst="rect">
            <a:avLst/>
          </a:prstGeom>
          <a:noFill/>
          <a:ln>
            <a:noFill/>
          </a:ln>
        </p:spPr>
      </p:pic>
      <p:sp>
        <p:nvSpPr>
          <p:cNvPr id="703" name="Google Shape;703;p12"/>
          <p:cNvSpPr txBox="1"/>
          <p:nvPr/>
        </p:nvSpPr>
        <p:spPr>
          <a:xfrm>
            <a:off x="857707" y="1310335"/>
            <a:ext cx="9390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1000"/>
              <a:buFont typeface="Noto Sans JP"/>
              <a:buNone/>
            </a:pPr>
            <a:r>
              <a:rPr b="1" i="0" lang="en-US" sz="1000" u="none" cap="none" strike="noStrike">
                <a:solidFill>
                  <a:srgbClr val="475569"/>
                </a:solidFill>
                <a:latin typeface="Noto Sans JP"/>
                <a:ea typeface="Noto Sans JP"/>
                <a:cs typeface="Noto Sans JP"/>
                <a:sym typeface="Noto Sans JP"/>
              </a:rPr>
              <a:t>フェーズ概要</a:t>
            </a:r>
            <a:endParaRPr b="0" i="0" sz="1000" u="none" cap="none" strike="noStrike">
              <a:solidFill>
                <a:schemeClr val="dk1"/>
              </a:solidFill>
              <a:latin typeface="Calibri"/>
              <a:ea typeface="Calibri"/>
              <a:cs typeface="Calibri"/>
              <a:sym typeface="Calibri"/>
            </a:endParaRPr>
          </a:p>
        </p:txBody>
      </p:sp>
      <p:sp>
        <p:nvSpPr>
          <p:cNvPr id="704" name="Google Shape;704;p12"/>
          <p:cNvSpPr/>
          <p:nvPr/>
        </p:nvSpPr>
        <p:spPr>
          <a:xfrm>
            <a:off x="4254703" y="1129284"/>
            <a:ext cx="3685800" cy="1524300"/>
          </a:xfrm>
          <a:prstGeom prst="roundRect">
            <a:avLst>
              <a:gd fmla="val 4499" name="adj"/>
            </a:avLst>
          </a:prstGeom>
          <a:solidFill>
            <a:srgbClr val="F0FDF4"/>
          </a:solidFill>
          <a:ln cap="flat" cmpd="sng" w="38100">
            <a:solidFill>
              <a:srgbClr val="DCFCE7"/>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05" name="Google Shape;705;p12"/>
          <p:cNvPicPr preferRelativeResize="0"/>
          <p:nvPr/>
        </p:nvPicPr>
        <p:blipFill rotWithShape="1">
          <a:blip r:embed="rId4">
            <a:alphaModFix/>
          </a:blip>
          <a:srcRect b="0" l="-2454" r="-2454" t="0"/>
          <a:stretch/>
        </p:blipFill>
        <p:spPr>
          <a:xfrm>
            <a:off x="4454957" y="1334110"/>
            <a:ext cx="200254" cy="152705"/>
          </a:xfrm>
          <a:prstGeom prst="rect">
            <a:avLst/>
          </a:prstGeom>
          <a:noFill/>
          <a:ln>
            <a:noFill/>
          </a:ln>
        </p:spPr>
      </p:pic>
      <p:sp>
        <p:nvSpPr>
          <p:cNvPr id="706" name="Google Shape;706;p12"/>
          <p:cNvSpPr txBox="1"/>
          <p:nvPr/>
        </p:nvSpPr>
        <p:spPr>
          <a:xfrm>
            <a:off x="4731106" y="1310335"/>
            <a:ext cx="12243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59669"/>
              </a:buClr>
              <a:buSzPts val="1000"/>
              <a:buFont typeface="Noto Sans JP"/>
              <a:buNone/>
            </a:pPr>
            <a:r>
              <a:rPr b="1" i="0" lang="en-US" sz="1000" u="none" cap="none" strike="noStrike">
                <a:solidFill>
                  <a:srgbClr val="059669"/>
                </a:solidFill>
                <a:latin typeface="Noto Sans JP"/>
                <a:ea typeface="Noto Sans JP"/>
                <a:cs typeface="Noto Sans JP"/>
                <a:sym typeface="Noto Sans JP"/>
              </a:rPr>
              <a:t>AI活用のポイント</a:t>
            </a:r>
            <a:endParaRPr b="0" i="0" sz="1000" u="none" cap="none" strike="noStrike">
              <a:solidFill>
                <a:schemeClr val="dk1"/>
              </a:solidFill>
              <a:latin typeface="Calibri"/>
              <a:ea typeface="Calibri"/>
              <a:cs typeface="Calibri"/>
              <a:sym typeface="Calibri"/>
            </a:endParaRPr>
          </a:p>
        </p:txBody>
      </p:sp>
      <p:sp>
        <p:nvSpPr>
          <p:cNvPr id="707" name="Google Shape;707;p12"/>
          <p:cNvSpPr/>
          <p:nvPr/>
        </p:nvSpPr>
        <p:spPr>
          <a:xfrm>
            <a:off x="8128102" y="1129284"/>
            <a:ext cx="3685800" cy="1524300"/>
          </a:xfrm>
          <a:prstGeom prst="roundRect">
            <a:avLst>
              <a:gd fmla="val 4499" name="adj"/>
            </a:avLst>
          </a:prstGeom>
          <a:solidFill>
            <a:srgbClr val="FEF2F2"/>
          </a:solidFill>
          <a:ln cap="flat" cmpd="sng" w="38100">
            <a:solidFill>
              <a:srgbClr val="FEE2E2"/>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08" name="Google Shape;708;p12"/>
          <p:cNvPicPr preferRelativeResize="0"/>
          <p:nvPr/>
        </p:nvPicPr>
        <p:blipFill rotWithShape="1">
          <a:blip r:embed="rId5">
            <a:alphaModFix/>
          </a:blip>
          <a:srcRect b="0" l="-3384" r="-3373" t="0"/>
          <a:stretch/>
        </p:blipFill>
        <p:spPr>
          <a:xfrm>
            <a:off x="8328355" y="1334110"/>
            <a:ext cx="142646" cy="152705"/>
          </a:xfrm>
          <a:prstGeom prst="rect">
            <a:avLst/>
          </a:prstGeom>
          <a:noFill/>
          <a:ln>
            <a:noFill/>
          </a:ln>
        </p:spPr>
      </p:pic>
      <p:sp>
        <p:nvSpPr>
          <p:cNvPr id="709" name="Google Shape;709;p12"/>
          <p:cNvSpPr txBox="1"/>
          <p:nvPr/>
        </p:nvSpPr>
        <p:spPr>
          <a:xfrm>
            <a:off x="8546897" y="1310335"/>
            <a:ext cx="8055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91C1C"/>
              </a:buClr>
              <a:buSzPts val="1000"/>
              <a:buFont typeface="Noto Sans JP"/>
              <a:buNone/>
            </a:pPr>
            <a:r>
              <a:rPr b="1" i="0" lang="en-US" sz="1000" u="none" cap="none" strike="noStrike">
                <a:solidFill>
                  <a:srgbClr val="B91C1C"/>
                </a:solidFill>
                <a:latin typeface="Noto Sans JP"/>
                <a:ea typeface="Noto Sans JP"/>
                <a:cs typeface="Noto Sans JP"/>
                <a:sym typeface="Noto Sans JP"/>
              </a:rPr>
              <a:t>人間の役割</a:t>
            </a:r>
            <a:endParaRPr b="0" i="0" sz="1000" u="none" cap="none" strike="noStrike">
              <a:solidFill>
                <a:schemeClr val="dk1"/>
              </a:solidFill>
              <a:latin typeface="Calibri"/>
              <a:ea typeface="Calibri"/>
              <a:cs typeface="Calibri"/>
              <a:sym typeface="Calibri"/>
            </a:endParaRPr>
          </a:p>
        </p:txBody>
      </p:sp>
      <p:sp>
        <p:nvSpPr>
          <p:cNvPr id="710" name="Google Shape;710;p12"/>
          <p:cNvSpPr/>
          <p:nvPr/>
        </p:nvSpPr>
        <p:spPr>
          <a:xfrm>
            <a:off x="381305" y="2891333"/>
            <a:ext cx="38400" cy="228600"/>
          </a:xfrm>
          <a:prstGeom prst="rect">
            <a:avLst/>
          </a:prstGeom>
          <a:solidFill>
            <a:srgbClr val="3B82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2"/>
          <p:cNvSpPr/>
          <p:nvPr/>
        </p:nvSpPr>
        <p:spPr>
          <a:xfrm>
            <a:off x="9141257" y="2968142"/>
            <a:ext cx="75900" cy="759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2"/>
          <p:cNvSpPr txBox="1"/>
          <p:nvPr/>
        </p:nvSpPr>
        <p:spPr>
          <a:xfrm>
            <a:off x="9274759" y="2920594"/>
            <a:ext cx="8001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900"/>
              <a:buFont typeface="Noto Sans JP"/>
              <a:buNone/>
            </a:pPr>
            <a:r>
              <a:rPr b="1" i="0" lang="en-US" sz="900" u="none" cap="none" strike="noStrike">
                <a:solidFill>
                  <a:srgbClr val="1E293B"/>
                </a:solidFill>
                <a:latin typeface="Noto Sans JP"/>
                <a:ea typeface="Noto Sans JP"/>
                <a:cs typeface="Noto Sans JP"/>
                <a:sym typeface="Noto Sans JP"/>
              </a:rPr>
              <a:t>AI代替可能 高</a:t>
            </a:r>
            <a:endParaRPr b="0" i="0" sz="900" u="none" cap="none" strike="noStrike">
              <a:solidFill>
                <a:schemeClr val="dk1"/>
              </a:solidFill>
              <a:latin typeface="Calibri"/>
              <a:ea typeface="Calibri"/>
              <a:cs typeface="Calibri"/>
              <a:sym typeface="Calibri"/>
            </a:endParaRPr>
          </a:p>
        </p:txBody>
      </p:sp>
      <p:sp>
        <p:nvSpPr>
          <p:cNvPr id="713" name="Google Shape;713;p12"/>
          <p:cNvSpPr/>
          <p:nvPr/>
        </p:nvSpPr>
        <p:spPr>
          <a:xfrm>
            <a:off x="10123322" y="2968142"/>
            <a:ext cx="75900" cy="75900"/>
          </a:xfrm>
          <a:prstGeom prst="ellipse">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2"/>
          <p:cNvSpPr txBox="1"/>
          <p:nvPr/>
        </p:nvSpPr>
        <p:spPr>
          <a:xfrm>
            <a:off x="10256825" y="2920594"/>
            <a:ext cx="9144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900"/>
              <a:buFont typeface="Noto Sans JP"/>
              <a:buNone/>
            </a:pPr>
            <a:r>
              <a:rPr b="1" i="0" lang="en-US" sz="900" u="none" cap="none" strike="noStrike">
                <a:solidFill>
                  <a:srgbClr val="1E293B"/>
                </a:solidFill>
                <a:latin typeface="Noto Sans JP"/>
                <a:ea typeface="Noto Sans JP"/>
                <a:cs typeface="Noto Sans JP"/>
                <a:sym typeface="Noto Sans JP"/>
              </a:rPr>
              <a:t>AI代替難易度 高</a:t>
            </a:r>
            <a:endParaRPr b="0" i="0" sz="900" u="none" cap="none" strike="noStrike">
              <a:solidFill>
                <a:schemeClr val="dk1"/>
              </a:solidFill>
              <a:latin typeface="Calibri"/>
              <a:ea typeface="Calibri"/>
              <a:cs typeface="Calibri"/>
              <a:sym typeface="Calibri"/>
            </a:endParaRPr>
          </a:p>
        </p:txBody>
      </p:sp>
      <p:sp>
        <p:nvSpPr>
          <p:cNvPr id="715" name="Google Shape;715;p12"/>
          <p:cNvSpPr/>
          <p:nvPr/>
        </p:nvSpPr>
        <p:spPr>
          <a:xfrm>
            <a:off x="11220602" y="2968142"/>
            <a:ext cx="75900" cy="75900"/>
          </a:xfrm>
          <a:prstGeom prst="ellipse">
            <a:avLst/>
          </a:prstGeom>
          <a:solidFill>
            <a:srgbClr val="EF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2"/>
          <p:cNvSpPr txBox="1"/>
          <p:nvPr/>
        </p:nvSpPr>
        <p:spPr>
          <a:xfrm>
            <a:off x="11354105" y="2920594"/>
            <a:ext cx="5532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900"/>
              <a:buFont typeface="Noto Sans JP"/>
              <a:buNone/>
            </a:pPr>
            <a:r>
              <a:rPr b="1" i="0" lang="en-US" sz="900" u="none" cap="none" strike="noStrike">
                <a:solidFill>
                  <a:srgbClr val="1E293B"/>
                </a:solidFill>
                <a:latin typeface="Noto Sans JP"/>
                <a:ea typeface="Noto Sans JP"/>
                <a:cs typeface="Noto Sans JP"/>
                <a:sym typeface="Noto Sans JP"/>
              </a:rPr>
              <a:t>人間必須</a:t>
            </a:r>
            <a:endParaRPr b="0" i="0" sz="900" u="none" cap="none" strike="noStrike">
              <a:solidFill>
                <a:schemeClr val="dk1"/>
              </a:solidFill>
              <a:latin typeface="Calibri"/>
              <a:ea typeface="Calibri"/>
              <a:cs typeface="Calibri"/>
              <a:sym typeface="Calibri"/>
            </a:endParaRPr>
          </a:p>
        </p:txBody>
      </p:sp>
      <p:sp>
        <p:nvSpPr>
          <p:cNvPr id="717" name="Google Shape;717;p12"/>
          <p:cNvSpPr/>
          <p:nvPr/>
        </p:nvSpPr>
        <p:spPr>
          <a:xfrm>
            <a:off x="381305" y="3263494"/>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2"/>
          <p:cNvSpPr/>
          <p:nvPr/>
        </p:nvSpPr>
        <p:spPr>
          <a:xfrm>
            <a:off x="533095" y="3367735"/>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2"/>
          <p:cNvSpPr txBox="1"/>
          <p:nvPr/>
        </p:nvSpPr>
        <p:spPr>
          <a:xfrm>
            <a:off x="790042" y="3415284"/>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720" name="Google Shape;720;p12"/>
          <p:cNvPicPr preferRelativeResize="0"/>
          <p:nvPr/>
        </p:nvPicPr>
        <p:blipFill rotWithShape="1">
          <a:blip r:embed="rId6">
            <a:alphaModFix/>
          </a:blip>
          <a:srcRect b="0" l="0" r="0" t="0"/>
          <a:stretch/>
        </p:blipFill>
        <p:spPr>
          <a:xfrm>
            <a:off x="5686654" y="3437230"/>
            <a:ext cx="114300" cy="114300"/>
          </a:xfrm>
          <a:prstGeom prst="rect">
            <a:avLst/>
          </a:prstGeom>
          <a:noFill/>
          <a:ln>
            <a:noFill/>
          </a:ln>
        </p:spPr>
      </p:pic>
      <p:sp>
        <p:nvSpPr>
          <p:cNvPr id="721" name="Google Shape;721;p12"/>
          <p:cNvSpPr/>
          <p:nvPr/>
        </p:nvSpPr>
        <p:spPr>
          <a:xfrm>
            <a:off x="381305" y="3820363"/>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2"/>
          <p:cNvSpPr/>
          <p:nvPr/>
        </p:nvSpPr>
        <p:spPr>
          <a:xfrm>
            <a:off x="533095" y="3925519"/>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2"/>
          <p:cNvSpPr txBox="1"/>
          <p:nvPr/>
        </p:nvSpPr>
        <p:spPr>
          <a:xfrm>
            <a:off x="790042" y="3973068"/>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724" name="Google Shape;724;p12"/>
          <p:cNvPicPr preferRelativeResize="0"/>
          <p:nvPr/>
        </p:nvPicPr>
        <p:blipFill rotWithShape="1">
          <a:blip r:embed="rId7">
            <a:alphaModFix/>
          </a:blip>
          <a:srcRect b="-80" l="0" r="0" t="-80"/>
          <a:stretch/>
        </p:blipFill>
        <p:spPr>
          <a:xfrm>
            <a:off x="5658307" y="3994099"/>
            <a:ext cx="142646" cy="114300"/>
          </a:xfrm>
          <a:prstGeom prst="rect">
            <a:avLst/>
          </a:prstGeom>
          <a:noFill/>
          <a:ln>
            <a:noFill/>
          </a:ln>
        </p:spPr>
      </p:pic>
      <p:sp>
        <p:nvSpPr>
          <p:cNvPr id="725" name="Google Shape;725;p12"/>
          <p:cNvSpPr/>
          <p:nvPr/>
        </p:nvSpPr>
        <p:spPr>
          <a:xfrm>
            <a:off x="381305" y="4377233"/>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2"/>
          <p:cNvSpPr/>
          <p:nvPr/>
        </p:nvSpPr>
        <p:spPr>
          <a:xfrm>
            <a:off x="533095" y="4482389"/>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2"/>
          <p:cNvSpPr txBox="1"/>
          <p:nvPr/>
        </p:nvSpPr>
        <p:spPr>
          <a:xfrm>
            <a:off x="790042" y="4529938"/>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728" name="Google Shape;728;p12"/>
          <p:cNvPicPr preferRelativeResize="0"/>
          <p:nvPr/>
        </p:nvPicPr>
        <p:blipFill rotWithShape="1">
          <a:blip r:embed="rId8">
            <a:alphaModFix/>
          </a:blip>
          <a:srcRect b="-80" l="0" r="0" t="-80"/>
          <a:stretch/>
        </p:blipFill>
        <p:spPr>
          <a:xfrm>
            <a:off x="5658307" y="4551883"/>
            <a:ext cx="142646" cy="114300"/>
          </a:xfrm>
          <a:prstGeom prst="rect">
            <a:avLst/>
          </a:prstGeom>
          <a:noFill/>
          <a:ln>
            <a:noFill/>
          </a:ln>
        </p:spPr>
      </p:pic>
      <p:sp>
        <p:nvSpPr>
          <p:cNvPr id="729" name="Google Shape;729;p12"/>
          <p:cNvSpPr/>
          <p:nvPr/>
        </p:nvSpPr>
        <p:spPr>
          <a:xfrm>
            <a:off x="381305" y="4935017"/>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2"/>
          <p:cNvSpPr/>
          <p:nvPr/>
        </p:nvSpPr>
        <p:spPr>
          <a:xfrm>
            <a:off x="533095" y="5039258"/>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2"/>
          <p:cNvSpPr txBox="1"/>
          <p:nvPr/>
        </p:nvSpPr>
        <p:spPr>
          <a:xfrm>
            <a:off x="790042" y="5086807"/>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732" name="Google Shape;732;p12"/>
          <p:cNvPicPr preferRelativeResize="0"/>
          <p:nvPr/>
        </p:nvPicPr>
        <p:blipFill rotWithShape="1">
          <a:blip r:embed="rId9">
            <a:alphaModFix/>
          </a:blip>
          <a:srcRect b="0" l="-2575" r="-2565" t="0"/>
          <a:stretch/>
        </p:blipFill>
        <p:spPr>
          <a:xfrm>
            <a:off x="5695798" y="5108753"/>
            <a:ext cx="105156" cy="114300"/>
          </a:xfrm>
          <a:prstGeom prst="rect">
            <a:avLst/>
          </a:prstGeom>
          <a:noFill/>
          <a:ln>
            <a:noFill/>
          </a:ln>
        </p:spPr>
      </p:pic>
      <p:sp>
        <p:nvSpPr>
          <p:cNvPr id="733" name="Google Shape;733;p12"/>
          <p:cNvSpPr/>
          <p:nvPr/>
        </p:nvSpPr>
        <p:spPr>
          <a:xfrm>
            <a:off x="381305" y="5491886"/>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2"/>
          <p:cNvSpPr/>
          <p:nvPr/>
        </p:nvSpPr>
        <p:spPr>
          <a:xfrm>
            <a:off x="533095" y="5597042"/>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2"/>
          <p:cNvSpPr txBox="1"/>
          <p:nvPr/>
        </p:nvSpPr>
        <p:spPr>
          <a:xfrm>
            <a:off x="790042" y="5644591"/>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736" name="Google Shape;736;p12"/>
          <p:cNvPicPr preferRelativeResize="0"/>
          <p:nvPr/>
        </p:nvPicPr>
        <p:blipFill rotWithShape="1">
          <a:blip r:embed="rId10">
            <a:alphaModFix/>
          </a:blip>
          <a:srcRect b="0" l="0" r="0" t="0"/>
          <a:stretch/>
        </p:blipFill>
        <p:spPr>
          <a:xfrm>
            <a:off x="5686654" y="5665622"/>
            <a:ext cx="114300" cy="114300"/>
          </a:xfrm>
          <a:prstGeom prst="rect">
            <a:avLst/>
          </a:prstGeom>
          <a:noFill/>
          <a:ln>
            <a:noFill/>
          </a:ln>
        </p:spPr>
      </p:pic>
      <p:sp>
        <p:nvSpPr>
          <p:cNvPr id="737" name="Google Shape;737;p12"/>
          <p:cNvSpPr/>
          <p:nvPr/>
        </p:nvSpPr>
        <p:spPr>
          <a:xfrm>
            <a:off x="6238951" y="3263494"/>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2"/>
          <p:cNvSpPr/>
          <p:nvPr/>
        </p:nvSpPr>
        <p:spPr>
          <a:xfrm>
            <a:off x="6391656" y="3367735"/>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2"/>
          <p:cNvSpPr txBox="1"/>
          <p:nvPr/>
        </p:nvSpPr>
        <p:spPr>
          <a:xfrm>
            <a:off x="6647688" y="3415284"/>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740" name="Google Shape;740;p12"/>
          <p:cNvPicPr preferRelativeResize="0"/>
          <p:nvPr/>
        </p:nvPicPr>
        <p:blipFill rotWithShape="1">
          <a:blip r:embed="rId11">
            <a:alphaModFix/>
          </a:blip>
          <a:srcRect b="0" l="0" r="0" t="0"/>
          <a:stretch/>
        </p:blipFill>
        <p:spPr>
          <a:xfrm>
            <a:off x="11544300" y="3437230"/>
            <a:ext cx="114300" cy="114300"/>
          </a:xfrm>
          <a:prstGeom prst="rect">
            <a:avLst/>
          </a:prstGeom>
          <a:noFill/>
          <a:ln>
            <a:noFill/>
          </a:ln>
        </p:spPr>
      </p:pic>
      <p:sp>
        <p:nvSpPr>
          <p:cNvPr id="741" name="Google Shape;741;p12"/>
          <p:cNvSpPr/>
          <p:nvPr/>
        </p:nvSpPr>
        <p:spPr>
          <a:xfrm>
            <a:off x="6238951" y="3820363"/>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2"/>
          <p:cNvSpPr/>
          <p:nvPr/>
        </p:nvSpPr>
        <p:spPr>
          <a:xfrm>
            <a:off x="6391656" y="3925519"/>
            <a:ext cx="952800" cy="256800"/>
          </a:xfrm>
          <a:prstGeom prst="roundRect">
            <a:avLst>
              <a:gd fmla="val 52722" name="adj"/>
            </a:avLst>
          </a:prstGeom>
          <a:solidFill>
            <a:srgbClr val="FEF3C7"/>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2"/>
          <p:cNvSpPr txBox="1"/>
          <p:nvPr/>
        </p:nvSpPr>
        <p:spPr>
          <a:xfrm>
            <a:off x="6645859" y="3973068"/>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45309"/>
              </a:buClr>
              <a:buSzPts val="800"/>
              <a:buFont typeface="Noto Sans JP"/>
              <a:buNone/>
            </a:pPr>
            <a:r>
              <a:rPr b="1" i="0" lang="en-US" sz="800" u="none" cap="none" strike="noStrike">
                <a:solidFill>
                  <a:srgbClr val="B45309"/>
                </a:solidFill>
                <a:latin typeface="Noto Sans JP"/>
                <a:ea typeface="Noto Sans JP"/>
                <a:cs typeface="Noto Sans JP"/>
                <a:sym typeface="Noto Sans JP"/>
              </a:rPr>
              <a:t>難易度 高</a:t>
            </a:r>
            <a:endParaRPr b="0" i="0" sz="800" u="none" cap="none" strike="noStrike">
              <a:solidFill>
                <a:schemeClr val="dk1"/>
              </a:solidFill>
              <a:latin typeface="Calibri"/>
              <a:ea typeface="Calibri"/>
              <a:cs typeface="Calibri"/>
              <a:sym typeface="Calibri"/>
            </a:endParaRPr>
          </a:p>
        </p:txBody>
      </p:sp>
      <p:pic>
        <p:nvPicPr>
          <p:cNvPr descr="preencoded.png" id="744" name="Google Shape;744;p12"/>
          <p:cNvPicPr preferRelativeResize="0"/>
          <p:nvPr/>
        </p:nvPicPr>
        <p:blipFill rotWithShape="1">
          <a:blip r:embed="rId12">
            <a:alphaModFix/>
          </a:blip>
          <a:srcRect b="-80" l="0" r="0" t="-80"/>
          <a:stretch/>
        </p:blipFill>
        <p:spPr>
          <a:xfrm>
            <a:off x="11515954" y="3994099"/>
            <a:ext cx="142646" cy="114300"/>
          </a:xfrm>
          <a:prstGeom prst="rect">
            <a:avLst/>
          </a:prstGeom>
          <a:noFill/>
          <a:ln>
            <a:noFill/>
          </a:ln>
        </p:spPr>
      </p:pic>
      <p:sp>
        <p:nvSpPr>
          <p:cNvPr id="745" name="Google Shape;745;p12"/>
          <p:cNvSpPr/>
          <p:nvPr/>
        </p:nvSpPr>
        <p:spPr>
          <a:xfrm>
            <a:off x="6238951" y="4377233"/>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2"/>
          <p:cNvSpPr/>
          <p:nvPr/>
        </p:nvSpPr>
        <p:spPr>
          <a:xfrm>
            <a:off x="6391656" y="4482389"/>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2"/>
          <p:cNvSpPr txBox="1"/>
          <p:nvPr/>
        </p:nvSpPr>
        <p:spPr>
          <a:xfrm>
            <a:off x="6647688" y="4529938"/>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748" name="Google Shape;748;p12"/>
          <p:cNvPicPr preferRelativeResize="0"/>
          <p:nvPr/>
        </p:nvPicPr>
        <p:blipFill rotWithShape="1">
          <a:blip r:embed="rId13">
            <a:alphaModFix/>
          </a:blip>
          <a:srcRect b="0" l="-1910" r="-1910" t="0"/>
          <a:stretch/>
        </p:blipFill>
        <p:spPr>
          <a:xfrm>
            <a:off x="11525098" y="4551883"/>
            <a:ext cx="133502" cy="114300"/>
          </a:xfrm>
          <a:prstGeom prst="rect">
            <a:avLst/>
          </a:prstGeom>
          <a:noFill/>
          <a:ln>
            <a:noFill/>
          </a:ln>
        </p:spPr>
      </p:pic>
      <p:sp>
        <p:nvSpPr>
          <p:cNvPr id="749" name="Google Shape;749;p12"/>
          <p:cNvSpPr/>
          <p:nvPr/>
        </p:nvSpPr>
        <p:spPr>
          <a:xfrm>
            <a:off x="6238951" y="4935017"/>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2"/>
          <p:cNvSpPr/>
          <p:nvPr/>
        </p:nvSpPr>
        <p:spPr>
          <a:xfrm>
            <a:off x="6391656" y="5039258"/>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2"/>
          <p:cNvSpPr txBox="1"/>
          <p:nvPr/>
        </p:nvSpPr>
        <p:spPr>
          <a:xfrm>
            <a:off x="6647688" y="5086807"/>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752" name="Google Shape;752;p12"/>
          <p:cNvPicPr preferRelativeResize="0"/>
          <p:nvPr/>
        </p:nvPicPr>
        <p:blipFill rotWithShape="1">
          <a:blip r:embed="rId14">
            <a:alphaModFix/>
          </a:blip>
          <a:srcRect b="0" l="-2575" r="-2565" t="0"/>
          <a:stretch/>
        </p:blipFill>
        <p:spPr>
          <a:xfrm>
            <a:off x="11553444" y="5108753"/>
            <a:ext cx="105156" cy="114300"/>
          </a:xfrm>
          <a:prstGeom prst="rect">
            <a:avLst/>
          </a:prstGeom>
          <a:noFill/>
          <a:ln>
            <a:noFill/>
          </a:ln>
        </p:spPr>
      </p:pic>
      <p:sp>
        <p:nvSpPr>
          <p:cNvPr id="753" name="Google Shape;753;p12"/>
          <p:cNvSpPr/>
          <p:nvPr/>
        </p:nvSpPr>
        <p:spPr>
          <a:xfrm>
            <a:off x="6238951" y="5491886"/>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2"/>
          <p:cNvSpPr/>
          <p:nvPr/>
        </p:nvSpPr>
        <p:spPr>
          <a:xfrm>
            <a:off x="6391656" y="5597042"/>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2"/>
          <p:cNvSpPr txBox="1"/>
          <p:nvPr/>
        </p:nvSpPr>
        <p:spPr>
          <a:xfrm>
            <a:off x="6647688" y="5644591"/>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756" name="Google Shape;756;p12"/>
          <p:cNvPicPr preferRelativeResize="0"/>
          <p:nvPr/>
        </p:nvPicPr>
        <p:blipFill rotWithShape="1">
          <a:blip r:embed="rId15">
            <a:alphaModFix/>
          </a:blip>
          <a:srcRect b="0" l="0" r="0" t="0"/>
          <a:stretch/>
        </p:blipFill>
        <p:spPr>
          <a:xfrm>
            <a:off x="11544300" y="5665622"/>
            <a:ext cx="114300" cy="114300"/>
          </a:xfrm>
          <a:prstGeom prst="rect">
            <a:avLst/>
          </a:prstGeom>
          <a:noFill/>
          <a:ln>
            <a:noFill/>
          </a:ln>
        </p:spPr>
      </p:pic>
      <p:sp>
        <p:nvSpPr>
          <p:cNvPr id="757" name="Google Shape;757;p12"/>
          <p:cNvSpPr txBox="1"/>
          <p:nvPr/>
        </p:nvSpPr>
        <p:spPr>
          <a:xfrm>
            <a:off x="381305" y="286207"/>
            <a:ext cx="22146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D4ED8"/>
              </a:buClr>
              <a:buSzPts val="1000"/>
              <a:buFont typeface="Noto Sans JP"/>
              <a:buNone/>
            </a:pPr>
            <a:r>
              <a:rPr b="1" i="0" lang="en-US" sz="1000" u="none" cap="none" strike="noStrike">
                <a:solidFill>
                  <a:srgbClr val="1D4ED8"/>
                </a:solidFill>
                <a:latin typeface="Noto Sans JP"/>
                <a:ea typeface="Noto Sans JP"/>
                <a:cs typeface="Noto Sans JP"/>
                <a:sym typeface="Noto Sans JP"/>
              </a:rPr>
              <a:t>PHASE 3: IMPLEMENTATION</a:t>
            </a:r>
            <a:endParaRPr b="0" i="0" sz="1000" u="none" cap="none" strike="noStrike">
              <a:solidFill>
                <a:schemeClr val="dk1"/>
              </a:solidFill>
              <a:latin typeface="Calibri"/>
              <a:ea typeface="Calibri"/>
              <a:cs typeface="Calibri"/>
              <a:sym typeface="Calibri"/>
            </a:endParaRPr>
          </a:p>
        </p:txBody>
      </p:sp>
      <p:sp>
        <p:nvSpPr>
          <p:cNvPr id="758" name="Google Shape;758;p12"/>
          <p:cNvSpPr txBox="1"/>
          <p:nvPr/>
        </p:nvSpPr>
        <p:spPr>
          <a:xfrm>
            <a:off x="580644" y="1586484"/>
            <a:ext cx="3321900" cy="58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設計に基づき、コード、単体テスト、ドキュメントを作成し、品質を保ちながら機能を完成させる製造工程。自動化ツールとの親和性が最も高い。</a:t>
            </a:r>
            <a:endParaRPr b="0" i="0" sz="900" u="none" cap="none" strike="noStrike">
              <a:solidFill>
                <a:schemeClr val="dk1"/>
              </a:solidFill>
              <a:latin typeface="Calibri"/>
              <a:ea typeface="Calibri"/>
              <a:cs typeface="Calibri"/>
              <a:sym typeface="Calibri"/>
            </a:endParaRPr>
          </a:p>
        </p:txBody>
      </p:sp>
      <p:sp>
        <p:nvSpPr>
          <p:cNvPr id="759" name="Google Shape;759;p12"/>
          <p:cNvSpPr txBox="1"/>
          <p:nvPr/>
        </p:nvSpPr>
        <p:spPr>
          <a:xfrm>
            <a:off x="4454957" y="1586484"/>
            <a:ext cx="3321900" cy="58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定型的なコード生成、単体テスト作成、静的解析、リファクタリング提案、ドキュメント自動化で圧倒的な効率化が可能。エラー原因の特定や修正案提示も得意領域。</a:t>
            </a:r>
            <a:endParaRPr b="0" i="0" sz="900" u="none" cap="none" strike="noStrike">
              <a:solidFill>
                <a:schemeClr val="dk1"/>
              </a:solidFill>
              <a:latin typeface="Calibri"/>
              <a:ea typeface="Calibri"/>
              <a:cs typeface="Calibri"/>
              <a:sym typeface="Calibri"/>
            </a:endParaRPr>
          </a:p>
        </p:txBody>
      </p:sp>
      <p:sp>
        <p:nvSpPr>
          <p:cNvPr id="760" name="Google Shape;760;p12"/>
          <p:cNvSpPr txBox="1"/>
          <p:nvPr/>
        </p:nvSpPr>
        <p:spPr>
          <a:xfrm>
            <a:off x="8328355" y="1586484"/>
            <a:ext cx="3321900" cy="58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仕様の細部すり合わせ、複雑なロジックの設計意図判断、ペアプログラミングによる協調的な問題解決など、文脈理解とコミュニケーションが必要な領域。</a:t>
            </a:r>
            <a:endParaRPr b="0" i="0" sz="900" u="none" cap="none" strike="noStrike">
              <a:solidFill>
                <a:schemeClr val="dk1"/>
              </a:solidFill>
              <a:latin typeface="Calibri"/>
              <a:ea typeface="Calibri"/>
              <a:cs typeface="Calibri"/>
              <a:sym typeface="Calibri"/>
            </a:endParaRPr>
          </a:p>
        </p:txBody>
      </p:sp>
      <p:sp>
        <p:nvSpPr>
          <p:cNvPr id="761" name="Google Shape;761;p12"/>
          <p:cNvSpPr txBox="1"/>
          <p:nvPr/>
        </p:nvSpPr>
        <p:spPr>
          <a:xfrm>
            <a:off x="514807" y="2891333"/>
            <a:ext cx="21342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詳細作業項目と評価（10選）</a:t>
            </a:r>
            <a:endParaRPr b="0" i="0" sz="1200" u="none" cap="none" strike="noStrike">
              <a:solidFill>
                <a:schemeClr val="dk1"/>
              </a:solidFill>
              <a:latin typeface="Calibri"/>
              <a:ea typeface="Calibri"/>
              <a:cs typeface="Calibri"/>
              <a:sym typeface="Calibri"/>
            </a:endParaRPr>
          </a:p>
        </p:txBody>
      </p:sp>
      <p:sp>
        <p:nvSpPr>
          <p:cNvPr id="762" name="Google Shape;762;p12"/>
          <p:cNvSpPr txBox="1"/>
          <p:nvPr/>
        </p:nvSpPr>
        <p:spPr>
          <a:xfrm>
            <a:off x="1628546" y="3394253"/>
            <a:ext cx="21672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1. 環境構築（Devcontainer/IaC）</a:t>
            </a:r>
            <a:endParaRPr b="0" i="0" sz="1000" u="none" cap="none" strike="noStrike">
              <a:solidFill>
                <a:schemeClr val="dk1"/>
              </a:solidFill>
              <a:latin typeface="Calibri"/>
              <a:ea typeface="Calibri"/>
              <a:cs typeface="Calibri"/>
              <a:sym typeface="Calibri"/>
            </a:endParaRPr>
          </a:p>
        </p:txBody>
      </p:sp>
      <p:sp>
        <p:nvSpPr>
          <p:cNvPr id="763" name="Google Shape;763;p12"/>
          <p:cNvSpPr txBox="1"/>
          <p:nvPr/>
        </p:nvSpPr>
        <p:spPr>
          <a:xfrm>
            <a:off x="1628546" y="3951122"/>
            <a:ext cx="22530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2. フロント実装（コンポーネント）</a:t>
            </a:r>
            <a:endParaRPr b="0" i="0" sz="1000" u="none" cap="none" strike="noStrike">
              <a:solidFill>
                <a:schemeClr val="dk1"/>
              </a:solidFill>
              <a:latin typeface="Calibri"/>
              <a:ea typeface="Calibri"/>
              <a:cs typeface="Calibri"/>
              <a:sym typeface="Calibri"/>
            </a:endParaRPr>
          </a:p>
        </p:txBody>
      </p:sp>
      <p:sp>
        <p:nvSpPr>
          <p:cNvPr id="764" name="Google Shape;764;p12"/>
          <p:cNvSpPr txBox="1"/>
          <p:nvPr/>
        </p:nvSpPr>
        <p:spPr>
          <a:xfrm>
            <a:off x="1628546" y="4508906"/>
            <a:ext cx="23865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3. バックエンド実装（API/ドメイン）</a:t>
            </a:r>
            <a:endParaRPr b="0" i="0" sz="1000" u="none" cap="none" strike="noStrike">
              <a:solidFill>
                <a:schemeClr val="dk1"/>
              </a:solidFill>
              <a:latin typeface="Calibri"/>
              <a:ea typeface="Calibri"/>
              <a:cs typeface="Calibri"/>
              <a:sym typeface="Calibri"/>
            </a:endParaRPr>
          </a:p>
        </p:txBody>
      </p:sp>
      <p:sp>
        <p:nvSpPr>
          <p:cNvPr id="765" name="Google Shape;765;p12"/>
          <p:cNvSpPr txBox="1"/>
          <p:nvPr/>
        </p:nvSpPr>
        <p:spPr>
          <a:xfrm>
            <a:off x="1628546" y="5065776"/>
            <a:ext cx="24249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4. DBマイグレーション・シーディング</a:t>
            </a:r>
            <a:endParaRPr b="0" i="0" sz="1000" u="none" cap="none" strike="noStrike">
              <a:solidFill>
                <a:schemeClr val="dk1"/>
              </a:solidFill>
              <a:latin typeface="Calibri"/>
              <a:ea typeface="Calibri"/>
              <a:cs typeface="Calibri"/>
              <a:sym typeface="Calibri"/>
            </a:endParaRPr>
          </a:p>
        </p:txBody>
      </p:sp>
      <p:sp>
        <p:nvSpPr>
          <p:cNvPr id="766" name="Google Shape;766;p12"/>
          <p:cNvSpPr txBox="1"/>
          <p:nvPr/>
        </p:nvSpPr>
        <p:spPr>
          <a:xfrm>
            <a:off x="1628546" y="5622646"/>
            <a:ext cx="15864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5. 単体テストコード作成</a:t>
            </a:r>
            <a:endParaRPr b="0" i="0" sz="1000" u="none" cap="none" strike="noStrike">
              <a:solidFill>
                <a:schemeClr val="dk1"/>
              </a:solidFill>
              <a:latin typeface="Calibri"/>
              <a:ea typeface="Calibri"/>
              <a:cs typeface="Calibri"/>
              <a:sym typeface="Calibri"/>
            </a:endParaRPr>
          </a:p>
        </p:txBody>
      </p:sp>
      <p:sp>
        <p:nvSpPr>
          <p:cNvPr id="767" name="Google Shape;767;p12"/>
          <p:cNvSpPr txBox="1"/>
          <p:nvPr/>
        </p:nvSpPr>
        <p:spPr>
          <a:xfrm>
            <a:off x="7487107" y="3394253"/>
            <a:ext cx="17199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6. 静的解析・自動レビュー</a:t>
            </a:r>
            <a:endParaRPr b="0" i="0" sz="1000" u="none" cap="none" strike="noStrike">
              <a:solidFill>
                <a:schemeClr val="dk1"/>
              </a:solidFill>
              <a:latin typeface="Calibri"/>
              <a:ea typeface="Calibri"/>
              <a:cs typeface="Calibri"/>
              <a:sym typeface="Calibri"/>
            </a:endParaRPr>
          </a:p>
        </p:txBody>
      </p:sp>
      <p:sp>
        <p:nvSpPr>
          <p:cNvPr id="768" name="Google Shape;768;p12"/>
          <p:cNvSpPr txBox="1"/>
          <p:nvPr/>
        </p:nvSpPr>
        <p:spPr>
          <a:xfrm>
            <a:off x="7487107" y="3951122"/>
            <a:ext cx="24432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7. ペアプログラミング/仕様擦り合わせ</a:t>
            </a:r>
            <a:endParaRPr b="0" i="0" sz="1000" u="none" cap="none" strike="noStrike">
              <a:solidFill>
                <a:schemeClr val="dk1"/>
              </a:solidFill>
              <a:latin typeface="Calibri"/>
              <a:ea typeface="Calibri"/>
              <a:cs typeface="Calibri"/>
              <a:sym typeface="Calibri"/>
            </a:endParaRPr>
          </a:p>
        </p:txBody>
      </p:sp>
      <p:sp>
        <p:nvSpPr>
          <p:cNvPr id="769" name="Google Shape;769;p12"/>
          <p:cNvSpPr txBox="1"/>
          <p:nvPr/>
        </p:nvSpPr>
        <p:spPr>
          <a:xfrm>
            <a:off x="7487107" y="4508906"/>
            <a:ext cx="19860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8. リファクタリング提案と適用</a:t>
            </a:r>
            <a:endParaRPr b="0" i="0" sz="1000" u="none" cap="none" strike="noStrike">
              <a:solidFill>
                <a:schemeClr val="dk1"/>
              </a:solidFill>
              <a:latin typeface="Calibri"/>
              <a:ea typeface="Calibri"/>
              <a:cs typeface="Calibri"/>
              <a:sym typeface="Calibri"/>
            </a:endParaRPr>
          </a:p>
        </p:txBody>
      </p:sp>
      <p:sp>
        <p:nvSpPr>
          <p:cNvPr id="770" name="Google Shape;770;p12"/>
          <p:cNvSpPr txBox="1"/>
          <p:nvPr/>
        </p:nvSpPr>
        <p:spPr>
          <a:xfrm>
            <a:off x="7487107" y="5065776"/>
            <a:ext cx="26628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9. ドキュメント自動生成（API/README）</a:t>
            </a:r>
            <a:endParaRPr b="0" i="0" sz="1000" u="none" cap="none" strike="noStrike">
              <a:solidFill>
                <a:schemeClr val="dk1"/>
              </a:solidFill>
              <a:latin typeface="Calibri"/>
              <a:ea typeface="Calibri"/>
              <a:cs typeface="Calibri"/>
              <a:sym typeface="Calibri"/>
            </a:endParaRPr>
          </a:p>
        </p:txBody>
      </p:sp>
      <p:sp>
        <p:nvSpPr>
          <p:cNvPr id="771" name="Google Shape;771;p12"/>
          <p:cNvSpPr txBox="1"/>
          <p:nvPr/>
        </p:nvSpPr>
        <p:spPr>
          <a:xfrm>
            <a:off x="7487107" y="5622646"/>
            <a:ext cx="27294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10. 品質メトリクス可視化（カバレッジ等）</a:t>
            </a:r>
            <a:endParaRPr b="0" i="0" sz="10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3"/>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3"/>
          <p:cNvSpPr/>
          <p:nvPr/>
        </p:nvSpPr>
        <p:spPr>
          <a:xfrm>
            <a:off x="381305" y="924458"/>
            <a:ext cx="11430000" cy="192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3"/>
          <p:cNvSpPr txBox="1"/>
          <p:nvPr/>
        </p:nvSpPr>
        <p:spPr>
          <a:xfrm>
            <a:off x="381305" y="504749"/>
            <a:ext cx="6153900" cy="324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100"/>
              <a:buFont typeface="Noto Sans JP"/>
              <a:buNone/>
            </a:pPr>
            <a:r>
              <a:rPr b="1" i="0" lang="en-US" sz="2100" u="none" cap="none" strike="noStrike">
                <a:solidFill>
                  <a:srgbClr val="0F172A"/>
                </a:solidFill>
                <a:latin typeface="Noto Sans JP"/>
                <a:ea typeface="Noto Sans JP"/>
                <a:cs typeface="Noto Sans JP"/>
                <a:sym typeface="Noto Sans JP"/>
              </a:rPr>
              <a:t>テストフェーズ：10項目とAI代替可能性 Phase 4</a:t>
            </a:r>
            <a:endParaRPr b="0" i="0" sz="2100" u="none" cap="none" strike="noStrike">
              <a:solidFill>
                <a:schemeClr val="dk1"/>
              </a:solidFill>
              <a:latin typeface="Calibri"/>
              <a:ea typeface="Calibri"/>
              <a:cs typeface="Calibri"/>
              <a:sym typeface="Calibri"/>
            </a:endParaRPr>
          </a:p>
        </p:txBody>
      </p:sp>
      <p:sp>
        <p:nvSpPr>
          <p:cNvPr id="780" name="Google Shape;780;p13"/>
          <p:cNvSpPr/>
          <p:nvPr/>
        </p:nvSpPr>
        <p:spPr>
          <a:xfrm>
            <a:off x="381305" y="1129284"/>
            <a:ext cx="3685800" cy="1524300"/>
          </a:xfrm>
          <a:prstGeom prst="roundRect">
            <a:avLst>
              <a:gd fmla="val 4499" name="adj"/>
            </a:avLst>
          </a:prstGeom>
          <a:solidFill>
            <a:srgbClr val="FFFFFF"/>
          </a:solidFill>
          <a:ln cap="flat" cmpd="sng" w="38100">
            <a:solidFill>
              <a:srgbClr val="64748B"/>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81" name="Google Shape;781;p13"/>
          <p:cNvPicPr preferRelativeResize="0"/>
          <p:nvPr/>
        </p:nvPicPr>
        <p:blipFill rotWithShape="1">
          <a:blip r:embed="rId3">
            <a:alphaModFix/>
          </a:blip>
          <a:srcRect b="0" l="-2988" r="-2999" t="0"/>
          <a:stretch/>
        </p:blipFill>
        <p:spPr>
          <a:xfrm>
            <a:off x="580644" y="1334110"/>
            <a:ext cx="161849" cy="152705"/>
          </a:xfrm>
          <a:prstGeom prst="rect">
            <a:avLst/>
          </a:prstGeom>
          <a:noFill/>
          <a:ln>
            <a:noFill/>
          </a:ln>
        </p:spPr>
      </p:pic>
      <p:sp>
        <p:nvSpPr>
          <p:cNvPr id="782" name="Google Shape;782;p13"/>
          <p:cNvSpPr txBox="1"/>
          <p:nvPr/>
        </p:nvSpPr>
        <p:spPr>
          <a:xfrm>
            <a:off x="819302" y="1310335"/>
            <a:ext cx="9390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1000"/>
              <a:buFont typeface="Noto Sans JP"/>
              <a:buNone/>
            </a:pPr>
            <a:r>
              <a:rPr b="1" i="0" lang="en-US" sz="1000" u="none" cap="none" strike="noStrike">
                <a:solidFill>
                  <a:srgbClr val="475569"/>
                </a:solidFill>
                <a:latin typeface="Noto Sans JP"/>
                <a:ea typeface="Noto Sans JP"/>
                <a:cs typeface="Noto Sans JP"/>
                <a:sym typeface="Noto Sans JP"/>
              </a:rPr>
              <a:t>フェーズ概要</a:t>
            </a:r>
            <a:endParaRPr b="0" i="0" sz="1000" u="none" cap="none" strike="noStrike">
              <a:solidFill>
                <a:schemeClr val="dk1"/>
              </a:solidFill>
              <a:latin typeface="Calibri"/>
              <a:ea typeface="Calibri"/>
              <a:cs typeface="Calibri"/>
              <a:sym typeface="Calibri"/>
            </a:endParaRPr>
          </a:p>
        </p:txBody>
      </p:sp>
      <p:sp>
        <p:nvSpPr>
          <p:cNvPr id="783" name="Google Shape;783;p13"/>
          <p:cNvSpPr/>
          <p:nvPr/>
        </p:nvSpPr>
        <p:spPr>
          <a:xfrm>
            <a:off x="4254703" y="1129284"/>
            <a:ext cx="3685800" cy="1524300"/>
          </a:xfrm>
          <a:prstGeom prst="roundRect">
            <a:avLst>
              <a:gd fmla="val 4499" name="adj"/>
            </a:avLst>
          </a:prstGeom>
          <a:solidFill>
            <a:srgbClr val="F0FDF4"/>
          </a:solidFill>
          <a:ln cap="flat" cmpd="sng" w="38100">
            <a:solidFill>
              <a:srgbClr val="DCFCE7"/>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84" name="Google Shape;784;p13"/>
          <p:cNvPicPr preferRelativeResize="0"/>
          <p:nvPr/>
        </p:nvPicPr>
        <p:blipFill rotWithShape="1">
          <a:blip r:embed="rId4">
            <a:alphaModFix/>
          </a:blip>
          <a:srcRect b="0" l="-2454" r="-2454" t="0"/>
          <a:stretch/>
        </p:blipFill>
        <p:spPr>
          <a:xfrm>
            <a:off x="4454957" y="1334110"/>
            <a:ext cx="200254" cy="152705"/>
          </a:xfrm>
          <a:prstGeom prst="rect">
            <a:avLst/>
          </a:prstGeom>
          <a:noFill/>
          <a:ln>
            <a:noFill/>
          </a:ln>
        </p:spPr>
      </p:pic>
      <p:sp>
        <p:nvSpPr>
          <p:cNvPr id="785" name="Google Shape;785;p13"/>
          <p:cNvSpPr txBox="1"/>
          <p:nvPr/>
        </p:nvSpPr>
        <p:spPr>
          <a:xfrm>
            <a:off x="4731106" y="1310335"/>
            <a:ext cx="12243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59669"/>
              </a:buClr>
              <a:buSzPts val="1000"/>
              <a:buFont typeface="Noto Sans JP"/>
              <a:buNone/>
            </a:pPr>
            <a:r>
              <a:rPr b="1" i="0" lang="en-US" sz="1000" u="none" cap="none" strike="noStrike">
                <a:solidFill>
                  <a:srgbClr val="059669"/>
                </a:solidFill>
                <a:latin typeface="Noto Sans JP"/>
                <a:ea typeface="Noto Sans JP"/>
                <a:cs typeface="Noto Sans JP"/>
                <a:sym typeface="Noto Sans JP"/>
              </a:rPr>
              <a:t>AI活用のポイント</a:t>
            </a:r>
            <a:endParaRPr b="0" i="0" sz="1000" u="none" cap="none" strike="noStrike">
              <a:solidFill>
                <a:schemeClr val="dk1"/>
              </a:solidFill>
              <a:latin typeface="Calibri"/>
              <a:ea typeface="Calibri"/>
              <a:cs typeface="Calibri"/>
              <a:sym typeface="Calibri"/>
            </a:endParaRPr>
          </a:p>
        </p:txBody>
      </p:sp>
      <p:sp>
        <p:nvSpPr>
          <p:cNvPr id="786" name="Google Shape;786;p13"/>
          <p:cNvSpPr/>
          <p:nvPr/>
        </p:nvSpPr>
        <p:spPr>
          <a:xfrm>
            <a:off x="8128102" y="1129284"/>
            <a:ext cx="3685800" cy="1524300"/>
          </a:xfrm>
          <a:prstGeom prst="roundRect">
            <a:avLst>
              <a:gd fmla="val 4499" name="adj"/>
            </a:avLst>
          </a:prstGeom>
          <a:solidFill>
            <a:srgbClr val="FEF2F2"/>
          </a:solidFill>
          <a:ln cap="flat" cmpd="sng" w="38100">
            <a:solidFill>
              <a:srgbClr val="FEE2E2"/>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87" name="Google Shape;787;p13"/>
          <p:cNvPicPr preferRelativeResize="0"/>
          <p:nvPr/>
        </p:nvPicPr>
        <p:blipFill rotWithShape="1">
          <a:blip r:embed="rId5">
            <a:alphaModFix/>
          </a:blip>
          <a:srcRect b="0" l="-3384" r="-3373" t="0"/>
          <a:stretch/>
        </p:blipFill>
        <p:spPr>
          <a:xfrm>
            <a:off x="8328355" y="1334110"/>
            <a:ext cx="142646" cy="152705"/>
          </a:xfrm>
          <a:prstGeom prst="rect">
            <a:avLst/>
          </a:prstGeom>
          <a:noFill/>
          <a:ln>
            <a:noFill/>
          </a:ln>
        </p:spPr>
      </p:pic>
      <p:sp>
        <p:nvSpPr>
          <p:cNvPr id="788" name="Google Shape;788;p13"/>
          <p:cNvSpPr txBox="1"/>
          <p:nvPr/>
        </p:nvSpPr>
        <p:spPr>
          <a:xfrm>
            <a:off x="8546897" y="1310335"/>
            <a:ext cx="8055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91C1C"/>
              </a:buClr>
              <a:buSzPts val="1000"/>
              <a:buFont typeface="Noto Sans JP"/>
              <a:buNone/>
            </a:pPr>
            <a:r>
              <a:rPr b="1" i="0" lang="en-US" sz="1000" u="none" cap="none" strike="noStrike">
                <a:solidFill>
                  <a:srgbClr val="B91C1C"/>
                </a:solidFill>
                <a:latin typeface="Noto Sans JP"/>
                <a:ea typeface="Noto Sans JP"/>
                <a:cs typeface="Noto Sans JP"/>
                <a:sym typeface="Noto Sans JP"/>
              </a:rPr>
              <a:t>人間の役割</a:t>
            </a:r>
            <a:endParaRPr b="0" i="0" sz="1000" u="none" cap="none" strike="noStrike">
              <a:solidFill>
                <a:schemeClr val="dk1"/>
              </a:solidFill>
              <a:latin typeface="Calibri"/>
              <a:ea typeface="Calibri"/>
              <a:cs typeface="Calibri"/>
              <a:sym typeface="Calibri"/>
            </a:endParaRPr>
          </a:p>
        </p:txBody>
      </p:sp>
      <p:sp>
        <p:nvSpPr>
          <p:cNvPr id="789" name="Google Shape;789;p13"/>
          <p:cNvSpPr/>
          <p:nvPr/>
        </p:nvSpPr>
        <p:spPr>
          <a:xfrm>
            <a:off x="381305" y="2891333"/>
            <a:ext cx="38400" cy="228600"/>
          </a:xfrm>
          <a:prstGeom prst="rect">
            <a:avLst/>
          </a:prstGeom>
          <a:solidFill>
            <a:srgbClr val="3B82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3"/>
          <p:cNvSpPr/>
          <p:nvPr/>
        </p:nvSpPr>
        <p:spPr>
          <a:xfrm>
            <a:off x="9141257" y="2968142"/>
            <a:ext cx="75900" cy="759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3"/>
          <p:cNvSpPr txBox="1"/>
          <p:nvPr/>
        </p:nvSpPr>
        <p:spPr>
          <a:xfrm>
            <a:off x="9274759" y="2920594"/>
            <a:ext cx="8001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900"/>
              <a:buFont typeface="Noto Sans JP"/>
              <a:buNone/>
            </a:pPr>
            <a:r>
              <a:rPr b="1" i="0" lang="en-US" sz="900" u="none" cap="none" strike="noStrike">
                <a:solidFill>
                  <a:srgbClr val="1E293B"/>
                </a:solidFill>
                <a:latin typeface="Noto Sans JP"/>
                <a:ea typeface="Noto Sans JP"/>
                <a:cs typeface="Noto Sans JP"/>
                <a:sym typeface="Noto Sans JP"/>
              </a:rPr>
              <a:t>AI代替可能 高</a:t>
            </a:r>
            <a:endParaRPr b="0" i="0" sz="900" u="none" cap="none" strike="noStrike">
              <a:solidFill>
                <a:schemeClr val="dk1"/>
              </a:solidFill>
              <a:latin typeface="Calibri"/>
              <a:ea typeface="Calibri"/>
              <a:cs typeface="Calibri"/>
              <a:sym typeface="Calibri"/>
            </a:endParaRPr>
          </a:p>
        </p:txBody>
      </p:sp>
      <p:sp>
        <p:nvSpPr>
          <p:cNvPr id="792" name="Google Shape;792;p13"/>
          <p:cNvSpPr/>
          <p:nvPr/>
        </p:nvSpPr>
        <p:spPr>
          <a:xfrm>
            <a:off x="10123322" y="2968142"/>
            <a:ext cx="75900" cy="75900"/>
          </a:xfrm>
          <a:prstGeom prst="ellipse">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3"/>
          <p:cNvSpPr txBox="1"/>
          <p:nvPr/>
        </p:nvSpPr>
        <p:spPr>
          <a:xfrm>
            <a:off x="10256825" y="2920594"/>
            <a:ext cx="9144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900"/>
              <a:buFont typeface="Noto Sans JP"/>
              <a:buNone/>
            </a:pPr>
            <a:r>
              <a:rPr b="1" i="0" lang="en-US" sz="900" u="none" cap="none" strike="noStrike">
                <a:solidFill>
                  <a:srgbClr val="1E293B"/>
                </a:solidFill>
                <a:latin typeface="Noto Sans JP"/>
                <a:ea typeface="Noto Sans JP"/>
                <a:cs typeface="Noto Sans JP"/>
                <a:sym typeface="Noto Sans JP"/>
              </a:rPr>
              <a:t>AI代替難易度 高</a:t>
            </a:r>
            <a:endParaRPr b="0" i="0" sz="900" u="none" cap="none" strike="noStrike">
              <a:solidFill>
                <a:schemeClr val="dk1"/>
              </a:solidFill>
              <a:latin typeface="Calibri"/>
              <a:ea typeface="Calibri"/>
              <a:cs typeface="Calibri"/>
              <a:sym typeface="Calibri"/>
            </a:endParaRPr>
          </a:p>
        </p:txBody>
      </p:sp>
      <p:sp>
        <p:nvSpPr>
          <p:cNvPr id="794" name="Google Shape;794;p13"/>
          <p:cNvSpPr/>
          <p:nvPr/>
        </p:nvSpPr>
        <p:spPr>
          <a:xfrm>
            <a:off x="11220602" y="2968142"/>
            <a:ext cx="75900" cy="75900"/>
          </a:xfrm>
          <a:prstGeom prst="ellipse">
            <a:avLst/>
          </a:prstGeom>
          <a:solidFill>
            <a:srgbClr val="EF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3"/>
          <p:cNvSpPr txBox="1"/>
          <p:nvPr/>
        </p:nvSpPr>
        <p:spPr>
          <a:xfrm>
            <a:off x="11354105" y="2920594"/>
            <a:ext cx="5532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900"/>
              <a:buFont typeface="Noto Sans JP"/>
              <a:buNone/>
            </a:pPr>
            <a:r>
              <a:rPr b="1" i="0" lang="en-US" sz="900" u="none" cap="none" strike="noStrike">
                <a:solidFill>
                  <a:srgbClr val="1E293B"/>
                </a:solidFill>
                <a:latin typeface="Noto Sans JP"/>
                <a:ea typeface="Noto Sans JP"/>
                <a:cs typeface="Noto Sans JP"/>
                <a:sym typeface="Noto Sans JP"/>
              </a:rPr>
              <a:t>人間必須</a:t>
            </a:r>
            <a:endParaRPr b="0" i="0" sz="900" u="none" cap="none" strike="noStrike">
              <a:solidFill>
                <a:schemeClr val="dk1"/>
              </a:solidFill>
              <a:latin typeface="Calibri"/>
              <a:ea typeface="Calibri"/>
              <a:cs typeface="Calibri"/>
              <a:sym typeface="Calibri"/>
            </a:endParaRPr>
          </a:p>
        </p:txBody>
      </p:sp>
      <p:sp>
        <p:nvSpPr>
          <p:cNvPr id="796" name="Google Shape;796;p13"/>
          <p:cNvSpPr/>
          <p:nvPr/>
        </p:nvSpPr>
        <p:spPr>
          <a:xfrm>
            <a:off x="381305" y="3263494"/>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
          <p:cNvSpPr/>
          <p:nvPr/>
        </p:nvSpPr>
        <p:spPr>
          <a:xfrm>
            <a:off x="533095" y="3367735"/>
            <a:ext cx="952800" cy="256800"/>
          </a:xfrm>
          <a:prstGeom prst="roundRect">
            <a:avLst>
              <a:gd fmla="val 52722" name="adj"/>
            </a:avLst>
          </a:prstGeom>
          <a:solidFill>
            <a:srgbClr val="FEF3C7"/>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
          <p:cNvSpPr txBox="1"/>
          <p:nvPr/>
        </p:nvSpPr>
        <p:spPr>
          <a:xfrm>
            <a:off x="788213" y="3415284"/>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45309"/>
              </a:buClr>
              <a:buSzPts val="800"/>
              <a:buFont typeface="Noto Sans JP"/>
              <a:buNone/>
            </a:pPr>
            <a:r>
              <a:rPr b="1" i="0" lang="en-US" sz="800" u="none" cap="none" strike="noStrike">
                <a:solidFill>
                  <a:srgbClr val="B45309"/>
                </a:solidFill>
                <a:latin typeface="Noto Sans JP"/>
                <a:ea typeface="Noto Sans JP"/>
                <a:cs typeface="Noto Sans JP"/>
                <a:sym typeface="Noto Sans JP"/>
              </a:rPr>
              <a:t>難易度 高</a:t>
            </a:r>
            <a:endParaRPr b="0" i="0" sz="800" u="none" cap="none" strike="noStrike">
              <a:solidFill>
                <a:schemeClr val="dk1"/>
              </a:solidFill>
              <a:latin typeface="Calibri"/>
              <a:ea typeface="Calibri"/>
              <a:cs typeface="Calibri"/>
              <a:sym typeface="Calibri"/>
            </a:endParaRPr>
          </a:p>
        </p:txBody>
      </p:sp>
      <p:pic>
        <p:nvPicPr>
          <p:cNvPr descr="preencoded.png" id="799" name="Google Shape;799;p13"/>
          <p:cNvPicPr preferRelativeResize="0"/>
          <p:nvPr/>
        </p:nvPicPr>
        <p:blipFill rotWithShape="1">
          <a:blip r:embed="rId6">
            <a:alphaModFix/>
          </a:blip>
          <a:srcRect b="0" l="-2575" r="-2565" t="0"/>
          <a:stretch/>
        </p:blipFill>
        <p:spPr>
          <a:xfrm>
            <a:off x="5695798" y="3437230"/>
            <a:ext cx="105156" cy="114300"/>
          </a:xfrm>
          <a:prstGeom prst="rect">
            <a:avLst/>
          </a:prstGeom>
          <a:noFill/>
          <a:ln>
            <a:noFill/>
          </a:ln>
        </p:spPr>
      </p:pic>
      <p:sp>
        <p:nvSpPr>
          <p:cNvPr id="800" name="Google Shape;800;p13"/>
          <p:cNvSpPr/>
          <p:nvPr/>
        </p:nvSpPr>
        <p:spPr>
          <a:xfrm>
            <a:off x="381305" y="3820363"/>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3"/>
          <p:cNvSpPr/>
          <p:nvPr/>
        </p:nvSpPr>
        <p:spPr>
          <a:xfrm>
            <a:off x="533095" y="3925519"/>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3"/>
          <p:cNvSpPr txBox="1"/>
          <p:nvPr/>
        </p:nvSpPr>
        <p:spPr>
          <a:xfrm>
            <a:off x="790042" y="3973068"/>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803" name="Google Shape;803;p13"/>
          <p:cNvPicPr preferRelativeResize="0"/>
          <p:nvPr/>
        </p:nvPicPr>
        <p:blipFill rotWithShape="1">
          <a:blip r:embed="rId7">
            <a:alphaModFix/>
          </a:blip>
          <a:srcRect b="-80" l="0" r="0" t="-80"/>
          <a:stretch/>
        </p:blipFill>
        <p:spPr>
          <a:xfrm>
            <a:off x="5658307" y="3994099"/>
            <a:ext cx="142646" cy="114300"/>
          </a:xfrm>
          <a:prstGeom prst="rect">
            <a:avLst/>
          </a:prstGeom>
          <a:noFill/>
          <a:ln>
            <a:noFill/>
          </a:ln>
        </p:spPr>
      </p:pic>
      <p:sp>
        <p:nvSpPr>
          <p:cNvPr id="804" name="Google Shape;804;p13"/>
          <p:cNvSpPr/>
          <p:nvPr/>
        </p:nvSpPr>
        <p:spPr>
          <a:xfrm>
            <a:off x="381305" y="4377233"/>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3"/>
          <p:cNvSpPr/>
          <p:nvPr/>
        </p:nvSpPr>
        <p:spPr>
          <a:xfrm>
            <a:off x="533095" y="4482389"/>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3"/>
          <p:cNvSpPr txBox="1"/>
          <p:nvPr/>
        </p:nvSpPr>
        <p:spPr>
          <a:xfrm>
            <a:off x="790042" y="4529938"/>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807" name="Google Shape;807;p13"/>
          <p:cNvPicPr preferRelativeResize="0"/>
          <p:nvPr/>
        </p:nvPicPr>
        <p:blipFill rotWithShape="1">
          <a:blip r:embed="rId8">
            <a:alphaModFix/>
          </a:blip>
          <a:srcRect b="0" l="0" r="0" t="0"/>
          <a:stretch/>
        </p:blipFill>
        <p:spPr>
          <a:xfrm>
            <a:off x="5686654" y="4551883"/>
            <a:ext cx="114300" cy="114300"/>
          </a:xfrm>
          <a:prstGeom prst="rect">
            <a:avLst/>
          </a:prstGeom>
          <a:noFill/>
          <a:ln>
            <a:noFill/>
          </a:ln>
        </p:spPr>
      </p:pic>
      <p:sp>
        <p:nvSpPr>
          <p:cNvPr id="808" name="Google Shape;808;p13"/>
          <p:cNvSpPr/>
          <p:nvPr/>
        </p:nvSpPr>
        <p:spPr>
          <a:xfrm>
            <a:off x="381305" y="4935017"/>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3"/>
          <p:cNvSpPr/>
          <p:nvPr/>
        </p:nvSpPr>
        <p:spPr>
          <a:xfrm>
            <a:off x="533095" y="5039258"/>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3"/>
          <p:cNvSpPr txBox="1"/>
          <p:nvPr/>
        </p:nvSpPr>
        <p:spPr>
          <a:xfrm>
            <a:off x="790042" y="5086807"/>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811" name="Google Shape;811;p13"/>
          <p:cNvPicPr preferRelativeResize="0"/>
          <p:nvPr/>
        </p:nvPicPr>
        <p:blipFill rotWithShape="1">
          <a:blip r:embed="rId9">
            <a:alphaModFix/>
          </a:blip>
          <a:srcRect b="0" l="-1910" r="-1910" t="0"/>
          <a:stretch/>
        </p:blipFill>
        <p:spPr>
          <a:xfrm>
            <a:off x="5667451" y="5108753"/>
            <a:ext cx="133502" cy="114300"/>
          </a:xfrm>
          <a:prstGeom prst="rect">
            <a:avLst/>
          </a:prstGeom>
          <a:noFill/>
          <a:ln>
            <a:noFill/>
          </a:ln>
        </p:spPr>
      </p:pic>
      <p:sp>
        <p:nvSpPr>
          <p:cNvPr id="812" name="Google Shape;812;p13"/>
          <p:cNvSpPr/>
          <p:nvPr/>
        </p:nvSpPr>
        <p:spPr>
          <a:xfrm>
            <a:off x="381305" y="5491886"/>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3"/>
          <p:cNvSpPr/>
          <p:nvPr/>
        </p:nvSpPr>
        <p:spPr>
          <a:xfrm>
            <a:off x="533095" y="5597042"/>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3"/>
          <p:cNvSpPr txBox="1"/>
          <p:nvPr/>
        </p:nvSpPr>
        <p:spPr>
          <a:xfrm>
            <a:off x="790042" y="5644591"/>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815" name="Google Shape;815;p13"/>
          <p:cNvPicPr preferRelativeResize="0"/>
          <p:nvPr/>
        </p:nvPicPr>
        <p:blipFill rotWithShape="1">
          <a:blip r:embed="rId10">
            <a:alphaModFix/>
          </a:blip>
          <a:srcRect b="0" l="0" r="0" t="0"/>
          <a:stretch/>
        </p:blipFill>
        <p:spPr>
          <a:xfrm>
            <a:off x="5686654" y="5665622"/>
            <a:ext cx="114300" cy="114300"/>
          </a:xfrm>
          <a:prstGeom prst="rect">
            <a:avLst/>
          </a:prstGeom>
          <a:noFill/>
          <a:ln>
            <a:noFill/>
          </a:ln>
        </p:spPr>
      </p:pic>
      <p:sp>
        <p:nvSpPr>
          <p:cNvPr id="816" name="Google Shape;816;p13"/>
          <p:cNvSpPr/>
          <p:nvPr/>
        </p:nvSpPr>
        <p:spPr>
          <a:xfrm>
            <a:off x="6238951" y="3263494"/>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3"/>
          <p:cNvSpPr/>
          <p:nvPr/>
        </p:nvSpPr>
        <p:spPr>
          <a:xfrm>
            <a:off x="6391656" y="3367735"/>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3"/>
          <p:cNvSpPr txBox="1"/>
          <p:nvPr/>
        </p:nvSpPr>
        <p:spPr>
          <a:xfrm>
            <a:off x="6647688" y="3415284"/>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819" name="Google Shape;819;p13"/>
          <p:cNvPicPr preferRelativeResize="0"/>
          <p:nvPr/>
        </p:nvPicPr>
        <p:blipFill rotWithShape="1">
          <a:blip r:embed="rId11">
            <a:alphaModFix/>
          </a:blip>
          <a:srcRect b="0" l="0" r="0" t="0"/>
          <a:stretch/>
        </p:blipFill>
        <p:spPr>
          <a:xfrm>
            <a:off x="11544300" y="3437230"/>
            <a:ext cx="114300" cy="114300"/>
          </a:xfrm>
          <a:prstGeom prst="rect">
            <a:avLst/>
          </a:prstGeom>
          <a:noFill/>
          <a:ln>
            <a:noFill/>
          </a:ln>
        </p:spPr>
      </p:pic>
      <p:sp>
        <p:nvSpPr>
          <p:cNvPr id="820" name="Google Shape;820;p13"/>
          <p:cNvSpPr/>
          <p:nvPr/>
        </p:nvSpPr>
        <p:spPr>
          <a:xfrm>
            <a:off x="6238951" y="3820363"/>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3"/>
          <p:cNvSpPr/>
          <p:nvPr/>
        </p:nvSpPr>
        <p:spPr>
          <a:xfrm>
            <a:off x="6391656" y="3925519"/>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3"/>
          <p:cNvSpPr txBox="1"/>
          <p:nvPr/>
        </p:nvSpPr>
        <p:spPr>
          <a:xfrm>
            <a:off x="6647688" y="3973068"/>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823" name="Google Shape;823;p13"/>
          <p:cNvPicPr preferRelativeResize="0"/>
          <p:nvPr/>
        </p:nvPicPr>
        <p:blipFill rotWithShape="1">
          <a:blip r:embed="rId12">
            <a:alphaModFix/>
          </a:blip>
          <a:srcRect b="0" l="-1910" r="-1910" t="0"/>
          <a:stretch/>
        </p:blipFill>
        <p:spPr>
          <a:xfrm>
            <a:off x="11525098" y="3994099"/>
            <a:ext cx="133502" cy="114300"/>
          </a:xfrm>
          <a:prstGeom prst="rect">
            <a:avLst/>
          </a:prstGeom>
          <a:noFill/>
          <a:ln>
            <a:noFill/>
          </a:ln>
        </p:spPr>
      </p:pic>
      <p:sp>
        <p:nvSpPr>
          <p:cNvPr id="824" name="Google Shape;824;p13"/>
          <p:cNvSpPr/>
          <p:nvPr/>
        </p:nvSpPr>
        <p:spPr>
          <a:xfrm>
            <a:off x="6238951" y="4377233"/>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3"/>
          <p:cNvSpPr/>
          <p:nvPr/>
        </p:nvSpPr>
        <p:spPr>
          <a:xfrm>
            <a:off x="6391656" y="4482389"/>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3"/>
          <p:cNvSpPr txBox="1"/>
          <p:nvPr/>
        </p:nvSpPr>
        <p:spPr>
          <a:xfrm>
            <a:off x="6647688" y="4529938"/>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827" name="Google Shape;827;p13"/>
          <p:cNvPicPr preferRelativeResize="0"/>
          <p:nvPr/>
        </p:nvPicPr>
        <p:blipFill rotWithShape="1">
          <a:blip r:embed="rId13">
            <a:alphaModFix/>
          </a:blip>
          <a:srcRect b="0" l="0" r="0" t="0"/>
          <a:stretch/>
        </p:blipFill>
        <p:spPr>
          <a:xfrm>
            <a:off x="11544300" y="4551883"/>
            <a:ext cx="114300" cy="114300"/>
          </a:xfrm>
          <a:prstGeom prst="rect">
            <a:avLst/>
          </a:prstGeom>
          <a:noFill/>
          <a:ln>
            <a:noFill/>
          </a:ln>
        </p:spPr>
      </p:pic>
      <p:sp>
        <p:nvSpPr>
          <p:cNvPr id="828" name="Google Shape;828;p13"/>
          <p:cNvSpPr/>
          <p:nvPr/>
        </p:nvSpPr>
        <p:spPr>
          <a:xfrm>
            <a:off x="6238951" y="4935017"/>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3"/>
          <p:cNvSpPr/>
          <p:nvPr/>
        </p:nvSpPr>
        <p:spPr>
          <a:xfrm>
            <a:off x="6391656" y="5039258"/>
            <a:ext cx="952800" cy="256800"/>
          </a:xfrm>
          <a:prstGeom prst="roundRect">
            <a:avLst>
              <a:gd fmla="val 52722" name="adj"/>
            </a:avLst>
          </a:prstGeom>
          <a:solidFill>
            <a:srgbClr val="FEF3C7"/>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3"/>
          <p:cNvSpPr txBox="1"/>
          <p:nvPr/>
        </p:nvSpPr>
        <p:spPr>
          <a:xfrm>
            <a:off x="6645859" y="5086807"/>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45309"/>
              </a:buClr>
              <a:buSzPts val="800"/>
              <a:buFont typeface="Noto Sans JP"/>
              <a:buNone/>
            </a:pPr>
            <a:r>
              <a:rPr b="1" i="0" lang="en-US" sz="800" u="none" cap="none" strike="noStrike">
                <a:solidFill>
                  <a:srgbClr val="B45309"/>
                </a:solidFill>
                <a:latin typeface="Noto Sans JP"/>
                <a:ea typeface="Noto Sans JP"/>
                <a:cs typeface="Noto Sans JP"/>
                <a:sym typeface="Noto Sans JP"/>
              </a:rPr>
              <a:t>難易度 高</a:t>
            </a:r>
            <a:endParaRPr b="0" i="0" sz="800" u="none" cap="none" strike="noStrike">
              <a:solidFill>
                <a:schemeClr val="dk1"/>
              </a:solidFill>
              <a:latin typeface="Calibri"/>
              <a:ea typeface="Calibri"/>
              <a:cs typeface="Calibri"/>
              <a:sym typeface="Calibri"/>
            </a:endParaRPr>
          </a:p>
        </p:txBody>
      </p:sp>
      <p:pic>
        <p:nvPicPr>
          <p:cNvPr descr="preencoded.png" id="831" name="Google Shape;831;p13"/>
          <p:cNvPicPr preferRelativeResize="0"/>
          <p:nvPr/>
        </p:nvPicPr>
        <p:blipFill rotWithShape="1">
          <a:blip r:embed="rId14">
            <a:alphaModFix/>
          </a:blip>
          <a:srcRect b="0" l="-130" r="-140" t="0"/>
          <a:stretch/>
        </p:blipFill>
        <p:spPr>
          <a:xfrm>
            <a:off x="11572646" y="5108753"/>
            <a:ext cx="85954" cy="114300"/>
          </a:xfrm>
          <a:prstGeom prst="rect">
            <a:avLst/>
          </a:prstGeom>
          <a:noFill/>
          <a:ln>
            <a:noFill/>
          </a:ln>
        </p:spPr>
      </p:pic>
      <p:sp>
        <p:nvSpPr>
          <p:cNvPr id="832" name="Google Shape;832;p13"/>
          <p:cNvSpPr/>
          <p:nvPr/>
        </p:nvSpPr>
        <p:spPr>
          <a:xfrm>
            <a:off x="6238951" y="5491886"/>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3"/>
          <p:cNvSpPr/>
          <p:nvPr/>
        </p:nvSpPr>
        <p:spPr>
          <a:xfrm>
            <a:off x="6391656" y="5597042"/>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3"/>
          <p:cNvSpPr txBox="1"/>
          <p:nvPr/>
        </p:nvSpPr>
        <p:spPr>
          <a:xfrm>
            <a:off x="6647688" y="5644591"/>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835" name="Google Shape;835;p13"/>
          <p:cNvPicPr preferRelativeResize="0"/>
          <p:nvPr/>
        </p:nvPicPr>
        <p:blipFill rotWithShape="1">
          <a:blip r:embed="rId15">
            <a:alphaModFix/>
          </a:blip>
          <a:srcRect b="0" l="0" r="0" t="0"/>
          <a:stretch/>
        </p:blipFill>
        <p:spPr>
          <a:xfrm>
            <a:off x="11544300" y="5665622"/>
            <a:ext cx="114300" cy="114300"/>
          </a:xfrm>
          <a:prstGeom prst="rect">
            <a:avLst/>
          </a:prstGeom>
          <a:noFill/>
          <a:ln>
            <a:noFill/>
          </a:ln>
        </p:spPr>
      </p:pic>
      <p:sp>
        <p:nvSpPr>
          <p:cNvPr id="836" name="Google Shape;836;p13"/>
          <p:cNvSpPr txBox="1"/>
          <p:nvPr/>
        </p:nvSpPr>
        <p:spPr>
          <a:xfrm>
            <a:off x="381305" y="286207"/>
            <a:ext cx="15105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D4ED8"/>
              </a:buClr>
              <a:buSzPts val="1000"/>
              <a:buFont typeface="Noto Sans JP"/>
              <a:buNone/>
            </a:pPr>
            <a:r>
              <a:rPr b="1" i="0" lang="en-US" sz="1000" u="none" cap="none" strike="noStrike">
                <a:solidFill>
                  <a:srgbClr val="1D4ED8"/>
                </a:solidFill>
                <a:latin typeface="Noto Sans JP"/>
                <a:ea typeface="Noto Sans JP"/>
                <a:cs typeface="Noto Sans JP"/>
                <a:sym typeface="Noto Sans JP"/>
              </a:rPr>
              <a:t>PHASE 4: TESTING</a:t>
            </a:r>
            <a:endParaRPr b="0" i="0" sz="1000" u="none" cap="none" strike="noStrike">
              <a:solidFill>
                <a:schemeClr val="dk1"/>
              </a:solidFill>
              <a:latin typeface="Calibri"/>
              <a:ea typeface="Calibri"/>
              <a:cs typeface="Calibri"/>
              <a:sym typeface="Calibri"/>
            </a:endParaRPr>
          </a:p>
        </p:txBody>
      </p:sp>
      <p:sp>
        <p:nvSpPr>
          <p:cNvPr id="837" name="Google Shape;837;p13"/>
          <p:cNvSpPr txBox="1"/>
          <p:nvPr/>
        </p:nvSpPr>
        <p:spPr>
          <a:xfrm>
            <a:off x="580644" y="1586484"/>
            <a:ext cx="3321900" cy="58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単体・結合・システム・回帰の多層的なテストを通じて品質を担保する工程。バグの早期発見と修正、品質基準の達成を確認する。</a:t>
            </a:r>
            <a:endParaRPr b="0" i="0" sz="900" u="none" cap="none" strike="noStrike">
              <a:solidFill>
                <a:schemeClr val="dk1"/>
              </a:solidFill>
              <a:latin typeface="Calibri"/>
              <a:ea typeface="Calibri"/>
              <a:cs typeface="Calibri"/>
              <a:sym typeface="Calibri"/>
            </a:endParaRPr>
          </a:p>
        </p:txBody>
      </p:sp>
      <p:sp>
        <p:nvSpPr>
          <p:cNvPr id="838" name="Google Shape;838;p13"/>
          <p:cNvSpPr txBox="1"/>
          <p:nvPr/>
        </p:nvSpPr>
        <p:spPr>
          <a:xfrm>
            <a:off x="4454957" y="1586484"/>
            <a:ext cx="3321900" cy="58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テストケースの自動生成、単体テスト実装、実行ログ解析、リグレッションテストの自動化で圧倒的な効率化が可能。不具合の影響範囲分析も有効。</a:t>
            </a:r>
            <a:endParaRPr b="0" i="0" sz="900" u="none" cap="none" strike="noStrike">
              <a:solidFill>
                <a:schemeClr val="dk1"/>
              </a:solidFill>
              <a:latin typeface="Calibri"/>
              <a:ea typeface="Calibri"/>
              <a:cs typeface="Calibri"/>
              <a:sym typeface="Calibri"/>
            </a:endParaRPr>
          </a:p>
        </p:txBody>
      </p:sp>
      <p:sp>
        <p:nvSpPr>
          <p:cNvPr id="839" name="Google Shape;839;p13"/>
          <p:cNvSpPr txBox="1"/>
          <p:nvPr/>
        </p:nvSpPr>
        <p:spPr>
          <a:xfrm>
            <a:off x="8328355" y="1586484"/>
            <a:ext cx="3321900" cy="58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テスト戦略全体の策定、受入基準の合意形成、および探索的テストによる未知の不具合発見は、人間の洞察と判断が不可欠。</a:t>
            </a:r>
            <a:endParaRPr b="0" i="0" sz="900" u="none" cap="none" strike="noStrike">
              <a:solidFill>
                <a:schemeClr val="dk1"/>
              </a:solidFill>
              <a:latin typeface="Calibri"/>
              <a:ea typeface="Calibri"/>
              <a:cs typeface="Calibri"/>
              <a:sym typeface="Calibri"/>
            </a:endParaRPr>
          </a:p>
        </p:txBody>
      </p:sp>
      <p:sp>
        <p:nvSpPr>
          <p:cNvPr id="840" name="Google Shape;840;p13"/>
          <p:cNvSpPr txBox="1"/>
          <p:nvPr/>
        </p:nvSpPr>
        <p:spPr>
          <a:xfrm>
            <a:off x="514807" y="2891333"/>
            <a:ext cx="21342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詳細作業項目と評価（10選）</a:t>
            </a:r>
            <a:endParaRPr b="0" i="0" sz="1200" u="none" cap="none" strike="noStrike">
              <a:solidFill>
                <a:schemeClr val="dk1"/>
              </a:solidFill>
              <a:latin typeface="Calibri"/>
              <a:ea typeface="Calibri"/>
              <a:cs typeface="Calibri"/>
              <a:sym typeface="Calibri"/>
            </a:endParaRPr>
          </a:p>
        </p:txBody>
      </p:sp>
      <p:sp>
        <p:nvSpPr>
          <p:cNvPr id="841" name="Google Shape;841;p13"/>
          <p:cNvSpPr txBox="1"/>
          <p:nvPr/>
        </p:nvSpPr>
        <p:spPr>
          <a:xfrm>
            <a:off x="1628546" y="3394253"/>
            <a:ext cx="15105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1. テスト戦略/計画策定</a:t>
            </a:r>
            <a:endParaRPr b="0" i="0" sz="1000" u="none" cap="none" strike="noStrike">
              <a:solidFill>
                <a:schemeClr val="dk1"/>
              </a:solidFill>
              <a:latin typeface="Calibri"/>
              <a:ea typeface="Calibri"/>
              <a:cs typeface="Calibri"/>
              <a:sym typeface="Calibri"/>
            </a:endParaRPr>
          </a:p>
        </p:txBody>
      </p:sp>
      <p:sp>
        <p:nvSpPr>
          <p:cNvPr id="842" name="Google Shape;842;p13"/>
          <p:cNvSpPr txBox="1"/>
          <p:nvPr/>
        </p:nvSpPr>
        <p:spPr>
          <a:xfrm>
            <a:off x="1628546" y="3951122"/>
            <a:ext cx="15864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2. 単体テスト設計・実装</a:t>
            </a:r>
            <a:endParaRPr b="0" i="0" sz="1000" u="none" cap="none" strike="noStrike">
              <a:solidFill>
                <a:schemeClr val="dk1"/>
              </a:solidFill>
              <a:latin typeface="Calibri"/>
              <a:ea typeface="Calibri"/>
              <a:cs typeface="Calibri"/>
              <a:sym typeface="Calibri"/>
            </a:endParaRPr>
          </a:p>
        </p:txBody>
      </p:sp>
      <p:sp>
        <p:nvSpPr>
          <p:cNvPr id="843" name="Google Shape;843;p13"/>
          <p:cNvSpPr txBox="1"/>
          <p:nvPr/>
        </p:nvSpPr>
        <p:spPr>
          <a:xfrm>
            <a:off x="1628546" y="4508906"/>
            <a:ext cx="18534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3. 単体テスト実行・結果分析</a:t>
            </a:r>
            <a:endParaRPr b="0" i="0" sz="1000" u="none" cap="none" strike="noStrike">
              <a:solidFill>
                <a:schemeClr val="dk1"/>
              </a:solidFill>
              <a:latin typeface="Calibri"/>
              <a:ea typeface="Calibri"/>
              <a:cs typeface="Calibri"/>
              <a:sym typeface="Calibri"/>
            </a:endParaRPr>
          </a:p>
        </p:txBody>
      </p:sp>
      <p:sp>
        <p:nvSpPr>
          <p:cNvPr id="844" name="Google Shape;844;p13"/>
          <p:cNvSpPr txBox="1"/>
          <p:nvPr/>
        </p:nvSpPr>
        <p:spPr>
          <a:xfrm>
            <a:off x="1628546" y="5065776"/>
            <a:ext cx="24150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4. 結合テスト設計（IF/データフロー）</a:t>
            </a:r>
            <a:endParaRPr b="0" i="0" sz="1000" u="none" cap="none" strike="noStrike">
              <a:solidFill>
                <a:schemeClr val="dk1"/>
              </a:solidFill>
              <a:latin typeface="Calibri"/>
              <a:ea typeface="Calibri"/>
              <a:cs typeface="Calibri"/>
              <a:sym typeface="Calibri"/>
            </a:endParaRPr>
          </a:p>
        </p:txBody>
      </p:sp>
      <p:sp>
        <p:nvSpPr>
          <p:cNvPr id="845" name="Google Shape;845;p13"/>
          <p:cNvSpPr txBox="1"/>
          <p:nvPr/>
        </p:nvSpPr>
        <p:spPr>
          <a:xfrm>
            <a:off x="1628546" y="5622646"/>
            <a:ext cx="17199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5. 結合テストシナリオ作成</a:t>
            </a:r>
            <a:endParaRPr b="0" i="0" sz="1000" u="none" cap="none" strike="noStrike">
              <a:solidFill>
                <a:schemeClr val="dk1"/>
              </a:solidFill>
              <a:latin typeface="Calibri"/>
              <a:ea typeface="Calibri"/>
              <a:cs typeface="Calibri"/>
              <a:sym typeface="Calibri"/>
            </a:endParaRPr>
          </a:p>
        </p:txBody>
      </p:sp>
      <p:sp>
        <p:nvSpPr>
          <p:cNvPr id="846" name="Google Shape;846;p13"/>
          <p:cNvSpPr txBox="1"/>
          <p:nvPr/>
        </p:nvSpPr>
        <p:spPr>
          <a:xfrm>
            <a:off x="7487107" y="3394253"/>
            <a:ext cx="19860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6. 結合テスト実行・不具合記録</a:t>
            </a:r>
            <a:endParaRPr b="0" i="0" sz="1000" u="none" cap="none" strike="noStrike">
              <a:solidFill>
                <a:schemeClr val="dk1"/>
              </a:solidFill>
              <a:latin typeface="Calibri"/>
              <a:ea typeface="Calibri"/>
              <a:cs typeface="Calibri"/>
              <a:sym typeface="Calibri"/>
            </a:endParaRPr>
          </a:p>
        </p:txBody>
      </p:sp>
      <p:sp>
        <p:nvSpPr>
          <p:cNvPr id="847" name="Google Shape;847;p13"/>
          <p:cNvSpPr txBox="1"/>
          <p:nvPr/>
        </p:nvSpPr>
        <p:spPr>
          <a:xfrm>
            <a:off x="7487107" y="3951122"/>
            <a:ext cx="19860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7. システムテスト（機能検証）</a:t>
            </a:r>
            <a:endParaRPr b="0" i="0" sz="1000" u="none" cap="none" strike="noStrike">
              <a:solidFill>
                <a:schemeClr val="dk1"/>
              </a:solidFill>
              <a:latin typeface="Calibri"/>
              <a:ea typeface="Calibri"/>
              <a:cs typeface="Calibri"/>
              <a:sym typeface="Calibri"/>
            </a:endParaRPr>
          </a:p>
        </p:txBody>
      </p:sp>
      <p:sp>
        <p:nvSpPr>
          <p:cNvPr id="848" name="Google Shape;848;p13"/>
          <p:cNvSpPr txBox="1"/>
          <p:nvPr/>
        </p:nvSpPr>
        <p:spPr>
          <a:xfrm>
            <a:off x="7487107" y="4508906"/>
            <a:ext cx="23583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8. 非機能テスト（性能/負荷/耐障害）</a:t>
            </a:r>
            <a:endParaRPr b="0" i="0" sz="1000" u="none" cap="none" strike="noStrike">
              <a:solidFill>
                <a:schemeClr val="dk1"/>
              </a:solidFill>
              <a:latin typeface="Calibri"/>
              <a:ea typeface="Calibri"/>
              <a:cs typeface="Calibri"/>
              <a:sym typeface="Calibri"/>
            </a:endParaRPr>
          </a:p>
        </p:txBody>
      </p:sp>
      <p:sp>
        <p:nvSpPr>
          <p:cNvPr id="849" name="Google Shape;849;p13"/>
          <p:cNvSpPr txBox="1"/>
          <p:nvPr/>
        </p:nvSpPr>
        <p:spPr>
          <a:xfrm>
            <a:off x="7487107" y="5065776"/>
            <a:ext cx="20436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9. 受入テスト支援（観点/合意）</a:t>
            </a:r>
            <a:endParaRPr b="0" i="0" sz="1000" u="none" cap="none" strike="noStrike">
              <a:solidFill>
                <a:schemeClr val="dk1"/>
              </a:solidFill>
              <a:latin typeface="Calibri"/>
              <a:ea typeface="Calibri"/>
              <a:cs typeface="Calibri"/>
              <a:sym typeface="Calibri"/>
            </a:endParaRPr>
          </a:p>
        </p:txBody>
      </p:sp>
      <p:sp>
        <p:nvSpPr>
          <p:cNvPr id="850" name="Google Shape;850;p13"/>
          <p:cNvSpPr txBox="1"/>
          <p:nvPr/>
        </p:nvSpPr>
        <p:spPr>
          <a:xfrm>
            <a:off x="7487107" y="5622646"/>
            <a:ext cx="23289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10. リグレッション自動化・レポート</a:t>
            </a:r>
            <a:endParaRPr b="0" i="0" sz="10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4"/>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a:off x="381305" y="924458"/>
            <a:ext cx="11430000" cy="192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txBox="1"/>
          <p:nvPr/>
        </p:nvSpPr>
        <p:spPr>
          <a:xfrm>
            <a:off x="381305" y="504749"/>
            <a:ext cx="7220100" cy="324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100"/>
              <a:buFont typeface="Noto Sans JP"/>
              <a:buNone/>
            </a:pPr>
            <a:r>
              <a:rPr b="1" i="0" lang="en-US" sz="2100" u="none" cap="none" strike="noStrike">
                <a:solidFill>
                  <a:srgbClr val="0F172A"/>
                </a:solidFill>
                <a:latin typeface="Noto Sans JP"/>
                <a:ea typeface="Noto Sans JP"/>
                <a:cs typeface="Noto Sans JP"/>
                <a:sym typeface="Noto Sans JP"/>
              </a:rPr>
              <a:t>デプロイ・運用フェーズ：10項目とAI代替可能性 Phase 5</a:t>
            </a:r>
            <a:endParaRPr b="0" i="0" sz="2100" u="none" cap="none" strike="noStrike">
              <a:solidFill>
                <a:schemeClr val="dk1"/>
              </a:solidFill>
              <a:latin typeface="Calibri"/>
              <a:ea typeface="Calibri"/>
              <a:cs typeface="Calibri"/>
              <a:sym typeface="Calibri"/>
            </a:endParaRPr>
          </a:p>
        </p:txBody>
      </p:sp>
      <p:sp>
        <p:nvSpPr>
          <p:cNvPr id="859" name="Google Shape;859;p14"/>
          <p:cNvSpPr/>
          <p:nvPr/>
        </p:nvSpPr>
        <p:spPr>
          <a:xfrm>
            <a:off x="381305" y="1129284"/>
            <a:ext cx="3685800" cy="1524300"/>
          </a:xfrm>
          <a:prstGeom prst="roundRect">
            <a:avLst>
              <a:gd fmla="val 4499" name="adj"/>
            </a:avLst>
          </a:prstGeom>
          <a:solidFill>
            <a:srgbClr val="FFFFFF"/>
          </a:solidFill>
          <a:ln cap="flat" cmpd="sng" w="38100">
            <a:solidFill>
              <a:srgbClr val="64748B"/>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60" name="Google Shape;860;p14"/>
          <p:cNvPicPr preferRelativeResize="0"/>
          <p:nvPr/>
        </p:nvPicPr>
        <p:blipFill rotWithShape="1">
          <a:blip r:embed="rId3">
            <a:alphaModFix/>
          </a:blip>
          <a:srcRect b="0" l="-2988" r="-2999" t="0"/>
          <a:stretch/>
        </p:blipFill>
        <p:spPr>
          <a:xfrm>
            <a:off x="580644" y="1334110"/>
            <a:ext cx="161849" cy="152705"/>
          </a:xfrm>
          <a:prstGeom prst="rect">
            <a:avLst/>
          </a:prstGeom>
          <a:noFill/>
          <a:ln>
            <a:noFill/>
          </a:ln>
        </p:spPr>
      </p:pic>
      <p:sp>
        <p:nvSpPr>
          <p:cNvPr id="861" name="Google Shape;861;p14"/>
          <p:cNvSpPr txBox="1"/>
          <p:nvPr/>
        </p:nvSpPr>
        <p:spPr>
          <a:xfrm>
            <a:off x="819302" y="1310335"/>
            <a:ext cx="9390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1000"/>
              <a:buFont typeface="Noto Sans JP"/>
              <a:buNone/>
            </a:pPr>
            <a:r>
              <a:rPr b="1" i="0" lang="en-US" sz="1000" u="none" cap="none" strike="noStrike">
                <a:solidFill>
                  <a:srgbClr val="475569"/>
                </a:solidFill>
                <a:latin typeface="Noto Sans JP"/>
                <a:ea typeface="Noto Sans JP"/>
                <a:cs typeface="Noto Sans JP"/>
                <a:sym typeface="Noto Sans JP"/>
              </a:rPr>
              <a:t>フェーズ概要</a:t>
            </a:r>
            <a:endParaRPr b="0" i="0" sz="1000" u="none" cap="none" strike="noStrike">
              <a:solidFill>
                <a:schemeClr val="dk1"/>
              </a:solidFill>
              <a:latin typeface="Calibri"/>
              <a:ea typeface="Calibri"/>
              <a:cs typeface="Calibri"/>
              <a:sym typeface="Calibri"/>
            </a:endParaRPr>
          </a:p>
        </p:txBody>
      </p:sp>
      <p:sp>
        <p:nvSpPr>
          <p:cNvPr id="862" name="Google Shape;862;p14"/>
          <p:cNvSpPr/>
          <p:nvPr/>
        </p:nvSpPr>
        <p:spPr>
          <a:xfrm>
            <a:off x="4254703" y="1129284"/>
            <a:ext cx="3685800" cy="1524300"/>
          </a:xfrm>
          <a:prstGeom prst="roundRect">
            <a:avLst>
              <a:gd fmla="val 4499" name="adj"/>
            </a:avLst>
          </a:prstGeom>
          <a:solidFill>
            <a:srgbClr val="F0FDF4"/>
          </a:solidFill>
          <a:ln cap="flat" cmpd="sng" w="38100">
            <a:solidFill>
              <a:srgbClr val="DCFCE7"/>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63" name="Google Shape;863;p14"/>
          <p:cNvPicPr preferRelativeResize="0"/>
          <p:nvPr/>
        </p:nvPicPr>
        <p:blipFill rotWithShape="1">
          <a:blip r:embed="rId4">
            <a:alphaModFix/>
          </a:blip>
          <a:srcRect b="0" l="-2454" r="-2454" t="0"/>
          <a:stretch/>
        </p:blipFill>
        <p:spPr>
          <a:xfrm>
            <a:off x="4454957" y="1334110"/>
            <a:ext cx="200254" cy="152705"/>
          </a:xfrm>
          <a:prstGeom prst="rect">
            <a:avLst/>
          </a:prstGeom>
          <a:noFill/>
          <a:ln>
            <a:noFill/>
          </a:ln>
        </p:spPr>
      </p:pic>
      <p:sp>
        <p:nvSpPr>
          <p:cNvPr id="864" name="Google Shape;864;p14"/>
          <p:cNvSpPr txBox="1"/>
          <p:nvPr/>
        </p:nvSpPr>
        <p:spPr>
          <a:xfrm>
            <a:off x="4731106" y="1310335"/>
            <a:ext cx="12243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59669"/>
              </a:buClr>
              <a:buSzPts val="1000"/>
              <a:buFont typeface="Noto Sans JP"/>
              <a:buNone/>
            </a:pPr>
            <a:r>
              <a:rPr b="1" i="0" lang="en-US" sz="1000" u="none" cap="none" strike="noStrike">
                <a:solidFill>
                  <a:srgbClr val="059669"/>
                </a:solidFill>
                <a:latin typeface="Noto Sans JP"/>
                <a:ea typeface="Noto Sans JP"/>
                <a:cs typeface="Noto Sans JP"/>
                <a:sym typeface="Noto Sans JP"/>
              </a:rPr>
              <a:t>AI活用のポイント</a:t>
            </a:r>
            <a:endParaRPr b="0" i="0" sz="1000" u="none" cap="none" strike="noStrike">
              <a:solidFill>
                <a:schemeClr val="dk1"/>
              </a:solidFill>
              <a:latin typeface="Calibri"/>
              <a:ea typeface="Calibri"/>
              <a:cs typeface="Calibri"/>
              <a:sym typeface="Calibri"/>
            </a:endParaRPr>
          </a:p>
        </p:txBody>
      </p:sp>
      <p:sp>
        <p:nvSpPr>
          <p:cNvPr id="865" name="Google Shape;865;p14"/>
          <p:cNvSpPr/>
          <p:nvPr/>
        </p:nvSpPr>
        <p:spPr>
          <a:xfrm>
            <a:off x="8128102" y="1129284"/>
            <a:ext cx="3685800" cy="1524300"/>
          </a:xfrm>
          <a:prstGeom prst="roundRect">
            <a:avLst>
              <a:gd fmla="val 4499" name="adj"/>
            </a:avLst>
          </a:prstGeom>
          <a:solidFill>
            <a:srgbClr val="FEF2F2"/>
          </a:solidFill>
          <a:ln cap="flat" cmpd="sng" w="38100">
            <a:solidFill>
              <a:srgbClr val="FEE2E2"/>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66" name="Google Shape;866;p14"/>
          <p:cNvPicPr preferRelativeResize="0"/>
          <p:nvPr/>
        </p:nvPicPr>
        <p:blipFill rotWithShape="1">
          <a:blip r:embed="rId5">
            <a:alphaModFix/>
          </a:blip>
          <a:srcRect b="0" l="-3384" r="-3373" t="0"/>
          <a:stretch/>
        </p:blipFill>
        <p:spPr>
          <a:xfrm>
            <a:off x="8328355" y="1334110"/>
            <a:ext cx="142646" cy="152705"/>
          </a:xfrm>
          <a:prstGeom prst="rect">
            <a:avLst/>
          </a:prstGeom>
          <a:noFill/>
          <a:ln>
            <a:noFill/>
          </a:ln>
        </p:spPr>
      </p:pic>
      <p:sp>
        <p:nvSpPr>
          <p:cNvPr id="867" name="Google Shape;867;p14"/>
          <p:cNvSpPr txBox="1"/>
          <p:nvPr/>
        </p:nvSpPr>
        <p:spPr>
          <a:xfrm>
            <a:off x="8546897" y="1310335"/>
            <a:ext cx="8055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91C1C"/>
              </a:buClr>
              <a:buSzPts val="1000"/>
              <a:buFont typeface="Noto Sans JP"/>
              <a:buNone/>
            </a:pPr>
            <a:r>
              <a:rPr b="1" i="0" lang="en-US" sz="1000" u="none" cap="none" strike="noStrike">
                <a:solidFill>
                  <a:srgbClr val="B91C1C"/>
                </a:solidFill>
                <a:latin typeface="Noto Sans JP"/>
                <a:ea typeface="Noto Sans JP"/>
                <a:cs typeface="Noto Sans JP"/>
                <a:sym typeface="Noto Sans JP"/>
              </a:rPr>
              <a:t>人間の役割</a:t>
            </a:r>
            <a:endParaRPr b="0" i="0" sz="1000" u="none" cap="none" strike="noStrike">
              <a:solidFill>
                <a:schemeClr val="dk1"/>
              </a:solidFill>
              <a:latin typeface="Calibri"/>
              <a:ea typeface="Calibri"/>
              <a:cs typeface="Calibri"/>
              <a:sym typeface="Calibri"/>
            </a:endParaRPr>
          </a:p>
        </p:txBody>
      </p:sp>
      <p:sp>
        <p:nvSpPr>
          <p:cNvPr id="868" name="Google Shape;868;p14"/>
          <p:cNvSpPr/>
          <p:nvPr/>
        </p:nvSpPr>
        <p:spPr>
          <a:xfrm>
            <a:off x="381305" y="2891333"/>
            <a:ext cx="38400" cy="228600"/>
          </a:xfrm>
          <a:prstGeom prst="rect">
            <a:avLst/>
          </a:prstGeom>
          <a:solidFill>
            <a:srgbClr val="3B82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a:off x="9141257" y="2968142"/>
            <a:ext cx="75900" cy="759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txBox="1"/>
          <p:nvPr/>
        </p:nvSpPr>
        <p:spPr>
          <a:xfrm>
            <a:off x="9274759" y="2920594"/>
            <a:ext cx="8001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900"/>
              <a:buFont typeface="Noto Sans JP"/>
              <a:buNone/>
            </a:pPr>
            <a:r>
              <a:rPr b="1" i="0" lang="en-US" sz="900" u="none" cap="none" strike="noStrike">
                <a:solidFill>
                  <a:srgbClr val="1E293B"/>
                </a:solidFill>
                <a:latin typeface="Noto Sans JP"/>
                <a:ea typeface="Noto Sans JP"/>
                <a:cs typeface="Noto Sans JP"/>
                <a:sym typeface="Noto Sans JP"/>
              </a:rPr>
              <a:t>AI代替可能 高</a:t>
            </a:r>
            <a:endParaRPr b="0" i="0" sz="900" u="none" cap="none" strike="noStrike">
              <a:solidFill>
                <a:schemeClr val="dk1"/>
              </a:solidFill>
              <a:latin typeface="Calibri"/>
              <a:ea typeface="Calibri"/>
              <a:cs typeface="Calibri"/>
              <a:sym typeface="Calibri"/>
            </a:endParaRPr>
          </a:p>
        </p:txBody>
      </p:sp>
      <p:sp>
        <p:nvSpPr>
          <p:cNvPr id="871" name="Google Shape;871;p14"/>
          <p:cNvSpPr/>
          <p:nvPr/>
        </p:nvSpPr>
        <p:spPr>
          <a:xfrm>
            <a:off x="10123322" y="2968142"/>
            <a:ext cx="75900" cy="75900"/>
          </a:xfrm>
          <a:prstGeom prst="ellipse">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
          <p:cNvSpPr txBox="1"/>
          <p:nvPr/>
        </p:nvSpPr>
        <p:spPr>
          <a:xfrm>
            <a:off x="10256825" y="2920594"/>
            <a:ext cx="9144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900"/>
              <a:buFont typeface="Noto Sans JP"/>
              <a:buNone/>
            </a:pPr>
            <a:r>
              <a:rPr b="1" i="0" lang="en-US" sz="900" u="none" cap="none" strike="noStrike">
                <a:solidFill>
                  <a:srgbClr val="1E293B"/>
                </a:solidFill>
                <a:latin typeface="Noto Sans JP"/>
                <a:ea typeface="Noto Sans JP"/>
                <a:cs typeface="Noto Sans JP"/>
                <a:sym typeface="Noto Sans JP"/>
              </a:rPr>
              <a:t>AI代替難易度 高</a:t>
            </a:r>
            <a:endParaRPr b="0" i="0" sz="900" u="none" cap="none" strike="noStrike">
              <a:solidFill>
                <a:schemeClr val="dk1"/>
              </a:solidFill>
              <a:latin typeface="Calibri"/>
              <a:ea typeface="Calibri"/>
              <a:cs typeface="Calibri"/>
              <a:sym typeface="Calibri"/>
            </a:endParaRPr>
          </a:p>
        </p:txBody>
      </p:sp>
      <p:sp>
        <p:nvSpPr>
          <p:cNvPr id="873" name="Google Shape;873;p14"/>
          <p:cNvSpPr/>
          <p:nvPr/>
        </p:nvSpPr>
        <p:spPr>
          <a:xfrm>
            <a:off x="11220602" y="2968142"/>
            <a:ext cx="75900" cy="75900"/>
          </a:xfrm>
          <a:prstGeom prst="ellipse">
            <a:avLst/>
          </a:prstGeom>
          <a:solidFill>
            <a:srgbClr val="EF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
          <p:cNvSpPr txBox="1"/>
          <p:nvPr/>
        </p:nvSpPr>
        <p:spPr>
          <a:xfrm>
            <a:off x="11354105" y="2920594"/>
            <a:ext cx="5532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900"/>
              <a:buFont typeface="Noto Sans JP"/>
              <a:buNone/>
            </a:pPr>
            <a:r>
              <a:rPr b="1" i="0" lang="en-US" sz="900" u="none" cap="none" strike="noStrike">
                <a:solidFill>
                  <a:srgbClr val="1E293B"/>
                </a:solidFill>
                <a:latin typeface="Noto Sans JP"/>
                <a:ea typeface="Noto Sans JP"/>
                <a:cs typeface="Noto Sans JP"/>
                <a:sym typeface="Noto Sans JP"/>
              </a:rPr>
              <a:t>人間必須</a:t>
            </a:r>
            <a:endParaRPr b="0" i="0" sz="900" u="none" cap="none" strike="noStrike">
              <a:solidFill>
                <a:schemeClr val="dk1"/>
              </a:solidFill>
              <a:latin typeface="Calibri"/>
              <a:ea typeface="Calibri"/>
              <a:cs typeface="Calibri"/>
              <a:sym typeface="Calibri"/>
            </a:endParaRPr>
          </a:p>
        </p:txBody>
      </p:sp>
      <p:sp>
        <p:nvSpPr>
          <p:cNvPr id="875" name="Google Shape;875;p14"/>
          <p:cNvSpPr/>
          <p:nvPr/>
        </p:nvSpPr>
        <p:spPr>
          <a:xfrm>
            <a:off x="381305" y="3263494"/>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
          <p:cNvSpPr/>
          <p:nvPr/>
        </p:nvSpPr>
        <p:spPr>
          <a:xfrm>
            <a:off x="533095" y="3367735"/>
            <a:ext cx="952800" cy="256800"/>
          </a:xfrm>
          <a:prstGeom prst="roundRect">
            <a:avLst>
              <a:gd fmla="val 52722" name="adj"/>
            </a:avLst>
          </a:prstGeom>
          <a:solidFill>
            <a:srgbClr val="FEE2E2"/>
          </a:solidFill>
          <a:ln cap="flat" cmpd="sng" w="12700">
            <a:solidFill>
              <a:srgbClr val="FECA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txBox="1"/>
          <p:nvPr/>
        </p:nvSpPr>
        <p:spPr>
          <a:xfrm>
            <a:off x="800100" y="3415284"/>
            <a:ext cx="4983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91C1C"/>
              </a:buClr>
              <a:buSzPts val="800"/>
              <a:buFont typeface="Noto Sans JP"/>
              <a:buNone/>
            </a:pPr>
            <a:r>
              <a:rPr b="1" i="0" lang="en-US" sz="800" u="none" cap="none" strike="noStrike">
                <a:solidFill>
                  <a:srgbClr val="B91C1C"/>
                </a:solidFill>
                <a:latin typeface="Noto Sans JP"/>
                <a:ea typeface="Noto Sans JP"/>
                <a:cs typeface="Noto Sans JP"/>
                <a:sym typeface="Noto Sans JP"/>
              </a:rPr>
              <a:t>人間必須</a:t>
            </a:r>
            <a:endParaRPr b="0" i="0" sz="800" u="none" cap="none" strike="noStrike">
              <a:solidFill>
                <a:schemeClr val="dk1"/>
              </a:solidFill>
              <a:latin typeface="Calibri"/>
              <a:ea typeface="Calibri"/>
              <a:cs typeface="Calibri"/>
              <a:sym typeface="Calibri"/>
            </a:endParaRPr>
          </a:p>
        </p:txBody>
      </p:sp>
      <p:pic>
        <p:nvPicPr>
          <p:cNvPr descr="preencoded.png" id="878" name="Google Shape;878;p14"/>
          <p:cNvPicPr preferRelativeResize="0"/>
          <p:nvPr/>
        </p:nvPicPr>
        <p:blipFill rotWithShape="1">
          <a:blip r:embed="rId6">
            <a:alphaModFix/>
          </a:blip>
          <a:srcRect b="0" l="0" r="0" t="0"/>
          <a:stretch/>
        </p:blipFill>
        <p:spPr>
          <a:xfrm>
            <a:off x="5686654" y="3437230"/>
            <a:ext cx="114300" cy="114300"/>
          </a:xfrm>
          <a:prstGeom prst="rect">
            <a:avLst/>
          </a:prstGeom>
          <a:noFill/>
          <a:ln>
            <a:noFill/>
          </a:ln>
        </p:spPr>
      </p:pic>
      <p:sp>
        <p:nvSpPr>
          <p:cNvPr id="879" name="Google Shape;879;p14"/>
          <p:cNvSpPr/>
          <p:nvPr/>
        </p:nvSpPr>
        <p:spPr>
          <a:xfrm>
            <a:off x="381305" y="3820363"/>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
          <p:cNvSpPr/>
          <p:nvPr/>
        </p:nvSpPr>
        <p:spPr>
          <a:xfrm>
            <a:off x="533095" y="3925519"/>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4"/>
          <p:cNvSpPr txBox="1"/>
          <p:nvPr/>
        </p:nvSpPr>
        <p:spPr>
          <a:xfrm>
            <a:off x="790042" y="3973068"/>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882" name="Google Shape;882;p14"/>
          <p:cNvPicPr preferRelativeResize="0"/>
          <p:nvPr/>
        </p:nvPicPr>
        <p:blipFill rotWithShape="1">
          <a:blip r:embed="rId7">
            <a:alphaModFix/>
          </a:blip>
          <a:srcRect b="-80" l="0" r="0" t="-80"/>
          <a:stretch/>
        </p:blipFill>
        <p:spPr>
          <a:xfrm>
            <a:off x="5658307" y="3994099"/>
            <a:ext cx="142646" cy="114300"/>
          </a:xfrm>
          <a:prstGeom prst="rect">
            <a:avLst/>
          </a:prstGeom>
          <a:noFill/>
          <a:ln>
            <a:noFill/>
          </a:ln>
        </p:spPr>
      </p:pic>
      <p:sp>
        <p:nvSpPr>
          <p:cNvPr id="883" name="Google Shape;883;p14"/>
          <p:cNvSpPr/>
          <p:nvPr/>
        </p:nvSpPr>
        <p:spPr>
          <a:xfrm>
            <a:off x="381305" y="4377233"/>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4"/>
          <p:cNvSpPr/>
          <p:nvPr/>
        </p:nvSpPr>
        <p:spPr>
          <a:xfrm>
            <a:off x="533095" y="4482389"/>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4"/>
          <p:cNvSpPr txBox="1"/>
          <p:nvPr/>
        </p:nvSpPr>
        <p:spPr>
          <a:xfrm>
            <a:off x="790042" y="4529938"/>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886" name="Google Shape;886;p14"/>
          <p:cNvPicPr preferRelativeResize="0"/>
          <p:nvPr/>
        </p:nvPicPr>
        <p:blipFill rotWithShape="1">
          <a:blip r:embed="rId8">
            <a:alphaModFix/>
          </a:blip>
          <a:srcRect b="0" l="-2575" r="-2565" t="0"/>
          <a:stretch/>
        </p:blipFill>
        <p:spPr>
          <a:xfrm>
            <a:off x="5695798" y="4551883"/>
            <a:ext cx="105156" cy="114300"/>
          </a:xfrm>
          <a:prstGeom prst="rect">
            <a:avLst/>
          </a:prstGeom>
          <a:noFill/>
          <a:ln>
            <a:noFill/>
          </a:ln>
        </p:spPr>
      </p:pic>
      <p:sp>
        <p:nvSpPr>
          <p:cNvPr id="887" name="Google Shape;887;p14"/>
          <p:cNvSpPr/>
          <p:nvPr/>
        </p:nvSpPr>
        <p:spPr>
          <a:xfrm>
            <a:off x="381305" y="4935017"/>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4"/>
          <p:cNvSpPr/>
          <p:nvPr/>
        </p:nvSpPr>
        <p:spPr>
          <a:xfrm>
            <a:off x="533095" y="5039258"/>
            <a:ext cx="952800" cy="256800"/>
          </a:xfrm>
          <a:prstGeom prst="roundRect">
            <a:avLst>
              <a:gd fmla="val 52722" name="adj"/>
            </a:avLst>
          </a:prstGeom>
          <a:solidFill>
            <a:srgbClr val="FEF3C7"/>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4"/>
          <p:cNvSpPr txBox="1"/>
          <p:nvPr/>
        </p:nvSpPr>
        <p:spPr>
          <a:xfrm>
            <a:off x="788213" y="5086807"/>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45309"/>
              </a:buClr>
              <a:buSzPts val="800"/>
              <a:buFont typeface="Noto Sans JP"/>
              <a:buNone/>
            </a:pPr>
            <a:r>
              <a:rPr b="1" i="0" lang="en-US" sz="800" u="none" cap="none" strike="noStrike">
                <a:solidFill>
                  <a:srgbClr val="B45309"/>
                </a:solidFill>
                <a:latin typeface="Noto Sans JP"/>
                <a:ea typeface="Noto Sans JP"/>
                <a:cs typeface="Noto Sans JP"/>
                <a:sym typeface="Noto Sans JP"/>
              </a:rPr>
              <a:t>難易度 高</a:t>
            </a:r>
            <a:endParaRPr b="0" i="0" sz="800" u="none" cap="none" strike="noStrike">
              <a:solidFill>
                <a:schemeClr val="dk1"/>
              </a:solidFill>
              <a:latin typeface="Calibri"/>
              <a:ea typeface="Calibri"/>
              <a:cs typeface="Calibri"/>
              <a:sym typeface="Calibri"/>
            </a:endParaRPr>
          </a:p>
        </p:txBody>
      </p:sp>
      <p:pic>
        <p:nvPicPr>
          <p:cNvPr descr="preencoded.png" id="890" name="Google Shape;890;p14"/>
          <p:cNvPicPr preferRelativeResize="0"/>
          <p:nvPr/>
        </p:nvPicPr>
        <p:blipFill rotWithShape="1">
          <a:blip r:embed="rId9">
            <a:alphaModFix/>
          </a:blip>
          <a:srcRect b="0" l="0" r="0" t="0"/>
          <a:stretch/>
        </p:blipFill>
        <p:spPr>
          <a:xfrm>
            <a:off x="5686654" y="5108753"/>
            <a:ext cx="114300" cy="114300"/>
          </a:xfrm>
          <a:prstGeom prst="rect">
            <a:avLst/>
          </a:prstGeom>
          <a:noFill/>
          <a:ln>
            <a:noFill/>
          </a:ln>
        </p:spPr>
      </p:pic>
      <p:sp>
        <p:nvSpPr>
          <p:cNvPr id="891" name="Google Shape;891;p14"/>
          <p:cNvSpPr/>
          <p:nvPr/>
        </p:nvSpPr>
        <p:spPr>
          <a:xfrm>
            <a:off x="381305" y="5491886"/>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4"/>
          <p:cNvSpPr/>
          <p:nvPr/>
        </p:nvSpPr>
        <p:spPr>
          <a:xfrm>
            <a:off x="533095" y="5597042"/>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4"/>
          <p:cNvSpPr txBox="1"/>
          <p:nvPr/>
        </p:nvSpPr>
        <p:spPr>
          <a:xfrm>
            <a:off x="790042" y="5644591"/>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894" name="Google Shape;894;p14"/>
          <p:cNvPicPr preferRelativeResize="0"/>
          <p:nvPr/>
        </p:nvPicPr>
        <p:blipFill rotWithShape="1">
          <a:blip r:embed="rId10">
            <a:alphaModFix/>
          </a:blip>
          <a:srcRect b="0" l="-2575" r="-2565" t="0"/>
          <a:stretch/>
        </p:blipFill>
        <p:spPr>
          <a:xfrm>
            <a:off x="5695798" y="5665622"/>
            <a:ext cx="105156" cy="114300"/>
          </a:xfrm>
          <a:prstGeom prst="rect">
            <a:avLst/>
          </a:prstGeom>
          <a:noFill/>
          <a:ln>
            <a:noFill/>
          </a:ln>
        </p:spPr>
      </p:pic>
      <p:sp>
        <p:nvSpPr>
          <p:cNvPr id="895" name="Google Shape;895;p14"/>
          <p:cNvSpPr/>
          <p:nvPr/>
        </p:nvSpPr>
        <p:spPr>
          <a:xfrm>
            <a:off x="6238951" y="3263494"/>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4"/>
          <p:cNvSpPr/>
          <p:nvPr/>
        </p:nvSpPr>
        <p:spPr>
          <a:xfrm>
            <a:off x="6391656" y="3367735"/>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4"/>
          <p:cNvSpPr txBox="1"/>
          <p:nvPr/>
        </p:nvSpPr>
        <p:spPr>
          <a:xfrm>
            <a:off x="6647688" y="3415284"/>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898" name="Google Shape;898;p14"/>
          <p:cNvPicPr preferRelativeResize="0"/>
          <p:nvPr/>
        </p:nvPicPr>
        <p:blipFill rotWithShape="1">
          <a:blip r:embed="rId11">
            <a:alphaModFix/>
          </a:blip>
          <a:srcRect b="0" l="-1910" r="-1910" t="0"/>
          <a:stretch/>
        </p:blipFill>
        <p:spPr>
          <a:xfrm>
            <a:off x="11525098" y="3437230"/>
            <a:ext cx="133502" cy="114300"/>
          </a:xfrm>
          <a:prstGeom prst="rect">
            <a:avLst/>
          </a:prstGeom>
          <a:noFill/>
          <a:ln>
            <a:noFill/>
          </a:ln>
        </p:spPr>
      </p:pic>
      <p:sp>
        <p:nvSpPr>
          <p:cNvPr id="899" name="Google Shape;899;p14"/>
          <p:cNvSpPr/>
          <p:nvPr/>
        </p:nvSpPr>
        <p:spPr>
          <a:xfrm>
            <a:off x="6238951" y="3820363"/>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4"/>
          <p:cNvSpPr/>
          <p:nvPr/>
        </p:nvSpPr>
        <p:spPr>
          <a:xfrm>
            <a:off x="6391656" y="3925519"/>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4"/>
          <p:cNvSpPr txBox="1"/>
          <p:nvPr/>
        </p:nvSpPr>
        <p:spPr>
          <a:xfrm>
            <a:off x="6647688" y="3973068"/>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902" name="Google Shape;902;p14"/>
          <p:cNvPicPr preferRelativeResize="0"/>
          <p:nvPr/>
        </p:nvPicPr>
        <p:blipFill rotWithShape="1">
          <a:blip r:embed="rId12">
            <a:alphaModFix/>
          </a:blip>
          <a:srcRect b="0" l="0" r="0" t="0"/>
          <a:stretch/>
        </p:blipFill>
        <p:spPr>
          <a:xfrm>
            <a:off x="11544300" y="3994099"/>
            <a:ext cx="114300" cy="114300"/>
          </a:xfrm>
          <a:prstGeom prst="rect">
            <a:avLst/>
          </a:prstGeom>
          <a:noFill/>
          <a:ln>
            <a:noFill/>
          </a:ln>
        </p:spPr>
      </p:pic>
      <p:sp>
        <p:nvSpPr>
          <p:cNvPr id="903" name="Google Shape;903;p14"/>
          <p:cNvSpPr/>
          <p:nvPr/>
        </p:nvSpPr>
        <p:spPr>
          <a:xfrm>
            <a:off x="6238951" y="4377233"/>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4"/>
          <p:cNvSpPr/>
          <p:nvPr/>
        </p:nvSpPr>
        <p:spPr>
          <a:xfrm>
            <a:off x="6391656" y="4482389"/>
            <a:ext cx="952800" cy="256800"/>
          </a:xfrm>
          <a:prstGeom prst="roundRect">
            <a:avLst>
              <a:gd fmla="val 52722" name="adj"/>
            </a:avLst>
          </a:prstGeom>
          <a:solidFill>
            <a:srgbClr val="FEF3C7"/>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4"/>
          <p:cNvSpPr txBox="1"/>
          <p:nvPr/>
        </p:nvSpPr>
        <p:spPr>
          <a:xfrm>
            <a:off x="6645859" y="4529938"/>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45309"/>
              </a:buClr>
              <a:buSzPts val="800"/>
              <a:buFont typeface="Noto Sans JP"/>
              <a:buNone/>
            </a:pPr>
            <a:r>
              <a:rPr b="1" i="0" lang="en-US" sz="800" u="none" cap="none" strike="noStrike">
                <a:solidFill>
                  <a:srgbClr val="B45309"/>
                </a:solidFill>
                <a:latin typeface="Noto Sans JP"/>
                <a:ea typeface="Noto Sans JP"/>
                <a:cs typeface="Noto Sans JP"/>
                <a:sym typeface="Noto Sans JP"/>
              </a:rPr>
              <a:t>難易度 高</a:t>
            </a:r>
            <a:endParaRPr b="0" i="0" sz="800" u="none" cap="none" strike="noStrike">
              <a:solidFill>
                <a:schemeClr val="dk1"/>
              </a:solidFill>
              <a:latin typeface="Calibri"/>
              <a:ea typeface="Calibri"/>
              <a:cs typeface="Calibri"/>
              <a:sym typeface="Calibri"/>
            </a:endParaRPr>
          </a:p>
        </p:txBody>
      </p:sp>
      <p:pic>
        <p:nvPicPr>
          <p:cNvPr descr="preencoded.png" id="906" name="Google Shape;906;p14"/>
          <p:cNvPicPr preferRelativeResize="0"/>
          <p:nvPr/>
        </p:nvPicPr>
        <p:blipFill rotWithShape="1">
          <a:blip r:embed="rId13">
            <a:alphaModFix/>
          </a:blip>
          <a:srcRect b="-80" l="0" r="0" t="-80"/>
          <a:stretch/>
        </p:blipFill>
        <p:spPr>
          <a:xfrm>
            <a:off x="11515954" y="4551883"/>
            <a:ext cx="142646" cy="114300"/>
          </a:xfrm>
          <a:prstGeom prst="rect">
            <a:avLst/>
          </a:prstGeom>
          <a:noFill/>
          <a:ln>
            <a:noFill/>
          </a:ln>
        </p:spPr>
      </p:pic>
      <p:sp>
        <p:nvSpPr>
          <p:cNvPr id="907" name="Google Shape;907;p14"/>
          <p:cNvSpPr/>
          <p:nvPr/>
        </p:nvSpPr>
        <p:spPr>
          <a:xfrm>
            <a:off x="6238951" y="4935017"/>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4"/>
          <p:cNvSpPr/>
          <p:nvPr/>
        </p:nvSpPr>
        <p:spPr>
          <a:xfrm>
            <a:off x="6391656" y="5039258"/>
            <a:ext cx="952800" cy="256800"/>
          </a:xfrm>
          <a:prstGeom prst="roundRect">
            <a:avLst>
              <a:gd fmla="val 52722" name="adj"/>
            </a:avLst>
          </a:prstGeom>
          <a:solidFill>
            <a:srgbClr val="FEF3C7"/>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4"/>
          <p:cNvSpPr txBox="1"/>
          <p:nvPr/>
        </p:nvSpPr>
        <p:spPr>
          <a:xfrm>
            <a:off x="6645859" y="5086807"/>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45309"/>
              </a:buClr>
              <a:buSzPts val="800"/>
              <a:buFont typeface="Noto Sans JP"/>
              <a:buNone/>
            </a:pPr>
            <a:r>
              <a:rPr b="1" i="0" lang="en-US" sz="800" u="none" cap="none" strike="noStrike">
                <a:solidFill>
                  <a:srgbClr val="B45309"/>
                </a:solidFill>
                <a:latin typeface="Noto Sans JP"/>
                <a:ea typeface="Noto Sans JP"/>
                <a:cs typeface="Noto Sans JP"/>
                <a:sym typeface="Noto Sans JP"/>
              </a:rPr>
              <a:t>難易度 高</a:t>
            </a:r>
            <a:endParaRPr b="0" i="0" sz="800" u="none" cap="none" strike="noStrike">
              <a:solidFill>
                <a:schemeClr val="dk1"/>
              </a:solidFill>
              <a:latin typeface="Calibri"/>
              <a:ea typeface="Calibri"/>
              <a:cs typeface="Calibri"/>
              <a:sym typeface="Calibri"/>
            </a:endParaRPr>
          </a:p>
        </p:txBody>
      </p:sp>
      <p:pic>
        <p:nvPicPr>
          <p:cNvPr descr="preencoded.png" id="910" name="Google Shape;910;p14"/>
          <p:cNvPicPr preferRelativeResize="0"/>
          <p:nvPr/>
        </p:nvPicPr>
        <p:blipFill rotWithShape="1">
          <a:blip r:embed="rId14">
            <a:alphaModFix/>
          </a:blip>
          <a:srcRect b="0" l="0" r="0" t="0"/>
          <a:stretch/>
        </p:blipFill>
        <p:spPr>
          <a:xfrm>
            <a:off x="11544300" y="5108753"/>
            <a:ext cx="114300" cy="114300"/>
          </a:xfrm>
          <a:prstGeom prst="rect">
            <a:avLst/>
          </a:prstGeom>
          <a:noFill/>
          <a:ln>
            <a:noFill/>
          </a:ln>
        </p:spPr>
      </p:pic>
      <p:sp>
        <p:nvSpPr>
          <p:cNvPr id="911" name="Google Shape;911;p14"/>
          <p:cNvSpPr/>
          <p:nvPr/>
        </p:nvSpPr>
        <p:spPr>
          <a:xfrm>
            <a:off x="6238951" y="5491886"/>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4"/>
          <p:cNvSpPr/>
          <p:nvPr/>
        </p:nvSpPr>
        <p:spPr>
          <a:xfrm>
            <a:off x="6391656" y="5597042"/>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4"/>
          <p:cNvSpPr txBox="1"/>
          <p:nvPr/>
        </p:nvSpPr>
        <p:spPr>
          <a:xfrm>
            <a:off x="6647688" y="5644591"/>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914" name="Google Shape;914;p14"/>
          <p:cNvPicPr preferRelativeResize="0"/>
          <p:nvPr/>
        </p:nvPicPr>
        <p:blipFill rotWithShape="1">
          <a:blip r:embed="rId15">
            <a:alphaModFix/>
          </a:blip>
          <a:srcRect b="0" l="0" r="0" t="0"/>
          <a:stretch/>
        </p:blipFill>
        <p:spPr>
          <a:xfrm>
            <a:off x="11544300" y="5665622"/>
            <a:ext cx="114300" cy="114300"/>
          </a:xfrm>
          <a:prstGeom prst="rect">
            <a:avLst/>
          </a:prstGeom>
          <a:noFill/>
          <a:ln>
            <a:noFill/>
          </a:ln>
        </p:spPr>
      </p:pic>
      <p:sp>
        <p:nvSpPr>
          <p:cNvPr id="915" name="Google Shape;915;p14"/>
          <p:cNvSpPr txBox="1"/>
          <p:nvPr/>
        </p:nvSpPr>
        <p:spPr>
          <a:xfrm>
            <a:off x="381305" y="286207"/>
            <a:ext cx="29580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D4ED8"/>
              </a:buClr>
              <a:buSzPts val="1000"/>
              <a:buFont typeface="Noto Sans JP"/>
              <a:buNone/>
            </a:pPr>
            <a:r>
              <a:rPr b="1" i="0" lang="en-US" sz="1000" u="none" cap="none" strike="noStrike">
                <a:solidFill>
                  <a:srgbClr val="1D4ED8"/>
                </a:solidFill>
                <a:latin typeface="Noto Sans JP"/>
                <a:ea typeface="Noto Sans JP"/>
                <a:cs typeface="Noto Sans JP"/>
                <a:sym typeface="Noto Sans JP"/>
              </a:rPr>
              <a:t>PHASE 5: DEPLOYMENT &amp; OPERATION</a:t>
            </a:r>
            <a:endParaRPr b="0" i="0" sz="1000" u="none" cap="none" strike="noStrike">
              <a:solidFill>
                <a:schemeClr val="dk1"/>
              </a:solidFill>
              <a:latin typeface="Calibri"/>
              <a:ea typeface="Calibri"/>
              <a:cs typeface="Calibri"/>
              <a:sym typeface="Calibri"/>
            </a:endParaRPr>
          </a:p>
        </p:txBody>
      </p:sp>
      <p:sp>
        <p:nvSpPr>
          <p:cNvPr id="916" name="Google Shape;916;p14"/>
          <p:cNvSpPr txBox="1"/>
          <p:nvPr/>
        </p:nvSpPr>
        <p:spPr>
          <a:xfrm>
            <a:off x="580644" y="1586484"/>
            <a:ext cx="3312900" cy="381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リリース、監視、インシデント対応を通じて安定運用を維持し、ユーザーに価値を届け続ける工程。</a:t>
            </a:r>
            <a:endParaRPr b="0" i="0" sz="900" u="none" cap="none" strike="noStrike">
              <a:solidFill>
                <a:schemeClr val="dk1"/>
              </a:solidFill>
              <a:latin typeface="Calibri"/>
              <a:ea typeface="Calibri"/>
              <a:cs typeface="Calibri"/>
              <a:sym typeface="Calibri"/>
            </a:endParaRPr>
          </a:p>
        </p:txBody>
      </p:sp>
      <p:sp>
        <p:nvSpPr>
          <p:cNvPr id="917" name="Google Shape;917;p14"/>
          <p:cNvSpPr txBox="1"/>
          <p:nvPr/>
        </p:nvSpPr>
        <p:spPr>
          <a:xfrm>
            <a:off x="4454957" y="1586484"/>
            <a:ext cx="3312900" cy="58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CI/CDパイプラインの構築、監視・異常検知、ログ相関分析、パフォーマンス最適化の自動提案と自動化に強みを発揮。</a:t>
            </a:r>
            <a:endParaRPr b="0" i="0" sz="900" u="none" cap="none" strike="noStrike">
              <a:solidFill>
                <a:schemeClr val="dk1"/>
              </a:solidFill>
              <a:latin typeface="Calibri"/>
              <a:ea typeface="Calibri"/>
              <a:cs typeface="Calibri"/>
              <a:sym typeface="Calibri"/>
            </a:endParaRPr>
          </a:p>
        </p:txBody>
      </p:sp>
      <p:sp>
        <p:nvSpPr>
          <p:cNvPr id="918" name="Google Shape;918;p14"/>
          <p:cNvSpPr txBox="1"/>
          <p:nvPr/>
        </p:nvSpPr>
        <p:spPr>
          <a:xfrm>
            <a:off x="8328355" y="1586484"/>
            <a:ext cx="3332100" cy="381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最終的なリリース判定（Go/No-Go判断）、重大インシデント時の意思決定、及び対外的な調整は人間が責任を持つ。</a:t>
            </a:r>
            <a:endParaRPr b="0" i="0" sz="900" u="none" cap="none" strike="noStrike">
              <a:solidFill>
                <a:schemeClr val="dk1"/>
              </a:solidFill>
              <a:latin typeface="Calibri"/>
              <a:ea typeface="Calibri"/>
              <a:cs typeface="Calibri"/>
              <a:sym typeface="Calibri"/>
            </a:endParaRPr>
          </a:p>
        </p:txBody>
      </p:sp>
      <p:sp>
        <p:nvSpPr>
          <p:cNvPr id="919" name="Google Shape;919;p14"/>
          <p:cNvSpPr txBox="1"/>
          <p:nvPr/>
        </p:nvSpPr>
        <p:spPr>
          <a:xfrm>
            <a:off x="514807" y="2891333"/>
            <a:ext cx="21342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詳細作業項目と評価（10選）</a:t>
            </a:r>
            <a:endParaRPr b="0" i="0" sz="1200" u="none" cap="none" strike="noStrike">
              <a:solidFill>
                <a:schemeClr val="dk1"/>
              </a:solidFill>
              <a:latin typeface="Calibri"/>
              <a:ea typeface="Calibri"/>
              <a:cs typeface="Calibri"/>
              <a:sym typeface="Calibri"/>
            </a:endParaRPr>
          </a:p>
        </p:txBody>
      </p:sp>
      <p:sp>
        <p:nvSpPr>
          <p:cNvPr id="920" name="Google Shape;920;p14"/>
          <p:cNvSpPr txBox="1"/>
          <p:nvPr/>
        </p:nvSpPr>
        <p:spPr>
          <a:xfrm>
            <a:off x="1628546" y="3394253"/>
            <a:ext cx="19485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1. リリース判定（Go/No‑Go）</a:t>
            </a:r>
            <a:endParaRPr b="0" i="0" sz="1000" u="none" cap="none" strike="noStrike">
              <a:solidFill>
                <a:schemeClr val="dk1"/>
              </a:solidFill>
              <a:latin typeface="Calibri"/>
              <a:ea typeface="Calibri"/>
              <a:cs typeface="Calibri"/>
              <a:sym typeface="Calibri"/>
            </a:endParaRPr>
          </a:p>
        </p:txBody>
      </p:sp>
      <p:sp>
        <p:nvSpPr>
          <p:cNvPr id="921" name="Google Shape;921;p14"/>
          <p:cNvSpPr txBox="1"/>
          <p:nvPr/>
        </p:nvSpPr>
        <p:spPr>
          <a:xfrm>
            <a:off x="1628546" y="3951122"/>
            <a:ext cx="20820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2. CI/CDパイプライン設計・構築</a:t>
            </a:r>
            <a:endParaRPr b="0" i="0" sz="1000" u="none" cap="none" strike="noStrike">
              <a:solidFill>
                <a:schemeClr val="dk1"/>
              </a:solidFill>
              <a:latin typeface="Calibri"/>
              <a:ea typeface="Calibri"/>
              <a:cs typeface="Calibri"/>
              <a:sym typeface="Calibri"/>
            </a:endParaRPr>
          </a:p>
        </p:txBody>
      </p:sp>
      <p:sp>
        <p:nvSpPr>
          <p:cNvPr id="922" name="Google Shape;922;p14"/>
          <p:cNvSpPr txBox="1"/>
          <p:nvPr/>
        </p:nvSpPr>
        <p:spPr>
          <a:xfrm>
            <a:off x="1628546" y="4508906"/>
            <a:ext cx="15864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3. ステージングデプロイ</a:t>
            </a:r>
            <a:endParaRPr b="0" i="0" sz="1000" u="none" cap="none" strike="noStrike">
              <a:solidFill>
                <a:schemeClr val="dk1"/>
              </a:solidFill>
              <a:latin typeface="Calibri"/>
              <a:ea typeface="Calibri"/>
              <a:cs typeface="Calibri"/>
              <a:sym typeface="Calibri"/>
            </a:endParaRPr>
          </a:p>
        </p:txBody>
      </p:sp>
      <p:sp>
        <p:nvSpPr>
          <p:cNvPr id="923" name="Google Shape;923;p14"/>
          <p:cNvSpPr txBox="1"/>
          <p:nvPr/>
        </p:nvSpPr>
        <p:spPr>
          <a:xfrm>
            <a:off x="1628546" y="5065776"/>
            <a:ext cx="19101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4. 本番デプロイ実行/切替設計</a:t>
            </a:r>
            <a:endParaRPr b="0" i="0" sz="1000" u="none" cap="none" strike="noStrike">
              <a:solidFill>
                <a:schemeClr val="dk1"/>
              </a:solidFill>
              <a:latin typeface="Calibri"/>
              <a:ea typeface="Calibri"/>
              <a:cs typeface="Calibri"/>
              <a:sym typeface="Calibri"/>
            </a:endParaRPr>
          </a:p>
        </p:txBody>
      </p:sp>
      <p:sp>
        <p:nvSpPr>
          <p:cNvPr id="924" name="Google Shape;924;p14"/>
          <p:cNvSpPr txBox="1"/>
          <p:nvPr/>
        </p:nvSpPr>
        <p:spPr>
          <a:xfrm>
            <a:off x="1628546" y="5622646"/>
            <a:ext cx="23481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5. DBマイグレーション/ロールバック</a:t>
            </a:r>
            <a:endParaRPr b="0" i="0" sz="1000" u="none" cap="none" strike="noStrike">
              <a:solidFill>
                <a:schemeClr val="dk1"/>
              </a:solidFill>
              <a:latin typeface="Calibri"/>
              <a:ea typeface="Calibri"/>
              <a:cs typeface="Calibri"/>
              <a:sym typeface="Calibri"/>
            </a:endParaRPr>
          </a:p>
        </p:txBody>
      </p:sp>
      <p:sp>
        <p:nvSpPr>
          <p:cNvPr id="925" name="Google Shape;925;p14"/>
          <p:cNvSpPr txBox="1"/>
          <p:nvPr/>
        </p:nvSpPr>
        <p:spPr>
          <a:xfrm>
            <a:off x="7487107" y="3394253"/>
            <a:ext cx="20337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6. 監視メトリクス/アラート設計</a:t>
            </a:r>
            <a:endParaRPr b="0" i="0" sz="1000" u="none" cap="none" strike="noStrike">
              <a:solidFill>
                <a:schemeClr val="dk1"/>
              </a:solidFill>
              <a:latin typeface="Calibri"/>
              <a:ea typeface="Calibri"/>
              <a:cs typeface="Calibri"/>
              <a:sym typeface="Calibri"/>
            </a:endParaRPr>
          </a:p>
        </p:txBody>
      </p:sp>
      <p:sp>
        <p:nvSpPr>
          <p:cNvPr id="926" name="Google Shape;926;p14"/>
          <p:cNvSpPr txBox="1"/>
          <p:nvPr/>
        </p:nvSpPr>
        <p:spPr>
          <a:xfrm>
            <a:off x="7487107" y="3951122"/>
            <a:ext cx="18534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7. ログ収集・相関・異常検知</a:t>
            </a:r>
            <a:endParaRPr b="0" i="0" sz="1000" u="none" cap="none" strike="noStrike">
              <a:solidFill>
                <a:schemeClr val="dk1"/>
              </a:solidFill>
              <a:latin typeface="Calibri"/>
              <a:ea typeface="Calibri"/>
              <a:cs typeface="Calibri"/>
              <a:sym typeface="Calibri"/>
            </a:endParaRPr>
          </a:p>
        </p:txBody>
      </p:sp>
      <p:sp>
        <p:nvSpPr>
          <p:cNvPr id="927" name="Google Shape;927;p14"/>
          <p:cNvSpPr txBox="1"/>
          <p:nvPr/>
        </p:nvSpPr>
        <p:spPr>
          <a:xfrm>
            <a:off x="7487107" y="4508906"/>
            <a:ext cx="15864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8. インシデント初動対応</a:t>
            </a:r>
            <a:endParaRPr b="0" i="0" sz="1000" u="none" cap="none" strike="noStrike">
              <a:solidFill>
                <a:schemeClr val="dk1"/>
              </a:solidFill>
              <a:latin typeface="Calibri"/>
              <a:ea typeface="Calibri"/>
              <a:cs typeface="Calibri"/>
              <a:sym typeface="Calibri"/>
            </a:endParaRPr>
          </a:p>
        </p:txBody>
      </p:sp>
      <p:sp>
        <p:nvSpPr>
          <p:cNvPr id="928" name="Google Shape;928;p14"/>
          <p:cNvSpPr txBox="1"/>
          <p:nvPr/>
        </p:nvSpPr>
        <p:spPr>
          <a:xfrm>
            <a:off x="7487107" y="5065776"/>
            <a:ext cx="15765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9. 根本原因分析（RCA）</a:t>
            </a:r>
            <a:endParaRPr b="0" i="0" sz="1000" u="none" cap="none" strike="noStrike">
              <a:solidFill>
                <a:schemeClr val="dk1"/>
              </a:solidFill>
              <a:latin typeface="Calibri"/>
              <a:ea typeface="Calibri"/>
              <a:cs typeface="Calibri"/>
              <a:sym typeface="Calibri"/>
            </a:endParaRPr>
          </a:p>
        </p:txBody>
      </p:sp>
      <p:sp>
        <p:nvSpPr>
          <p:cNvPr id="929" name="Google Shape;929;p14"/>
          <p:cNvSpPr txBox="1"/>
          <p:nvPr/>
        </p:nvSpPr>
        <p:spPr>
          <a:xfrm>
            <a:off x="7487107" y="5622646"/>
            <a:ext cx="26436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10. パフォーマンスチューニング提案/適用</a:t>
            </a:r>
            <a:endParaRPr b="0" i="0" sz="10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5"/>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
          <p:cNvSpPr/>
          <p:nvPr/>
        </p:nvSpPr>
        <p:spPr>
          <a:xfrm>
            <a:off x="381305" y="924458"/>
            <a:ext cx="11430000" cy="192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
          <p:cNvSpPr txBox="1"/>
          <p:nvPr/>
        </p:nvSpPr>
        <p:spPr>
          <a:xfrm>
            <a:off x="381305" y="504749"/>
            <a:ext cx="6687000" cy="324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100"/>
              <a:buFont typeface="Noto Sans JP"/>
              <a:buNone/>
            </a:pPr>
            <a:r>
              <a:rPr b="1" i="0" lang="en-US" sz="2100" u="none" cap="none" strike="noStrike">
                <a:solidFill>
                  <a:srgbClr val="0F172A"/>
                </a:solidFill>
                <a:latin typeface="Noto Sans JP"/>
                <a:ea typeface="Noto Sans JP"/>
                <a:cs typeface="Noto Sans JP"/>
                <a:sym typeface="Noto Sans JP"/>
              </a:rPr>
              <a:t>保守・改善フェーズ：10項目とAI代替可能性 Phase 6</a:t>
            </a:r>
            <a:endParaRPr b="0" i="0" sz="2100" u="none" cap="none" strike="noStrike">
              <a:solidFill>
                <a:schemeClr val="dk1"/>
              </a:solidFill>
              <a:latin typeface="Calibri"/>
              <a:ea typeface="Calibri"/>
              <a:cs typeface="Calibri"/>
              <a:sym typeface="Calibri"/>
            </a:endParaRPr>
          </a:p>
        </p:txBody>
      </p:sp>
      <p:sp>
        <p:nvSpPr>
          <p:cNvPr id="938" name="Google Shape;938;p15"/>
          <p:cNvSpPr/>
          <p:nvPr/>
        </p:nvSpPr>
        <p:spPr>
          <a:xfrm>
            <a:off x="381305" y="1129284"/>
            <a:ext cx="3685800" cy="1524300"/>
          </a:xfrm>
          <a:prstGeom prst="roundRect">
            <a:avLst>
              <a:gd fmla="val 4499" name="adj"/>
            </a:avLst>
          </a:prstGeom>
          <a:solidFill>
            <a:srgbClr val="FFFFFF"/>
          </a:solidFill>
          <a:ln cap="flat" cmpd="sng" w="38100">
            <a:solidFill>
              <a:srgbClr val="64748B"/>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39" name="Google Shape;939;p15"/>
          <p:cNvPicPr preferRelativeResize="0"/>
          <p:nvPr/>
        </p:nvPicPr>
        <p:blipFill rotWithShape="1">
          <a:blip r:embed="rId3">
            <a:alphaModFix/>
          </a:blip>
          <a:srcRect b="0" l="-2988" r="-2999" t="0"/>
          <a:stretch/>
        </p:blipFill>
        <p:spPr>
          <a:xfrm>
            <a:off x="580644" y="1334110"/>
            <a:ext cx="161849" cy="152705"/>
          </a:xfrm>
          <a:prstGeom prst="rect">
            <a:avLst/>
          </a:prstGeom>
          <a:noFill/>
          <a:ln>
            <a:noFill/>
          </a:ln>
        </p:spPr>
      </p:pic>
      <p:sp>
        <p:nvSpPr>
          <p:cNvPr id="940" name="Google Shape;940;p15"/>
          <p:cNvSpPr txBox="1"/>
          <p:nvPr/>
        </p:nvSpPr>
        <p:spPr>
          <a:xfrm>
            <a:off x="819302" y="1310335"/>
            <a:ext cx="9390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1000"/>
              <a:buFont typeface="Noto Sans JP"/>
              <a:buNone/>
            </a:pPr>
            <a:r>
              <a:rPr b="1" i="0" lang="en-US" sz="1000" u="none" cap="none" strike="noStrike">
                <a:solidFill>
                  <a:srgbClr val="475569"/>
                </a:solidFill>
                <a:latin typeface="Noto Sans JP"/>
                <a:ea typeface="Noto Sans JP"/>
                <a:cs typeface="Noto Sans JP"/>
                <a:sym typeface="Noto Sans JP"/>
              </a:rPr>
              <a:t>フェーズ概要</a:t>
            </a:r>
            <a:endParaRPr b="0" i="0" sz="1000" u="none" cap="none" strike="noStrike">
              <a:solidFill>
                <a:schemeClr val="dk1"/>
              </a:solidFill>
              <a:latin typeface="Calibri"/>
              <a:ea typeface="Calibri"/>
              <a:cs typeface="Calibri"/>
              <a:sym typeface="Calibri"/>
            </a:endParaRPr>
          </a:p>
        </p:txBody>
      </p:sp>
      <p:sp>
        <p:nvSpPr>
          <p:cNvPr id="941" name="Google Shape;941;p15"/>
          <p:cNvSpPr/>
          <p:nvPr/>
        </p:nvSpPr>
        <p:spPr>
          <a:xfrm>
            <a:off x="4254703" y="1129284"/>
            <a:ext cx="3685800" cy="1524300"/>
          </a:xfrm>
          <a:prstGeom prst="roundRect">
            <a:avLst>
              <a:gd fmla="val 4499" name="adj"/>
            </a:avLst>
          </a:prstGeom>
          <a:solidFill>
            <a:srgbClr val="F0FDF4"/>
          </a:solidFill>
          <a:ln cap="flat" cmpd="sng" w="38100">
            <a:solidFill>
              <a:srgbClr val="DCFCE7"/>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42" name="Google Shape;942;p15"/>
          <p:cNvPicPr preferRelativeResize="0"/>
          <p:nvPr/>
        </p:nvPicPr>
        <p:blipFill rotWithShape="1">
          <a:blip r:embed="rId4">
            <a:alphaModFix/>
          </a:blip>
          <a:srcRect b="0" l="-2454" r="-2454" t="0"/>
          <a:stretch/>
        </p:blipFill>
        <p:spPr>
          <a:xfrm>
            <a:off x="4454957" y="1334110"/>
            <a:ext cx="200254" cy="152705"/>
          </a:xfrm>
          <a:prstGeom prst="rect">
            <a:avLst/>
          </a:prstGeom>
          <a:noFill/>
          <a:ln>
            <a:noFill/>
          </a:ln>
        </p:spPr>
      </p:pic>
      <p:sp>
        <p:nvSpPr>
          <p:cNvPr id="943" name="Google Shape;943;p15"/>
          <p:cNvSpPr txBox="1"/>
          <p:nvPr/>
        </p:nvSpPr>
        <p:spPr>
          <a:xfrm>
            <a:off x="4731106" y="1310335"/>
            <a:ext cx="12243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59669"/>
              </a:buClr>
              <a:buSzPts val="1000"/>
              <a:buFont typeface="Noto Sans JP"/>
              <a:buNone/>
            </a:pPr>
            <a:r>
              <a:rPr b="1" i="0" lang="en-US" sz="1000" u="none" cap="none" strike="noStrike">
                <a:solidFill>
                  <a:srgbClr val="059669"/>
                </a:solidFill>
                <a:latin typeface="Noto Sans JP"/>
                <a:ea typeface="Noto Sans JP"/>
                <a:cs typeface="Noto Sans JP"/>
                <a:sym typeface="Noto Sans JP"/>
              </a:rPr>
              <a:t>AI活用のポイント</a:t>
            </a:r>
            <a:endParaRPr b="0" i="0" sz="1000" u="none" cap="none" strike="noStrike">
              <a:solidFill>
                <a:schemeClr val="dk1"/>
              </a:solidFill>
              <a:latin typeface="Calibri"/>
              <a:ea typeface="Calibri"/>
              <a:cs typeface="Calibri"/>
              <a:sym typeface="Calibri"/>
            </a:endParaRPr>
          </a:p>
        </p:txBody>
      </p:sp>
      <p:sp>
        <p:nvSpPr>
          <p:cNvPr id="944" name="Google Shape;944;p15"/>
          <p:cNvSpPr/>
          <p:nvPr/>
        </p:nvSpPr>
        <p:spPr>
          <a:xfrm>
            <a:off x="8128102" y="1129284"/>
            <a:ext cx="3685800" cy="1524300"/>
          </a:xfrm>
          <a:prstGeom prst="roundRect">
            <a:avLst>
              <a:gd fmla="val 4499" name="adj"/>
            </a:avLst>
          </a:prstGeom>
          <a:solidFill>
            <a:srgbClr val="FEF2F2"/>
          </a:solidFill>
          <a:ln cap="flat" cmpd="sng" w="38100">
            <a:solidFill>
              <a:srgbClr val="FEE2E2"/>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45" name="Google Shape;945;p15"/>
          <p:cNvPicPr preferRelativeResize="0"/>
          <p:nvPr/>
        </p:nvPicPr>
        <p:blipFill rotWithShape="1">
          <a:blip r:embed="rId5">
            <a:alphaModFix/>
          </a:blip>
          <a:srcRect b="0" l="-3384" r="-3373" t="0"/>
          <a:stretch/>
        </p:blipFill>
        <p:spPr>
          <a:xfrm>
            <a:off x="8328355" y="1334110"/>
            <a:ext cx="142646" cy="152705"/>
          </a:xfrm>
          <a:prstGeom prst="rect">
            <a:avLst/>
          </a:prstGeom>
          <a:noFill/>
          <a:ln>
            <a:noFill/>
          </a:ln>
        </p:spPr>
      </p:pic>
      <p:sp>
        <p:nvSpPr>
          <p:cNvPr id="946" name="Google Shape;946;p15"/>
          <p:cNvSpPr txBox="1"/>
          <p:nvPr/>
        </p:nvSpPr>
        <p:spPr>
          <a:xfrm>
            <a:off x="8546897" y="1310335"/>
            <a:ext cx="8055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91C1C"/>
              </a:buClr>
              <a:buSzPts val="1000"/>
              <a:buFont typeface="Noto Sans JP"/>
              <a:buNone/>
            </a:pPr>
            <a:r>
              <a:rPr b="1" i="0" lang="en-US" sz="1000" u="none" cap="none" strike="noStrike">
                <a:solidFill>
                  <a:srgbClr val="B91C1C"/>
                </a:solidFill>
                <a:latin typeface="Noto Sans JP"/>
                <a:ea typeface="Noto Sans JP"/>
                <a:cs typeface="Noto Sans JP"/>
                <a:sym typeface="Noto Sans JP"/>
              </a:rPr>
              <a:t>人間の役割</a:t>
            </a:r>
            <a:endParaRPr b="0" i="0" sz="1000" u="none" cap="none" strike="noStrike">
              <a:solidFill>
                <a:schemeClr val="dk1"/>
              </a:solidFill>
              <a:latin typeface="Calibri"/>
              <a:ea typeface="Calibri"/>
              <a:cs typeface="Calibri"/>
              <a:sym typeface="Calibri"/>
            </a:endParaRPr>
          </a:p>
        </p:txBody>
      </p:sp>
      <p:sp>
        <p:nvSpPr>
          <p:cNvPr id="947" name="Google Shape;947;p15"/>
          <p:cNvSpPr/>
          <p:nvPr/>
        </p:nvSpPr>
        <p:spPr>
          <a:xfrm>
            <a:off x="381305" y="2891333"/>
            <a:ext cx="38400" cy="228600"/>
          </a:xfrm>
          <a:prstGeom prst="rect">
            <a:avLst/>
          </a:prstGeom>
          <a:solidFill>
            <a:srgbClr val="3B82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5"/>
          <p:cNvSpPr/>
          <p:nvPr/>
        </p:nvSpPr>
        <p:spPr>
          <a:xfrm>
            <a:off x="9141257" y="2968142"/>
            <a:ext cx="75900" cy="759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5"/>
          <p:cNvSpPr txBox="1"/>
          <p:nvPr/>
        </p:nvSpPr>
        <p:spPr>
          <a:xfrm>
            <a:off x="9274759" y="2920594"/>
            <a:ext cx="8001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900"/>
              <a:buFont typeface="Noto Sans JP"/>
              <a:buNone/>
            </a:pPr>
            <a:r>
              <a:rPr b="1" i="0" lang="en-US" sz="900" u="none" cap="none" strike="noStrike">
                <a:solidFill>
                  <a:srgbClr val="1E293B"/>
                </a:solidFill>
                <a:latin typeface="Noto Sans JP"/>
                <a:ea typeface="Noto Sans JP"/>
                <a:cs typeface="Noto Sans JP"/>
                <a:sym typeface="Noto Sans JP"/>
              </a:rPr>
              <a:t>AI代替可能 高</a:t>
            </a:r>
            <a:endParaRPr b="0" i="0" sz="900" u="none" cap="none" strike="noStrike">
              <a:solidFill>
                <a:schemeClr val="dk1"/>
              </a:solidFill>
              <a:latin typeface="Calibri"/>
              <a:ea typeface="Calibri"/>
              <a:cs typeface="Calibri"/>
              <a:sym typeface="Calibri"/>
            </a:endParaRPr>
          </a:p>
        </p:txBody>
      </p:sp>
      <p:sp>
        <p:nvSpPr>
          <p:cNvPr id="950" name="Google Shape;950;p15"/>
          <p:cNvSpPr/>
          <p:nvPr/>
        </p:nvSpPr>
        <p:spPr>
          <a:xfrm>
            <a:off x="10123322" y="2968142"/>
            <a:ext cx="75900" cy="75900"/>
          </a:xfrm>
          <a:prstGeom prst="ellipse">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5"/>
          <p:cNvSpPr txBox="1"/>
          <p:nvPr/>
        </p:nvSpPr>
        <p:spPr>
          <a:xfrm>
            <a:off x="10256825" y="2920594"/>
            <a:ext cx="9144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900"/>
              <a:buFont typeface="Noto Sans JP"/>
              <a:buNone/>
            </a:pPr>
            <a:r>
              <a:rPr b="1" i="0" lang="en-US" sz="900" u="none" cap="none" strike="noStrike">
                <a:solidFill>
                  <a:srgbClr val="1E293B"/>
                </a:solidFill>
                <a:latin typeface="Noto Sans JP"/>
                <a:ea typeface="Noto Sans JP"/>
                <a:cs typeface="Noto Sans JP"/>
                <a:sym typeface="Noto Sans JP"/>
              </a:rPr>
              <a:t>AI代替難易度 高</a:t>
            </a:r>
            <a:endParaRPr b="0" i="0" sz="900" u="none" cap="none" strike="noStrike">
              <a:solidFill>
                <a:schemeClr val="dk1"/>
              </a:solidFill>
              <a:latin typeface="Calibri"/>
              <a:ea typeface="Calibri"/>
              <a:cs typeface="Calibri"/>
              <a:sym typeface="Calibri"/>
            </a:endParaRPr>
          </a:p>
        </p:txBody>
      </p:sp>
      <p:sp>
        <p:nvSpPr>
          <p:cNvPr id="952" name="Google Shape;952;p15"/>
          <p:cNvSpPr/>
          <p:nvPr/>
        </p:nvSpPr>
        <p:spPr>
          <a:xfrm>
            <a:off x="11220602" y="2968142"/>
            <a:ext cx="75900" cy="75900"/>
          </a:xfrm>
          <a:prstGeom prst="ellipse">
            <a:avLst/>
          </a:prstGeom>
          <a:solidFill>
            <a:srgbClr val="EF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5"/>
          <p:cNvSpPr txBox="1"/>
          <p:nvPr/>
        </p:nvSpPr>
        <p:spPr>
          <a:xfrm>
            <a:off x="11354105" y="2920594"/>
            <a:ext cx="5532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900"/>
              <a:buFont typeface="Noto Sans JP"/>
              <a:buNone/>
            </a:pPr>
            <a:r>
              <a:rPr b="1" i="0" lang="en-US" sz="900" u="none" cap="none" strike="noStrike">
                <a:solidFill>
                  <a:srgbClr val="1E293B"/>
                </a:solidFill>
                <a:latin typeface="Noto Sans JP"/>
                <a:ea typeface="Noto Sans JP"/>
                <a:cs typeface="Noto Sans JP"/>
                <a:sym typeface="Noto Sans JP"/>
              </a:rPr>
              <a:t>人間必須</a:t>
            </a:r>
            <a:endParaRPr b="0" i="0" sz="900" u="none" cap="none" strike="noStrike">
              <a:solidFill>
                <a:schemeClr val="dk1"/>
              </a:solidFill>
              <a:latin typeface="Calibri"/>
              <a:ea typeface="Calibri"/>
              <a:cs typeface="Calibri"/>
              <a:sym typeface="Calibri"/>
            </a:endParaRPr>
          </a:p>
        </p:txBody>
      </p:sp>
      <p:sp>
        <p:nvSpPr>
          <p:cNvPr id="954" name="Google Shape;954;p15"/>
          <p:cNvSpPr/>
          <p:nvPr/>
        </p:nvSpPr>
        <p:spPr>
          <a:xfrm>
            <a:off x="381305" y="3263494"/>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5"/>
          <p:cNvSpPr/>
          <p:nvPr/>
        </p:nvSpPr>
        <p:spPr>
          <a:xfrm>
            <a:off x="533095" y="3367735"/>
            <a:ext cx="952800" cy="256800"/>
          </a:xfrm>
          <a:prstGeom prst="roundRect">
            <a:avLst>
              <a:gd fmla="val 52722" name="adj"/>
            </a:avLst>
          </a:prstGeom>
          <a:solidFill>
            <a:srgbClr val="FEF3C7"/>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5"/>
          <p:cNvSpPr txBox="1"/>
          <p:nvPr/>
        </p:nvSpPr>
        <p:spPr>
          <a:xfrm>
            <a:off x="788213" y="3415284"/>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45309"/>
              </a:buClr>
              <a:buSzPts val="800"/>
              <a:buFont typeface="Noto Sans JP"/>
              <a:buNone/>
            </a:pPr>
            <a:r>
              <a:rPr b="1" i="0" lang="en-US" sz="800" u="none" cap="none" strike="noStrike">
                <a:solidFill>
                  <a:srgbClr val="B45309"/>
                </a:solidFill>
                <a:latin typeface="Noto Sans JP"/>
                <a:ea typeface="Noto Sans JP"/>
                <a:cs typeface="Noto Sans JP"/>
                <a:sym typeface="Noto Sans JP"/>
              </a:rPr>
              <a:t>難易度 高</a:t>
            </a:r>
            <a:endParaRPr b="0" i="0" sz="800" u="none" cap="none" strike="noStrike">
              <a:solidFill>
                <a:schemeClr val="dk1"/>
              </a:solidFill>
              <a:latin typeface="Calibri"/>
              <a:ea typeface="Calibri"/>
              <a:cs typeface="Calibri"/>
              <a:sym typeface="Calibri"/>
            </a:endParaRPr>
          </a:p>
        </p:txBody>
      </p:sp>
      <p:pic>
        <p:nvPicPr>
          <p:cNvPr descr="preencoded.png" id="957" name="Google Shape;957;p15"/>
          <p:cNvPicPr preferRelativeResize="0"/>
          <p:nvPr/>
        </p:nvPicPr>
        <p:blipFill rotWithShape="1">
          <a:blip r:embed="rId6">
            <a:alphaModFix/>
          </a:blip>
          <a:srcRect b="0" l="0" r="0" t="0"/>
          <a:stretch/>
        </p:blipFill>
        <p:spPr>
          <a:xfrm>
            <a:off x="5686654" y="3437230"/>
            <a:ext cx="114300" cy="114300"/>
          </a:xfrm>
          <a:prstGeom prst="rect">
            <a:avLst/>
          </a:prstGeom>
          <a:noFill/>
          <a:ln>
            <a:noFill/>
          </a:ln>
        </p:spPr>
      </p:pic>
      <p:sp>
        <p:nvSpPr>
          <p:cNvPr id="958" name="Google Shape;958;p15"/>
          <p:cNvSpPr/>
          <p:nvPr/>
        </p:nvSpPr>
        <p:spPr>
          <a:xfrm>
            <a:off x="381305" y="3820363"/>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5"/>
          <p:cNvSpPr/>
          <p:nvPr/>
        </p:nvSpPr>
        <p:spPr>
          <a:xfrm>
            <a:off x="533095" y="3925519"/>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5"/>
          <p:cNvSpPr txBox="1"/>
          <p:nvPr/>
        </p:nvSpPr>
        <p:spPr>
          <a:xfrm>
            <a:off x="790042" y="3973068"/>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961" name="Google Shape;961;p15"/>
          <p:cNvPicPr preferRelativeResize="0"/>
          <p:nvPr/>
        </p:nvPicPr>
        <p:blipFill rotWithShape="1">
          <a:blip r:embed="rId7">
            <a:alphaModFix/>
          </a:blip>
          <a:srcRect b="0" l="0" r="0" t="0"/>
          <a:stretch/>
        </p:blipFill>
        <p:spPr>
          <a:xfrm>
            <a:off x="5686654" y="3994099"/>
            <a:ext cx="114300" cy="114300"/>
          </a:xfrm>
          <a:prstGeom prst="rect">
            <a:avLst/>
          </a:prstGeom>
          <a:noFill/>
          <a:ln>
            <a:noFill/>
          </a:ln>
        </p:spPr>
      </p:pic>
      <p:sp>
        <p:nvSpPr>
          <p:cNvPr id="962" name="Google Shape;962;p15"/>
          <p:cNvSpPr/>
          <p:nvPr/>
        </p:nvSpPr>
        <p:spPr>
          <a:xfrm>
            <a:off x="381305" y="4377233"/>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5"/>
          <p:cNvSpPr/>
          <p:nvPr/>
        </p:nvSpPr>
        <p:spPr>
          <a:xfrm>
            <a:off x="533095" y="4482389"/>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5"/>
          <p:cNvSpPr txBox="1"/>
          <p:nvPr/>
        </p:nvSpPr>
        <p:spPr>
          <a:xfrm>
            <a:off x="790042" y="4529938"/>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965" name="Google Shape;965;p15"/>
          <p:cNvPicPr preferRelativeResize="0"/>
          <p:nvPr/>
        </p:nvPicPr>
        <p:blipFill rotWithShape="1">
          <a:blip r:embed="rId8">
            <a:alphaModFix/>
          </a:blip>
          <a:srcRect b="0" l="0" r="0" t="0"/>
          <a:stretch/>
        </p:blipFill>
        <p:spPr>
          <a:xfrm>
            <a:off x="5686654" y="4551883"/>
            <a:ext cx="114300" cy="114300"/>
          </a:xfrm>
          <a:prstGeom prst="rect">
            <a:avLst/>
          </a:prstGeom>
          <a:noFill/>
          <a:ln>
            <a:noFill/>
          </a:ln>
        </p:spPr>
      </p:pic>
      <p:sp>
        <p:nvSpPr>
          <p:cNvPr id="966" name="Google Shape;966;p15"/>
          <p:cNvSpPr/>
          <p:nvPr/>
        </p:nvSpPr>
        <p:spPr>
          <a:xfrm>
            <a:off x="381305" y="4935017"/>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5"/>
          <p:cNvSpPr/>
          <p:nvPr/>
        </p:nvSpPr>
        <p:spPr>
          <a:xfrm>
            <a:off x="533095" y="5039258"/>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5"/>
          <p:cNvSpPr txBox="1"/>
          <p:nvPr/>
        </p:nvSpPr>
        <p:spPr>
          <a:xfrm>
            <a:off x="790042" y="5086807"/>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969" name="Google Shape;969;p15"/>
          <p:cNvPicPr preferRelativeResize="0"/>
          <p:nvPr/>
        </p:nvPicPr>
        <p:blipFill rotWithShape="1">
          <a:blip r:embed="rId9">
            <a:alphaModFix/>
          </a:blip>
          <a:srcRect b="0" l="-2575" r="-2565" t="0"/>
          <a:stretch/>
        </p:blipFill>
        <p:spPr>
          <a:xfrm>
            <a:off x="5695798" y="5108753"/>
            <a:ext cx="105156" cy="114300"/>
          </a:xfrm>
          <a:prstGeom prst="rect">
            <a:avLst/>
          </a:prstGeom>
          <a:noFill/>
          <a:ln>
            <a:noFill/>
          </a:ln>
        </p:spPr>
      </p:pic>
      <p:sp>
        <p:nvSpPr>
          <p:cNvPr id="970" name="Google Shape;970;p15"/>
          <p:cNvSpPr/>
          <p:nvPr/>
        </p:nvSpPr>
        <p:spPr>
          <a:xfrm>
            <a:off x="381305" y="5491886"/>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5"/>
          <p:cNvSpPr/>
          <p:nvPr/>
        </p:nvSpPr>
        <p:spPr>
          <a:xfrm>
            <a:off x="533095" y="5597042"/>
            <a:ext cx="952800" cy="256800"/>
          </a:xfrm>
          <a:prstGeom prst="roundRect">
            <a:avLst>
              <a:gd fmla="val 52722" name="adj"/>
            </a:avLst>
          </a:prstGeom>
          <a:solidFill>
            <a:srgbClr val="FEF3C7"/>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5"/>
          <p:cNvSpPr txBox="1"/>
          <p:nvPr/>
        </p:nvSpPr>
        <p:spPr>
          <a:xfrm>
            <a:off x="788213" y="5644591"/>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45309"/>
              </a:buClr>
              <a:buSzPts val="800"/>
              <a:buFont typeface="Noto Sans JP"/>
              <a:buNone/>
            </a:pPr>
            <a:r>
              <a:rPr b="1" i="0" lang="en-US" sz="800" u="none" cap="none" strike="noStrike">
                <a:solidFill>
                  <a:srgbClr val="B45309"/>
                </a:solidFill>
                <a:latin typeface="Noto Sans JP"/>
                <a:ea typeface="Noto Sans JP"/>
                <a:cs typeface="Noto Sans JP"/>
                <a:sym typeface="Noto Sans JP"/>
              </a:rPr>
              <a:t>難易度 高</a:t>
            </a:r>
            <a:endParaRPr b="0" i="0" sz="800" u="none" cap="none" strike="noStrike">
              <a:solidFill>
                <a:schemeClr val="dk1"/>
              </a:solidFill>
              <a:latin typeface="Calibri"/>
              <a:ea typeface="Calibri"/>
              <a:cs typeface="Calibri"/>
              <a:sym typeface="Calibri"/>
            </a:endParaRPr>
          </a:p>
        </p:txBody>
      </p:sp>
      <p:pic>
        <p:nvPicPr>
          <p:cNvPr descr="preencoded.png" id="973" name="Google Shape;973;p15"/>
          <p:cNvPicPr preferRelativeResize="0"/>
          <p:nvPr/>
        </p:nvPicPr>
        <p:blipFill rotWithShape="1">
          <a:blip r:embed="rId10">
            <a:alphaModFix/>
          </a:blip>
          <a:srcRect b="0" l="-130" r="-140" t="0"/>
          <a:stretch/>
        </p:blipFill>
        <p:spPr>
          <a:xfrm>
            <a:off x="5715000" y="5665622"/>
            <a:ext cx="85954" cy="114300"/>
          </a:xfrm>
          <a:prstGeom prst="rect">
            <a:avLst/>
          </a:prstGeom>
          <a:noFill/>
          <a:ln>
            <a:noFill/>
          </a:ln>
        </p:spPr>
      </p:pic>
      <p:sp>
        <p:nvSpPr>
          <p:cNvPr id="974" name="Google Shape;974;p15"/>
          <p:cNvSpPr/>
          <p:nvPr/>
        </p:nvSpPr>
        <p:spPr>
          <a:xfrm>
            <a:off x="6238951" y="3263494"/>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5"/>
          <p:cNvSpPr/>
          <p:nvPr/>
        </p:nvSpPr>
        <p:spPr>
          <a:xfrm>
            <a:off x="6391656" y="3367735"/>
            <a:ext cx="952800" cy="256800"/>
          </a:xfrm>
          <a:prstGeom prst="roundRect">
            <a:avLst>
              <a:gd fmla="val 52722" name="adj"/>
            </a:avLst>
          </a:prstGeom>
          <a:solidFill>
            <a:srgbClr val="FEE2E2"/>
          </a:solidFill>
          <a:ln cap="flat" cmpd="sng" w="12700">
            <a:solidFill>
              <a:srgbClr val="FECA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5"/>
          <p:cNvSpPr txBox="1"/>
          <p:nvPr/>
        </p:nvSpPr>
        <p:spPr>
          <a:xfrm>
            <a:off x="6657746" y="3415284"/>
            <a:ext cx="4983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91C1C"/>
              </a:buClr>
              <a:buSzPts val="800"/>
              <a:buFont typeface="Noto Sans JP"/>
              <a:buNone/>
            </a:pPr>
            <a:r>
              <a:rPr b="1" i="0" lang="en-US" sz="800" u="none" cap="none" strike="noStrike">
                <a:solidFill>
                  <a:srgbClr val="B91C1C"/>
                </a:solidFill>
                <a:latin typeface="Noto Sans JP"/>
                <a:ea typeface="Noto Sans JP"/>
                <a:cs typeface="Noto Sans JP"/>
                <a:sym typeface="Noto Sans JP"/>
              </a:rPr>
              <a:t>人間必須</a:t>
            </a:r>
            <a:endParaRPr b="0" i="0" sz="800" u="none" cap="none" strike="noStrike">
              <a:solidFill>
                <a:schemeClr val="dk1"/>
              </a:solidFill>
              <a:latin typeface="Calibri"/>
              <a:ea typeface="Calibri"/>
              <a:cs typeface="Calibri"/>
              <a:sym typeface="Calibri"/>
            </a:endParaRPr>
          </a:p>
        </p:txBody>
      </p:sp>
      <p:pic>
        <p:nvPicPr>
          <p:cNvPr descr="preencoded.png" id="977" name="Google Shape;977;p15"/>
          <p:cNvPicPr preferRelativeResize="0"/>
          <p:nvPr/>
        </p:nvPicPr>
        <p:blipFill rotWithShape="1">
          <a:blip r:embed="rId11">
            <a:alphaModFix/>
          </a:blip>
          <a:srcRect b="0" l="0" r="0" t="0"/>
          <a:stretch/>
        </p:blipFill>
        <p:spPr>
          <a:xfrm>
            <a:off x="11544300" y="3437230"/>
            <a:ext cx="114300" cy="114300"/>
          </a:xfrm>
          <a:prstGeom prst="rect">
            <a:avLst/>
          </a:prstGeom>
          <a:noFill/>
          <a:ln>
            <a:noFill/>
          </a:ln>
        </p:spPr>
      </p:pic>
      <p:sp>
        <p:nvSpPr>
          <p:cNvPr id="978" name="Google Shape;978;p15"/>
          <p:cNvSpPr/>
          <p:nvPr/>
        </p:nvSpPr>
        <p:spPr>
          <a:xfrm>
            <a:off x="6238951" y="3820363"/>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5"/>
          <p:cNvSpPr/>
          <p:nvPr/>
        </p:nvSpPr>
        <p:spPr>
          <a:xfrm>
            <a:off x="6391656" y="3925519"/>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5"/>
          <p:cNvSpPr txBox="1"/>
          <p:nvPr/>
        </p:nvSpPr>
        <p:spPr>
          <a:xfrm>
            <a:off x="6647688" y="3973068"/>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981" name="Google Shape;981;p15"/>
          <p:cNvPicPr preferRelativeResize="0"/>
          <p:nvPr/>
        </p:nvPicPr>
        <p:blipFill rotWithShape="1">
          <a:blip r:embed="rId12">
            <a:alphaModFix/>
          </a:blip>
          <a:srcRect b="0" l="0" r="0" t="0"/>
          <a:stretch/>
        </p:blipFill>
        <p:spPr>
          <a:xfrm>
            <a:off x="11544300" y="3994099"/>
            <a:ext cx="114300" cy="114300"/>
          </a:xfrm>
          <a:prstGeom prst="rect">
            <a:avLst/>
          </a:prstGeom>
          <a:noFill/>
          <a:ln>
            <a:noFill/>
          </a:ln>
        </p:spPr>
      </p:pic>
      <p:sp>
        <p:nvSpPr>
          <p:cNvPr id="982" name="Google Shape;982;p15"/>
          <p:cNvSpPr/>
          <p:nvPr/>
        </p:nvSpPr>
        <p:spPr>
          <a:xfrm>
            <a:off x="6238951" y="4377233"/>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5"/>
          <p:cNvSpPr/>
          <p:nvPr/>
        </p:nvSpPr>
        <p:spPr>
          <a:xfrm>
            <a:off x="6391656" y="4482389"/>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5"/>
          <p:cNvSpPr txBox="1"/>
          <p:nvPr/>
        </p:nvSpPr>
        <p:spPr>
          <a:xfrm>
            <a:off x="6647688" y="4529938"/>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985" name="Google Shape;985;p15"/>
          <p:cNvPicPr preferRelativeResize="0"/>
          <p:nvPr/>
        </p:nvPicPr>
        <p:blipFill rotWithShape="1">
          <a:blip r:embed="rId13">
            <a:alphaModFix/>
          </a:blip>
          <a:srcRect b="0" l="0" r="0" t="0"/>
          <a:stretch/>
        </p:blipFill>
        <p:spPr>
          <a:xfrm>
            <a:off x="11544300" y="4551883"/>
            <a:ext cx="114300" cy="114300"/>
          </a:xfrm>
          <a:prstGeom prst="rect">
            <a:avLst/>
          </a:prstGeom>
          <a:noFill/>
          <a:ln>
            <a:noFill/>
          </a:ln>
        </p:spPr>
      </p:pic>
      <p:sp>
        <p:nvSpPr>
          <p:cNvPr id="986" name="Google Shape;986;p15"/>
          <p:cNvSpPr/>
          <p:nvPr/>
        </p:nvSpPr>
        <p:spPr>
          <a:xfrm>
            <a:off x="6238951" y="4935017"/>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5"/>
          <p:cNvSpPr/>
          <p:nvPr/>
        </p:nvSpPr>
        <p:spPr>
          <a:xfrm>
            <a:off x="6391656" y="5039258"/>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5"/>
          <p:cNvSpPr txBox="1"/>
          <p:nvPr/>
        </p:nvSpPr>
        <p:spPr>
          <a:xfrm>
            <a:off x="6647688" y="5086807"/>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989" name="Google Shape;989;p15"/>
          <p:cNvPicPr preferRelativeResize="0"/>
          <p:nvPr/>
        </p:nvPicPr>
        <p:blipFill rotWithShape="1">
          <a:blip r:embed="rId14">
            <a:alphaModFix/>
          </a:blip>
          <a:srcRect b="-80" l="0" r="0" t="-80"/>
          <a:stretch/>
        </p:blipFill>
        <p:spPr>
          <a:xfrm>
            <a:off x="11515954" y="5108753"/>
            <a:ext cx="142646" cy="114300"/>
          </a:xfrm>
          <a:prstGeom prst="rect">
            <a:avLst/>
          </a:prstGeom>
          <a:noFill/>
          <a:ln>
            <a:noFill/>
          </a:ln>
        </p:spPr>
      </p:pic>
      <p:sp>
        <p:nvSpPr>
          <p:cNvPr id="990" name="Google Shape;990;p15"/>
          <p:cNvSpPr/>
          <p:nvPr/>
        </p:nvSpPr>
        <p:spPr>
          <a:xfrm>
            <a:off x="6238951" y="5491886"/>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5"/>
          <p:cNvSpPr/>
          <p:nvPr/>
        </p:nvSpPr>
        <p:spPr>
          <a:xfrm>
            <a:off x="6391656" y="5597042"/>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5"/>
          <p:cNvSpPr txBox="1"/>
          <p:nvPr/>
        </p:nvSpPr>
        <p:spPr>
          <a:xfrm>
            <a:off x="6647688" y="5644591"/>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993" name="Google Shape;993;p15"/>
          <p:cNvPicPr preferRelativeResize="0"/>
          <p:nvPr/>
        </p:nvPicPr>
        <p:blipFill rotWithShape="1">
          <a:blip r:embed="rId15">
            <a:alphaModFix/>
          </a:blip>
          <a:srcRect b="0" l="-2575" r="-2565" t="0"/>
          <a:stretch/>
        </p:blipFill>
        <p:spPr>
          <a:xfrm>
            <a:off x="11553444" y="5665622"/>
            <a:ext cx="105156" cy="114300"/>
          </a:xfrm>
          <a:prstGeom prst="rect">
            <a:avLst/>
          </a:prstGeom>
          <a:noFill/>
          <a:ln>
            <a:noFill/>
          </a:ln>
        </p:spPr>
      </p:pic>
      <p:sp>
        <p:nvSpPr>
          <p:cNvPr id="994" name="Google Shape;994;p15"/>
          <p:cNvSpPr txBox="1"/>
          <p:nvPr/>
        </p:nvSpPr>
        <p:spPr>
          <a:xfrm>
            <a:off x="381305" y="286207"/>
            <a:ext cx="32817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D4ED8"/>
              </a:buClr>
              <a:buSzPts val="1000"/>
              <a:buFont typeface="Noto Sans JP"/>
              <a:buNone/>
            </a:pPr>
            <a:r>
              <a:rPr b="1" i="0" lang="en-US" sz="1000" u="none" cap="none" strike="noStrike">
                <a:solidFill>
                  <a:srgbClr val="1D4ED8"/>
                </a:solidFill>
                <a:latin typeface="Noto Sans JP"/>
                <a:ea typeface="Noto Sans JP"/>
                <a:cs typeface="Noto Sans JP"/>
                <a:sym typeface="Noto Sans JP"/>
              </a:rPr>
              <a:t>PHASE 6: MAINTENANCE &amp; IMPROVEMENT</a:t>
            </a:r>
            <a:endParaRPr b="0" i="0" sz="1000" u="none" cap="none" strike="noStrike">
              <a:solidFill>
                <a:schemeClr val="dk1"/>
              </a:solidFill>
              <a:latin typeface="Calibri"/>
              <a:ea typeface="Calibri"/>
              <a:cs typeface="Calibri"/>
              <a:sym typeface="Calibri"/>
            </a:endParaRPr>
          </a:p>
        </p:txBody>
      </p:sp>
      <p:sp>
        <p:nvSpPr>
          <p:cNvPr id="995" name="Google Shape;995;p15"/>
          <p:cNvSpPr txBox="1"/>
          <p:nvPr/>
        </p:nvSpPr>
        <p:spPr>
          <a:xfrm>
            <a:off x="580644" y="1586484"/>
            <a:ext cx="3321900" cy="58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障害修正とシステム価値向上を継続する運用保守工程。品質・性能・安全性の維持だけでなく、技術的負債の解消や機能改善を通じてシステムの寿命を延ばす。</a:t>
            </a:r>
            <a:endParaRPr b="0" i="0" sz="900" u="none" cap="none" strike="noStrike">
              <a:solidFill>
                <a:schemeClr val="dk1"/>
              </a:solidFill>
              <a:latin typeface="Calibri"/>
              <a:ea typeface="Calibri"/>
              <a:cs typeface="Calibri"/>
              <a:sym typeface="Calibri"/>
            </a:endParaRPr>
          </a:p>
        </p:txBody>
      </p:sp>
      <p:sp>
        <p:nvSpPr>
          <p:cNvPr id="996" name="Google Shape;996;p15"/>
          <p:cNvSpPr txBox="1"/>
          <p:nvPr/>
        </p:nvSpPr>
        <p:spPr>
          <a:xfrm>
            <a:off x="4454957" y="1586484"/>
            <a:ext cx="3321900" cy="58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ログ解析によるバグ原因特定、修正コードの自動生成、回帰テストの自動化、脆弱性スキャンの効率化、古いドキュメントのナレッジ更新などに強みを発揮。</a:t>
            </a:r>
            <a:endParaRPr b="0" i="0" sz="900" u="none" cap="none" strike="noStrike">
              <a:solidFill>
                <a:schemeClr val="dk1"/>
              </a:solidFill>
              <a:latin typeface="Calibri"/>
              <a:ea typeface="Calibri"/>
              <a:cs typeface="Calibri"/>
              <a:sym typeface="Calibri"/>
            </a:endParaRPr>
          </a:p>
        </p:txBody>
      </p:sp>
      <p:sp>
        <p:nvSpPr>
          <p:cNvPr id="997" name="Google Shape;997;p15"/>
          <p:cNvSpPr txBox="1"/>
          <p:nvPr/>
        </p:nvSpPr>
        <p:spPr>
          <a:xfrm>
            <a:off x="8328355" y="1586484"/>
            <a:ext cx="3312900" cy="58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バックログの優先順位付け、複雑な機能追加の影響範囲判断、システムアーキテクチャに関わる技術的負債解消の意思決定は人間が主導する。</a:t>
            </a:r>
            <a:endParaRPr b="0" i="0" sz="900" u="none" cap="none" strike="noStrike">
              <a:solidFill>
                <a:schemeClr val="dk1"/>
              </a:solidFill>
              <a:latin typeface="Calibri"/>
              <a:ea typeface="Calibri"/>
              <a:cs typeface="Calibri"/>
              <a:sym typeface="Calibri"/>
            </a:endParaRPr>
          </a:p>
        </p:txBody>
      </p:sp>
      <p:sp>
        <p:nvSpPr>
          <p:cNvPr id="998" name="Google Shape;998;p15"/>
          <p:cNvSpPr txBox="1"/>
          <p:nvPr/>
        </p:nvSpPr>
        <p:spPr>
          <a:xfrm>
            <a:off x="514807" y="2891333"/>
            <a:ext cx="21342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詳細作業項目と評価（10選）</a:t>
            </a:r>
            <a:endParaRPr b="0" i="0" sz="1200" u="none" cap="none" strike="noStrike">
              <a:solidFill>
                <a:schemeClr val="dk1"/>
              </a:solidFill>
              <a:latin typeface="Calibri"/>
              <a:ea typeface="Calibri"/>
              <a:cs typeface="Calibri"/>
              <a:sym typeface="Calibri"/>
            </a:endParaRPr>
          </a:p>
        </p:txBody>
      </p:sp>
      <p:sp>
        <p:nvSpPr>
          <p:cNvPr id="999" name="Google Shape;999;p15"/>
          <p:cNvSpPr txBox="1"/>
          <p:nvPr/>
        </p:nvSpPr>
        <p:spPr>
          <a:xfrm>
            <a:off x="1628546" y="3394253"/>
            <a:ext cx="22914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1. バグトリアージ（重大度/優先度）</a:t>
            </a:r>
            <a:endParaRPr b="0" i="0" sz="1000" u="none" cap="none" strike="noStrike">
              <a:solidFill>
                <a:schemeClr val="dk1"/>
              </a:solidFill>
              <a:latin typeface="Calibri"/>
              <a:ea typeface="Calibri"/>
              <a:cs typeface="Calibri"/>
              <a:sym typeface="Calibri"/>
            </a:endParaRPr>
          </a:p>
        </p:txBody>
      </p:sp>
      <p:sp>
        <p:nvSpPr>
          <p:cNvPr id="1000" name="Google Shape;1000;p15"/>
          <p:cNvSpPr txBox="1"/>
          <p:nvPr/>
        </p:nvSpPr>
        <p:spPr>
          <a:xfrm>
            <a:off x="1628546" y="3951122"/>
            <a:ext cx="22146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2. 原因特定（ログ/トレース/再現）</a:t>
            </a:r>
            <a:endParaRPr b="0" i="0" sz="1000" u="none" cap="none" strike="noStrike">
              <a:solidFill>
                <a:schemeClr val="dk1"/>
              </a:solidFill>
              <a:latin typeface="Calibri"/>
              <a:ea typeface="Calibri"/>
              <a:cs typeface="Calibri"/>
              <a:sym typeface="Calibri"/>
            </a:endParaRPr>
          </a:p>
        </p:txBody>
      </p:sp>
      <p:sp>
        <p:nvSpPr>
          <p:cNvPr id="1001" name="Google Shape;1001;p15"/>
          <p:cNvSpPr txBox="1"/>
          <p:nvPr/>
        </p:nvSpPr>
        <p:spPr>
          <a:xfrm>
            <a:off x="1628546" y="4508906"/>
            <a:ext cx="7863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3. 修正実装</a:t>
            </a:r>
            <a:endParaRPr b="0" i="0" sz="1000" u="none" cap="none" strike="noStrike">
              <a:solidFill>
                <a:schemeClr val="dk1"/>
              </a:solidFill>
              <a:latin typeface="Calibri"/>
              <a:ea typeface="Calibri"/>
              <a:cs typeface="Calibri"/>
              <a:sym typeface="Calibri"/>
            </a:endParaRPr>
          </a:p>
        </p:txBody>
      </p:sp>
      <p:sp>
        <p:nvSpPr>
          <p:cNvPr id="1002" name="Google Shape;1002;p15"/>
          <p:cNvSpPr txBox="1"/>
          <p:nvPr/>
        </p:nvSpPr>
        <p:spPr>
          <a:xfrm>
            <a:off x="1628546" y="5065776"/>
            <a:ext cx="15105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4. 修正検証/回帰テスト</a:t>
            </a:r>
            <a:endParaRPr b="0" i="0" sz="1000" u="none" cap="none" strike="noStrike">
              <a:solidFill>
                <a:schemeClr val="dk1"/>
              </a:solidFill>
              <a:latin typeface="Calibri"/>
              <a:ea typeface="Calibri"/>
              <a:cs typeface="Calibri"/>
              <a:sym typeface="Calibri"/>
            </a:endParaRPr>
          </a:p>
        </p:txBody>
      </p:sp>
      <p:sp>
        <p:nvSpPr>
          <p:cNvPr id="1003" name="Google Shape;1003;p15"/>
          <p:cNvSpPr txBox="1"/>
          <p:nvPr/>
        </p:nvSpPr>
        <p:spPr>
          <a:xfrm>
            <a:off x="1628546" y="5622646"/>
            <a:ext cx="21771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5. 機能追加要求分析/バックログ化</a:t>
            </a:r>
            <a:endParaRPr b="0" i="0" sz="1000" u="none" cap="none" strike="noStrike">
              <a:solidFill>
                <a:schemeClr val="dk1"/>
              </a:solidFill>
              <a:latin typeface="Calibri"/>
              <a:ea typeface="Calibri"/>
              <a:cs typeface="Calibri"/>
              <a:sym typeface="Calibri"/>
            </a:endParaRPr>
          </a:p>
        </p:txBody>
      </p:sp>
      <p:sp>
        <p:nvSpPr>
          <p:cNvPr id="1004" name="Google Shape;1004;p15"/>
          <p:cNvSpPr txBox="1"/>
          <p:nvPr/>
        </p:nvSpPr>
        <p:spPr>
          <a:xfrm>
            <a:off x="7487107" y="3394253"/>
            <a:ext cx="17199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6. 影響範囲評価の最終承認</a:t>
            </a:r>
            <a:endParaRPr b="0" i="0" sz="1000" u="none" cap="none" strike="noStrike">
              <a:solidFill>
                <a:schemeClr val="dk1"/>
              </a:solidFill>
              <a:latin typeface="Calibri"/>
              <a:ea typeface="Calibri"/>
              <a:cs typeface="Calibri"/>
              <a:sym typeface="Calibri"/>
            </a:endParaRPr>
          </a:p>
        </p:txBody>
      </p:sp>
      <p:sp>
        <p:nvSpPr>
          <p:cNvPr id="1005" name="Google Shape;1005;p15"/>
          <p:cNvSpPr txBox="1"/>
          <p:nvPr/>
        </p:nvSpPr>
        <p:spPr>
          <a:xfrm>
            <a:off x="7487107" y="3951122"/>
            <a:ext cx="22530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7. パフォーマンスプロファイリング</a:t>
            </a:r>
            <a:endParaRPr b="0" i="0" sz="1000" u="none" cap="none" strike="noStrike">
              <a:solidFill>
                <a:schemeClr val="dk1"/>
              </a:solidFill>
              <a:latin typeface="Calibri"/>
              <a:ea typeface="Calibri"/>
              <a:cs typeface="Calibri"/>
              <a:sym typeface="Calibri"/>
            </a:endParaRPr>
          </a:p>
        </p:txBody>
      </p:sp>
      <p:sp>
        <p:nvSpPr>
          <p:cNvPr id="1006" name="Google Shape;1006;p15"/>
          <p:cNvSpPr txBox="1"/>
          <p:nvPr/>
        </p:nvSpPr>
        <p:spPr>
          <a:xfrm>
            <a:off x="7487107" y="4508906"/>
            <a:ext cx="17766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8. 脆弱性スキャン/依存更新</a:t>
            </a:r>
            <a:endParaRPr b="0" i="0" sz="1000" u="none" cap="none" strike="noStrike">
              <a:solidFill>
                <a:schemeClr val="dk1"/>
              </a:solidFill>
              <a:latin typeface="Calibri"/>
              <a:ea typeface="Calibri"/>
              <a:cs typeface="Calibri"/>
              <a:sym typeface="Calibri"/>
            </a:endParaRPr>
          </a:p>
        </p:txBody>
      </p:sp>
      <p:sp>
        <p:nvSpPr>
          <p:cNvPr id="1007" name="Google Shape;1007;p15"/>
          <p:cNvSpPr txBox="1"/>
          <p:nvPr/>
        </p:nvSpPr>
        <p:spPr>
          <a:xfrm>
            <a:off x="7487107" y="5065776"/>
            <a:ext cx="19011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9. パッチ適用/リリースノート</a:t>
            </a:r>
            <a:endParaRPr b="0" i="0" sz="1000" u="none" cap="none" strike="noStrike">
              <a:solidFill>
                <a:schemeClr val="dk1"/>
              </a:solidFill>
              <a:latin typeface="Calibri"/>
              <a:ea typeface="Calibri"/>
              <a:cs typeface="Calibri"/>
              <a:sym typeface="Calibri"/>
            </a:endParaRPr>
          </a:p>
        </p:txBody>
      </p:sp>
      <p:sp>
        <p:nvSpPr>
          <p:cNvPr id="1008" name="Google Shape;1008;p15"/>
          <p:cNvSpPr txBox="1"/>
          <p:nvPr/>
        </p:nvSpPr>
        <p:spPr>
          <a:xfrm>
            <a:off x="7487107" y="5622646"/>
            <a:ext cx="21195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10. ドキュメント更新/ナレッジ化</a:t>
            </a:r>
            <a:endParaRPr b="0" i="0" sz="10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6"/>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6"/>
          <p:cNvSpPr/>
          <p:nvPr/>
        </p:nvSpPr>
        <p:spPr>
          <a:xfrm>
            <a:off x="476402" y="1095451"/>
            <a:ext cx="11239800" cy="192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6"/>
          <p:cNvSpPr/>
          <p:nvPr/>
        </p:nvSpPr>
        <p:spPr>
          <a:xfrm>
            <a:off x="476402" y="1299362"/>
            <a:ext cx="4143000" cy="5181900"/>
          </a:xfrm>
          <a:prstGeom prst="roundRect">
            <a:avLst>
              <a:gd fmla="val 812" name="adj"/>
            </a:avLst>
          </a:prstGeom>
          <a:solidFill>
            <a:srgbClr val="FFFFFF"/>
          </a:solidFill>
          <a:ln cap="flat" cmpd="sng" w="12700">
            <a:solidFill>
              <a:srgbClr val="F1F5F9"/>
            </a:solidFill>
            <a:prstDash val="solid"/>
            <a:round/>
            <a:headEnd len="sm" w="sm" type="none"/>
            <a:tailEnd len="sm" w="sm" type="none"/>
          </a:ln>
          <a:effectLst>
            <a:outerShdw blurRad="63500" rotWithShape="0" algn="bl" dir="5400000" dist="381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6"/>
          <p:cNvSpPr/>
          <p:nvPr/>
        </p:nvSpPr>
        <p:spPr>
          <a:xfrm>
            <a:off x="714146" y="1537106"/>
            <a:ext cx="38400" cy="256800"/>
          </a:xfrm>
          <a:prstGeom prst="rect">
            <a:avLst/>
          </a:prstGeom>
          <a:solidFill>
            <a:srgbClr val="3B82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6"/>
          <p:cNvSpPr txBox="1"/>
          <p:nvPr/>
        </p:nvSpPr>
        <p:spPr>
          <a:xfrm>
            <a:off x="847649" y="1537106"/>
            <a:ext cx="1157700" cy="2580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全体評価割合</a:t>
            </a:r>
            <a:endParaRPr b="0" i="0" sz="1300" u="none" cap="none" strike="noStrike">
              <a:solidFill>
                <a:schemeClr val="dk1"/>
              </a:solidFill>
              <a:latin typeface="Calibri"/>
              <a:ea typeface="Calibri"/>
              <a:cs typeface="Calibri"/>
              <a:sym typeface="Calibri"/>
            </a:endParaRPr>
          </a:p>
        </p:txBody>
      </p:sp>
      <p:sp>
        <p:nvSpPr>
          <p:cNvPr id="1019" name="Google Shape;1019;p16"/>
          <p:cNvSpPr/>
          <p:nvPr/>
        </p:nvSpPr>
        <p:spPr>
          <a:xfrm>
            <a:off x="714146" y="4795114"/>
            <a:ext cx="3666600" cy="618900"/>
          </a:xfrm>
          <a:prstGeom prst="roundRect">
            <a:avLst>
              <a:gd fmla="val 18180" name="adj"/>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6"/>
          <p:cNvSpPr/>
          <p:nvPr/>
        </p:nvSpPr>
        <p:spPr>
          <a:xfrm>
            <a:off x="714146" y="4795114"/>
            <a:ext cx="38400" cy="618900"/>
          </a:xfrm>
          <a:prstGeom prst="rect">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6"/>
          <p:cNvSpPr/>
          <p:nvPr/>
        </p:nvSpPr>
        <p:spPr>
          <a:xfrm>
            <a:off x="866851" y="4956962"/>
            <a:ext cx="95100" cy="951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6"/>
          <p:cNvSpPr txBox="1"/>
          <p:nvPr/>
        </p:nvSpPr>
        <p:spPr>
          <a:xfrm>
            <a:off x="1037844" y="4904842"/>
            <a:ext cx="10626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AI代替可能性 高</a:t>
            </a:r>
            <a:endParaRPr b="0" i="0" sz="1000" u="none" cap="none" strike="noStrike">
              <a:solidFill>
                <a:schemeClr val="dk1"/>
              </a:solidFill>
              <a:latin typeface="Calibri"/>
              <a:ea typeface="Calibri"/>
              <a:cs typeface="Calibri"/>
              <a:sym typeface="Calibri"/>
            </a:endParaRPr>
          </a:p>
        </p:txBody>
      </p:sp>
      <p:sp>
        <p:nvSpPr>
          <p:cNvPr id="1023" name="Google Shape;1023;p16"/>
          <p:cNvSpPr/>
          <p:nvPr/>
        </p:nvSpPr>
        <p:spPr>
          <a:xfrm>
            <a:off x="714146" y="5526634"/>
            <a:ext cx="3666600" cy="618900"/>
          </a:xfrm>
          <a:prstGeom prst="roundRect">
            <a:avLst>
              <a:gd fmla="val 18180" name="adj"/>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6"/>
          <p:cNvSpPr/>
          <p:nvPr/>
        </p:nvSpPr>
        <p:spPr>
          <a:xfrm>
            <a:off x="714146" y="5526634"/>
            <a:ext cx="38400" cy="618900"/>
          </a:xfrm>
          <a:prstGeom prst="rect">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6"/>
          <p:cNvSpPr/>
          <p:nvPr/>
        </p:nvSpPr>
        <p:spPr>
          <a:xfrm>
            <a:off x="866851" y="5688482"/>
            <a:ext cx="95100" cy="95100"/>
          </a:xfrm>
          <a:prstGeom prst="ellipse">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6"/>
          <p:cNvSpPr txBox="1"/>
          <p:nvPr/>
        </p:nvSpPr>
        <p:spPr>
          <a:xfrm>
            <a:off x="1037844" y="5636362"/>
            <a:ext cx="10626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AI代替難易度 高</a:t>
            </a:r>
            <a:endParaRPr b="0" i="0" sz="1000" u="none" cap="none" strike="noStrike">
              <a:solidFill>
                <a:schemeClr val="dk1"/>
              </a:solidFill>
              <a:latin typeface="Calibri"/>
              <a:ea typeface="Calibri"/>
              <a:cs typeface="Calibri"/>
              <a:sym typeface="Calibri"/>
            </a:endParaRPr>
          </a:p>
        </p:txBody>
      </p:sp>
      <p:sp>
        <p:nvSpPr>
          <p:cNvPr id="1027" name="Google Shape;1027;p16"/>
          <p:cNvSpPr/>
          <p:nvPr/>
        </p:nvSpPr>
        <p:spPr>
          <a:xfrm>
            <a:off x="714146" y="6258154"/>
            <a:ext cx="3666600" cy="618900"/>
          </a:xfrm>
          <a:prstGeom prst="roundRect">
            <a:avLst>
              <a:gd fmla="val 18180" name="adj"/>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6"/>
          <p:cNvSpPr/>
          <p:nvPr/>
        </p:nvSpPr>
        <p:spPr>
          <a:xfrm>
            <a:off x="714146" y="6258154"/>
            <a:ext cx="38400" cy="618900"/>
          </a:xfrm>
          <a:prstGeom prst="rect">
            <a:avLst/>
          </a:prstGeom>
          <a:solidFill>
            <a:srgbClr val="EF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6"/>
          <p:cNvSpPr/>
          <p:nvPr/>
        </p:nvSpPr>
        <p:spPr>
          <a:xfrm>
            <a:off x="866851" y="6420002"/>
            <a:ext cx="95100" cy="95100"/>
          </a:xfrm>
          <a:prstGeom prst="ellipse">
            <a:avLst/>
          </a:prstGeom>
          <a:solidFill>
            <a:srgbClr val="EF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6"/>
          <p:cNvSpPr txBox="1"/>
          <p:nvPr/>
        </p:nvSpPr>
        <p:spPr>
          <a:xfrm>
            <a:off x="1037844" y="6367882"/>
            <a:ext cx="6336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人間必須</a:t>
            </a:r>
            <a:endParaRPr b="0" i="0" sz="1000" u="none" cap="none" strike="noStrike">
              <a:solidFill>
                <a:schemeClr val="dk1"/>
              </a:solidFill>
              <a:latin typeface="Calibri"/>
              <a:ea typeface="Calibri"/>
              <a:cs typeface="Calibri"/>
              <a:sym typeface="Calibri"/>
            </a:endParaRPr>
          </a:p>
        </p:txBody>
      </p:sp>
      <p:sp>
        <p:nvSpPr>
          <p:cNvPr id="1031" name="Google Shape;1031;p16"/>
          <p:cNvSpPr/>
          <p:nvPr/>
        </p:nvSpPr>
        <p:spPr>
          <a:xfrm>
            <a:off x="4993538" y="5343754"/>
            <a:ext cx="6724500" cy="1134000"/>
          </a:xfrm>
          <a:prstGeom prst="roundRect">
            <a:avLst>
              <a:gd fmla="val 8132" name="adj"/>
            </a:avLst>
          </a:prstGeom>
          <a:solidFill>
            <a:srgbClr val="EFF6FF"/>
          </a:solidFill>
          <a:ln cap="flat" cmpd="sng" w="12700">
            <a:solidFill>
              <a:srgbClr val="DBEA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6"/>
          <p:cNvSpPr/>
          <p:nvPr/>
        </p:nvSpPr>
        <p:spPr>
          <a:xfrm>
            <a:off x="5193792" y="5505602"/>
            <a:ext cx="304500" cy="304500"/>
          </a:xfrm>
          <a:prstGeom prst="ellipse">
            <a:avLst/>
          </a:prstGeom>
          <a:solidFill>
            <a:srgbClr val="3B82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33" name="Google Shape;1033;p16"/>
          <p:cNvPicPr preferRelativeResize="0"/>
          <p:nvPr/>
        </p:nvPicPr>
        <p:blipFill rotWithShape="1">
          <a:blip r:embed="rId3">
            <a:alphaModFix/>
          </a:blip>
          <a:srcRect b="0" l="-2509" r="-2509" t="0"/>
          <a:stretch/>
        </p:blipFill>
        <p:spPr>
          <a:xfrm>
            <a:off x="5294376" y="5591556"/>
            <a:ext cx="105156" cy="133502"/>
          </a:xfrm>
          <a:prstGeom prst="rect">
            <a:avLst/>
          </a:prstGeom>
          <a:noFill/>
          <a:ln>
            <a:noFill/>
          </a:ln>
        </p:spPr>
      </p:pic>
      <p:sp>
        <p:nvSpPr>
          <p:cNvPr id="1034" name="Google Shape;1034;p16"/>
          <p:cNvSpPr txBox="1"/>
          <p:nvPr/>
        </p:nvSpPr>
        <p:spPr>
          <a:xfrm>
            <a:off x="476402" y="381305"/>
            <a:ext cx="17958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D4ED8"/>
              </a:buClr>
              <a:buSzPts val="1000"/>
              <a:buFont typeface="Noto Sans JP"/>
              <a:buNone/>
            </a:pPr>
            <a:r>
              <a:rPr b="1" i="0" lang="en-US" sz="1000" u="none" cap="none" strike="noStrike">
                <a:solidFill>
                  <a:srgbClr val="1D4ED8"/>
                </a:solidFill>
                <a:latin typeface="Noto Sans JP"/>
                <a:ea typeface="Noto Sans JP"/>
                <a:cs typeface="Noto Sans JP"/>
                <a:sym typeface="Noto Sans JP"/>
              </a:rPr>
              <a:t>SUMMARY &amp; INSIGHTS</a:t>
            </a:r>
            <a:endParaRPr b="0" i="0" sz="1000" u="none" cap="none" strike="noStrike">
              <a:solidFill>
                <a:schemeClr val="dk1"/>
              </a:solidFill>
              <a:latin typeface="Calibri"/>
              <a:ea typeface="Calibri"/>
              <a:cs typeface="Calibri"/>
              <a:sym typeface="Calibri"/>
            </a:endParaRPr>
          </a:p>
        </p:txBody>
      </p:sp>
      <p:sp>
        <p:nvSpPr>
          <p:cNvPr id="1035" name="Google Shape;1035;p16"/>
          <p:cNvSpPr txBox="1"/>
          <p:nvPr/>
        </p:nvSpPr>
        <p:spPr>
          <a:xfrm>
            <a:off x="476402" y="590702"/>
            <a:ext cx="5420700" cy="438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400"/>
              <a:buFont typeface="Noto Sans JP"/>
              <a:buNone/>
            </a:pPr>
            <a:r>
              <a:rPr b="1" i="0" lang="en-US" sz="2400" u="none" cap="none" strike="noStrike">
                <a:solidFill>
                  <a:srgbClr val="0F172A"/>
                </a:solidFill>
                <a:latin typeface="Noto Sans JP"/>
                <a:ea typeface="Noto Sans JP"/>
                <a:cs typeface="Noto Sans JP"/>
                <a:sym typeface="Noto Sans JP"/>
              </a:rPr>
              <a:t>AI代替可能性サマリー（割合と示唆）</a:t>
            </a:r>
            <a:endParaRPr b="0" i="0" sz="2400" u="none" cap="none" strike="noStrike">
              <a:solidFill>
                <a:schemeClr val="dk1"/>
              </a:solidFill>
              <a:latin typeface="Calibri"/>
              <a:ea typeface="Calibri"/>
              <a:cs typeface="Calibri"/>
              <a:sym typeface="Calibri"/>
            </a:endParaRPr>
          </a:p>
        </p:txBody>
      </p:sp>
      <p:sp>
        <p:nvSpPr>
          <p:cNvPr id="1036" name="Google Shape;1036;p16"/>
          <p:cNvSpPr txBox="1"/>
          <p:nvPr/>
        </p:nvSpPr>
        <p:spPr>
          <a:xfrm>
            <a:off x="3823106" y="1566367"/>
            <a:ext cx="6528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1000"/>
              <a:buFont typeface="Noto Sans JP"/>
              <a:buNone/>
            </a:pPr>
            <a:r>
              <a:rPr b="0" i="0" lang="en-US" sz="1000" u="none" cap="none" strike="noStrike">
                <a:solidFill>
                  <a:srgbClr val="64748B"/>
                </a:solidFill>
                <a:latin typeface="Noto Sans JP"/>
                <a:ea typeface="Noto Sans JP"/>
                <a:cs typeface="Noto Sans JP"/>
                <a:sym typeface="Noto Sans JP"/>
              </a:rPr>
              <a:t>全60項目</a:t>
            </a:r>
            <a:endParaRPr b="0" i="0" sz="1000" u="none" cap="none" strike="noStrike">
              <a:solidFill>
                <a:schemeClr val="dk1"/>
              </a:solidFill>
              <a:latin typeface="Calibri"/>
              <a:ea typeface="Calibri"/>
              <a:cs typeface="Calibri"/>
              <a:sym typeface="Calibri"/>
            </a:endParaRPr>
          </a:p>
        </p:txBody>
      </p:sp>
      <p:sp>
        <p:nvSpPr>
          <p:cNvPr id="1037" name="Google Shape;1037;p16"/>
          <p:cNvSpPr txBox="1"/>
          <p:nvPr/>
        </p:nvSpPr>
        <p:spPr>
          <a:xfrm>
            <a:off x="3299155" y="4890211"/>
            <a:ext cx="10773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0B981"/>
              </a:buClr>
              <a:buSzPts val="1200"/>
              <a:buFont typeface="Noto Sans JP"/>
              <a:buNone/>
            </a:pPr>
            <a:r>
              <a:rPr b="1" i="0" lang="en-US" sz="1200" u="none" cap="none" strike="noStrike">
                <a:solidFill>
                  <a:srgbClr val="10B981"/>
                </a:solidFill>
                <a:latin typeface="Noto Sans JP"/>
                <a:ea typeface="Noto Sans JP"/>
                <a:cs typeface="Noto Sans JP"/>
                <a:sym typeface="Noto Sans JP"/>
              </a:rPr>
              <a:t>40項目 (67%)</a:t>
            </a:r>
            <a:endParaRPr b="0" i="0" sz="1200" u="none" cap="none" strike="noStrike">
              <a:solidFill>
                <a:schemeClr val="dk1"/>
              </a:solidFill>
              <a:latin typeface="Calibri"/>
              <a:ea typeface="Calibri"/>
              <a:cs typeface="Calibri"/>
              <a:sym typeface="Calibri"/>
            </a:endParaRPr>
          </a:p>
        </p:txBody>
      </p:sp>
      <p:sp>
        <p:nvSpPr>
          <p:cNvPr id="1038" name="Google Shape;1038;p16"/>
          <p:cNvSpPr txBox="1"/>
          <p:nvPr/>
        </p:nvSpPr>
        <p:spPr>
          <a:xfrm>
            <a:off x="1037844" y="5147158"/>
            <a:ext cx="19149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定型・パターン化・大量処理が中心</a:t>
            </a:r>
            <a:endParaRPr b="0" i="0" sz="900" u="none" cap="none" strike="noStrike">
              <a:solidFill>
                <a:schemeClr val="dk1"/>
              </a:solidFill>
              <a:latin typeface="Calibri"/>
              <a:ea typeface="Calibri"/>
              <a:cs typeface="Calibri"/>
              <a:sym typeface="Calibri"/>
            </a:endParaRPr>
          </a:p>
        </p:txBody>
      </p:sp>
      <p:sp>
        <p:nvSpPr>
          <p:cNvPr id="1039" name="Google Shape;1039;p16"/>
          <p:cNvSpPr txBox="1"/>
          <p:nvPr/>
        </p:nvSpPr>
        <p:spPr>
          <a:xfrm>
            <a:off x="3299155" y="5621731"/>
            <a:ext cx="10773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59E0B"/>
              </a:buClr>
              <a:buSzPts val="1200"/>
              <a:buFont typeface="Noto Sans JP"/>
              <a:buNone/>
            </a:pPr>
            <a:r>
              <a:rPr b="1" i="0" lang="en-US" sz="1200" u="none" cap="none" strike="noStrike">
                <a:solidFill>
                  <a:srgbClr val="F59E0B"/>
                </a:solidFill>
                <a:latin typeface="Noto Sans JP"/>
                <a:ea typeface="Noto Sans JP"/>
                <a:cs typeface="Noto Sans JP"/>
                <a:sym typeface="Noto Sans JP"/>
              </a:rPr>
              <a:t>15項目 (25%)</a:t>
            </a:r>
            <a:endParaRPr b="0" i="0" sz="1200" u="none" cap="none" strike="noStrike">
              <a:solidFill>
                <a:schemeClr val="dk1"/>
              </a:solidFill>
              <a:latin typeface="Calibri"/>
              <a:ea typeface="Calibri"/>
              <a:cs typeface="Calibri"/>
              <a:sym typeface="Calibri"/>
            </a:endParaRPr>
          </a:p>
        </p:txBody>
      </p:sp>
      <p:sp>
        <p:nvSpPr>
          <p:cNvPr id="1040" name="Google Shape;1040;p16"/>
          <p:cNvSpPr txBox="1"/>
          <p:nvPr/>
        </p:nvSpPr>
        <p:spPr>
          <a:xfrm>
            <a:off x="1037844" y="5878678"/>
            <a:ext cx="23820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高度な判断・創造性・複雑な文脈理解が必要</a:t>
            </a:r>
            <a:endParaRPr b="0" i="0" sz="900" u="none" cap="none" strike="noStrike">
              <a:solidFill>
                <a:schemeClr val="dk1"/>
              </a:solidFill>
              <a:latin typeface="Calibri"/>
              <a:ea typeface="Calibri"/>
              <a:cs typeface="Calibri"/>
              <a:sym typeface="Calibri"/>
            </a:endParaRPr>
          </a:p>
        </p:txBody>
      </p:sp>
      <p:sp>
        <p:nvSpPr>
          <p:cNvPr id="1041" name="Google Shape;1041;p16"/>
          <p:cNvSpPr txBox="1"/>
          <p:nvPr/>
        </p:nvSpPr>
        <p:spPr>
          <a:xfrm>
            <a:off x="3479292" y="6353251"/>
            <a:ext cx="9054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EF4444"/>
              </a:buClr>
              <a:buSzPts val="1200"/>
              <a:buFont typeface="Noto Sans JP"/>
              <a:buNone/>
            </a:pPr>
            <a:r>
              <a:rPr b="1" i="0" lang="en-US" sz="1200" u="none" cap="none" strike="noStrike">
                <a:solidFill>
                  <a:srgbClr val="EF4444"/>
                </a:solidFill>
                <a:latin typeface="Noto Sans JP"/>
                <a:ea typeface="Noto Sans JP"/>
                <a:cs typeface="Noto Sans JP"/>
                <a:sym typeface="Noto Sans JP"/>
              </a:rPr>
              <a:t>5項目 (8%)</a:t>
            </a:r>
            <a:endParaRPr b="0" i="0" sz="1200" u="none" cap="none" strike="noStrike">
              <a:solidFill>
                <a:schemeClr val="dk1"/>
              </a:solidFill>
              <a:latin typeface="Calibri"/>
              <a:ea typeface="Calibri"/>
              <a:cs typeface="Calibri"/>
              <a:sym typeface="Calibri"/>
            </a:endParaRPr>
          </a:p>
        </p:txBody>
      </p:sp>
      <p:sp>
        <p:nvSpPr>
          <p:cNvPr id="1042" name="Google Shape;1042;p16"/>
          <p:cNvSpPr txBox="1"/>
          <p:nvPr/>
        </p:nvSpPr>
        <p:spPr>
          <a:xfrm>
            <a:off x="1037844" y="6610198"/>
            <a:ext cx="24963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承認・合意形成・責任所在が人間に求められる</a:t>
            </a:r>
            <a:endParaRPr b="0" i="0" sz="900" u="none" cap="none" strike="noStrike">
              <a:solidFill>
                <a:schemeClr val="dk1"/>
              </a:solidFill>
              <a:latin typeface="Calibri"/>
              <a:ea typeface="Calibri"/>
              <a:cs typeface="Calibri"/>
              <a:sym typeface="Calibri"/>
            </a:endParaRPr>
          </a:p>
        </p:txBody>
      </p:sp>
      <p:sp>
        <p:nvSpPr>
          <p:cNvPr id="1043" name="Google Shape;1043;p16"/>
          <p:cNvSpPr txBox="1"/>
          <p:nvPr/>
        </p:nvSpPr>
        <p:spPr>
          <a:xfrm>
            <a:off x="5641848" y="5505602"/>
            <a:ext cx="11175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40AF"/>
              </a:buClr>
              <a:buSzPts val="1100"/>
              <a:buFont typeface="Noto Sans JP"/>
              <a:buNone/>
            </a:pPr>
            <a:r>
              <a:rPr b="1" i="0" lang="en-US" sz="1100" u="none" cap="none" strike="noStrike">
                <a:solidFill>
                  <a:srgbClr val="1E40AF"/>
                </a:solidFill>
                <a:latin typeface="Noto Sans JP"/>
                <a:ea typeface="Noto Sans JP"/>
                <a:cs typeface="Noto Sans JP"/>
                <a:sym typeface="Noto Sans JP"/>
              </a:rPr>
              <a:t>導入のポイント</a:t>
            </a:r>
            <a:endParaRPr b="0" i="0" sz="1100" u="none" cap="none" strike="noStrike">
              <a:solidFill>
                <a:schemeClr val="dk1"/>
              </a:solidFill>
              <a:latin typeface="Calibri"/>
              <a:ea typeface="Calibri"/>
              <a:cs typeface="Calibri"/>
              <a:sym typeface="Calibri"/>
            </a:endParaRPr>
          </a:p>
        </p:txBody>
      </p:sp>
      <p:sp>
        <p:nvSpPr>
          <p:cNvPr id="1044" name="Google Shape;1044;p16"/>
          <p:cNvSpPr txBox="1"/>
          <p:nvPr/>
        </p:nvSpPr>
        <p:spPr>
          <a:xfrm>
            <a:off x="5641848" y="5757977"/>
            <a:ext cx="5961000" cy="553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0" i="0" lang="en-US" sz="900" u="none" cap="none" strike="noStrike">
                <a:solidFill>
                  <a:srgbClr val="334155"/>
                </a:solidFill>
                <a:latin typeface="Noto Sans JP"/>
                <a:ea typeface="Noto Sans JP"/>
                <a:cs typeface="Noto Sans JP"/>
                <a:sym typeface="Noto Sans JP"/>
              </a:rPr>
              <a:t>作業の細分化により、実装・テストフェーズの約9割がAI代替可能であることが明確になりました。設計・運用フェーズでも定型業務はAI化が進みますが、要件定義や重要判断（リリース判定・リスク評価）は依然として人間が不可欠です。この区分けを意識したリソース配分が成功の鍵となります。</a:t>
            </a:r>
            <a:endParaRPr b="0" i="0" sz="900" u="none" cap="none" strike="noStrike">
              <a:solidFill>
                <a:schemeClr val="dk1"/>
              </a:solidFill>
              <a:latin typeface="Calibri"/>
              <a:ea typeface="Calibri"/>
              <a:cs typeface="Calibri"/>
              <a:sym typeface="Calibri"/>
            </a:endParaRPr>
          </a:p>
        </p:txBody>
      </p:sp>
      <p:pic>
        <p:nvPicPr>
          <p:cNvPr descr="preencoded.png" id="1045" name="Google Shape;1045;p16"/>
          <p:cNvPicPr preferRelativeResize="0"/>
          <p:nvPr/>
        </p:nvPicPr>
        <p:blipFill rotWithShape="1">
          <a:blip r:embed="rId4">
            <a:alphaModFix/>
          </a:blip>
          <a:srcRect b="0" l="-120" r="-120" t="0"/>
          <a:stretch/>
        </p:blipFill>
        <p:spPr>
          <a:xfrm>
            <a:off x="714146" y="1937614"/>
            <a:ext cx="3666744" cy="2667305"/>
          </a:xfrm>
          <a:prstGeom prst="rect">
            <a:avLst/>
          </a:prstGeom>
          <a:noFill/>
          <a:ln>
            <a:noFill/>
          </a:ln>
        </p:spPr>
      </p:pic>
      <p:sp>
        <p:nvSpPr>
          <p:cNvPr id="1046" name="Google Shape;1046;p16"/>
          <p:cNvSpPr txBox="1"/>
          <p:nvPr/>
        </p:nvSpPr>
        <p:spPr>
          <a:xfrm>
            <a:off x="2215591" y="2999232"/>
            <a:ext cx="767100" cy="191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64748B"/>
              </a:buClr>
              <a:buSzPts val="1000"/>
              <a:buFont typeface="Noto Sans JP"/>
              <a:buNone/>
            </a:pPr>
            <a:r>
              <a:rPr b="0" i="0" lang="en-US" sz="1000" u="none" cap="none" strike="noStrike">
                <a:solidFill>
                  <a:srgbClr val="64748B"/>
                </a:solidFill>
                <a:latin typeface="Noto Sans JP"/>
                <a:ea typeface="Noto Sans JP"/>
                <a:cs typeface="Noto Sans JP"/>
                <a:sym typeface="Noto Sans JP"/>
              </a:rPr>
              <a:t>AI代替可能</a:t>
            </a:r>
            <a:endParaRPr b="0" i="0" sz="1000" u="none" cap="none" strike="noStrike">
              <a:solidFill>
                <a:schemeClr val="dk1"/>
              </a:solidFill>
              <a:latin typeface="Calibri"/>
              <a:ea typeface="Calibri"/>
              <a:cs typeface="Calibri"/>
              <a:sym typeface="Calibri"/>
            </a:endParaRPr>
          </a:p>
        </p:txBody>
      </p:sp>
      <p:sp>
        <p:nvSpPr>
          <p:cNvPr id="1047" name="Google Shape;1047;p16"/>
          <p:cNvSpPr txBox="1"/>
          <p:nvPr/>
        </p:nvSpPr>
        <p:spPr>
          <a:xfrm>
            <a:off x="2241194" y="3123590"/>
            <a:ext cx="676800" cy="495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0F172A"/>
              </a:buClr>
              <a:buSzPts val="2700"/>
              <a:buFont typeface="Noto Sans JP"/>
              <a:buNone/>
            </a:pPr>
            <a:r>
              <a:rPr b="1" i="0" lang="en-US" sz="2700" u="none" cap="none" strike="noStrike">
                <a:solidFill>
                  <a:srgbClr val="0F172A"/>
                </a:solidFill>
                <a:latin typeface="Noto Sans JP"/>
                <a:ea typeface="Noto Sans JP"/>
                <a:cs typeface="Noto Sans JP"/>
                <a:sym typeface="Noto Sans JP"/>
              </a:rPr>
              <a:t>67</a:t>
            </a:r>
            <a:endParaRPr b="0" i="0" sz="2700" u="none" cap="none" strike="noStrike">
              <a:solidFill>
                <a:schemeClr val="dk1"/>
              </a:solidFill>
              <a:latin typeface="Calibri"/>
              <a:ea typeface="Calibri"/>
              <a:cs typeface="Calibri"/>
              <a:sym typeface="Calibri"/>
            </a:endParaRPr>
          </a:p>
        </p:txBody>
      </p:sp>
      <p:sp>
        <p:nvSpPr>
          <p:cNvPr id="1048" name="Google Shape;1048;p16"/>
          <p:cNvSpPr txBox="1"/>
          <p:nvPr/>
        </p:nvSpPr>
        <p:spPr>
          <a:xfrm>
            <a:off x="2659075" y="3304642"/>
            <a:ext cx="333900" cy="2772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0F172A"/>
              </a:buClr>
              <a:buSzPts val="1500"/>
              <a:buFont typeface="Noto Sans JP"/>
              <a:buNone/>
            </a:pPr>
            <a:r>
              <a:rPr b="1" i="0" lang="en-US" sz="1500" u="none" cap="none" strike="noStrike">
                <a:solidFill>
                  <a:srgbClr val="0F172A"/>
                </a:solidFill>
                <a:latin typeface="Noto Sans JP"/>
                <a:ea typeface="Noto Sans JP"/>
                <a:cs typeface="Noto Sans JP"/>
                <a:sym typeface="Noto Sans JP"/>
              </a:rPr>
              <a:t>%</a:t>
            </a:r>
            <a:endParaRPr b="0" i="0" sz="1500" u="none" cap="none" strike="noStrike">
              <a:solidFill>
                <a:schemeClr val="dk1"/>
              </a:solidFill>
              <a:latin typeface="Calibri"/>
              <a:ea typeface="Calibri"/>
              <a:cs typeface="Calibri"/>
              <a:sym typeface="Calibri"/>
            </a:endParaRPr>
          </a:p>
        </p:txBody>
      </p:sp>
      <p:sp>
        <p:nvSpPr>
          <p:cNvPr id="1049" name="Google Shape;1049;p16"/>
          <p:cNvSpPr/>
          <p:nvPr/>
        </p:nvSpPr>
        <p:spPr>
          <a:xfrm>
            <a:off x="4993538" y="1299362"/>
            <a:ext cx="6724500" cy="3858000"/>
          </a:xfrm>
          <a:prstGeom prst="roundRect">
            <a:avLst>
              <a:gd fmla="val 936" name="adj"/>
            </a:avLst>
          </a:prstGeom>
          <a:solidFill>
            <a:srgbClr val="FFFFFF"/>
          </a:solidFill>
          <a:ln cap="flat" cmpd="sng" w="12700">
            <a:solidFill>
              <a:srgbClr val="F1F5F9"/>
            </a:solidFill>
            <a:prstDash val="solid"/>
            <a:round/>
            <a:headEnd len="sm" w="sm" type="none"/>
            <a:tailEnd len="sm" w="sm" type="none"/>
          </a:ln>
          <a:effectLst>
            <a:outerShdw blurRad="63500" rotWithShape="0" algn="bl" dir="5400000" dist="381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6"/>
          <p:cNvSpPr/>
          <p:nvPr/>
        </p:nvSpPr>
        <p:spPr>
          <a:xfrm>
            <a:off x="5232197" y="1499616"/>
            <a:ext cx="38400" cy="256800"/>
          </a:xfrm>
          <a:prstGeom prst="rect">
            <a:avLst/>
          </a:prstGeom>
          <a:solidFill>
            <a:srgbClr val="3B82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6"/>
          <p:cNvSpPr txBox="1"/>
          <p:nvPr/>
        </p:nvSpPr>
        <p:spPr>
          <a:xfrm>
            <a:off x="5365699" y="1499616"/>
            <a:ext cx="1329600" cy="2580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フェーズ別内訳</a:t>
            </a:r>
            <a:endParaRPr b="0" i="0" sz="1300" u="none" cap="none" strike="noStrike">
              <a:solidFill>
                <a:schemeClr val="dk1"/>
              </a:solidFill>
              <a:latin typeface="Calibri"/>
              <a:ea typeface="Calibri"/>
              <a:cs typeface="Calibri"/>
              <a:sym typeface="Calibri"/>
            </a:endParaRPr>
          </a:p>
        </p:txBody>
      </p:sp>
      <p:pic>
        <p:nvPicPr>
          <p:cNvPr descr="preencoded.png" id="1052" name="Google Shape;1052;p16"/>
          <p:cNvPicPr preferRelativeResize="0"/>
          <p:nvPr/>
        </p:nvPicPr>
        <p:blipFill rotWithShape="1">
          <a:blip r:embed="rId5">
            <a:alphaModFix/>
          </a:blip>
          <a:srcRect b="-60" l="0" r="0" t="-60"/>
          <a:stretch/>
        </p:blipFill>
        <p:spPr>
          <a:xfrm>
            <a:off x="5232197" y="1899209"/>
            <a:ext cx="6248096" cy="345734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7"/>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7"/>
          <p:cNvSpPr/>
          <p:nvPr/>
        </p:nvSpPr>
        <p:spPr>
          <a:xfrm>
            <a:off x="5608015" y="0"/>
            <a:ext cx="6591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7"/>
          <p:cNvSpPr/>
          <p:nvPr/>
        </p:nvSpPr>
        <p:spPr>
          <a:xfrm>
            <a:off x="6847027" y="2408530"/>
            <a:ext cx="342900" cy="304500"/>
          </a:xfrm>
          <a:prstGeom prst="roundRect">
            <a:avLst>
              <a:gd fmla="val 56306" name="adj"/>
            </a:avLst>
          </a:prstGeom>
          <a:solidFill>
            <a:srgbClr val="FEE2E2"/>
          </a:solidFill>
          <a:ln cap="flat" cmpd="sng" w="25400">
            <a:solidFill>
              <a:srgbClr val="FECA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7"/>
          <p:cNvSpPr/>
          <p:nvPr/>
        </p:nvSpPr>
        <p:spPr>
          <a:xfrm>
            <a:off x="7263079" y="2408530"/>
            <a:ext cx="342900" cy="304500"/>
          </a:xfrm>
          <a:prstGeom prst="roundRect">
            <a:avLst>
              <a:gd fmla="val 56306" name="adj"/>
            </a:avLst>
          </a:prstGeom>
          <a:solidFill>
            <a:srgbClr val="FFEDD5"/>
          </a:solidFill>
          <a:ln cap="flat" cmpd="sng" w="25400">
            <a:solidFill>
              <a:srgbClr val="FED7A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7"/>
          <p:cNvSpPr/>
          <p:nvPr/>
        </p:nvSpPr>
        <p:spPr>
          <a:xfrm>
            <a:off x="7679131" y="2408530"/>
            <a:ext cx="342900" cy="304500"/>
          </a:xfrm>
          <a:prstGeom prst="roundRect">
            <a:avLst>
              <a:gd fmla="val 56306" name="adj"/>
            </a:avLst>
          </a:prstGeom>
          <a:solidFill>
            <a:srgbClr val="FEF3C7"/>
          </a:solidFill>
          <a:ln cap="flat" cmpd="sng" w="254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7"/>
          <p:cNvSpPr/>
          <p:nvPr/>
        </p:nvSpPr>
        <p:spPr>
          <a:xfrm>
            <a:off x="6142025" y="2917850"/>
            <a:ext cx="2686500" cy="609900"/>
          </a:xfrm>
          <a:prstGeom prst="roundRect">
            <a:avLst>
              <a:gd fmla="val 23426"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64" name="Google Shape;1064;p17"/>
          <p:cNvPicPr preferRelativeResize="0"/>
          <p:nvPr/>
        </p:nvPicPr>
        <p:blipFill rotWithShape="1">
          <a:blip r:embed="rId3">
            <a:alphaModFix/>
          </a:blip>
          <a:srcRect b="-6243" l="0" r="0" t="-6254"/>
          <a:stretch/>
        </p:blipFill>
        <p:spPr>
          <a:xfrm>
            <a:off x="6332220" y="3041294"/>
            <a:ext cx="171907" cy="171907"/>
          </a:xfrm>
          <a:prstGeom prst="rect">
            <a:avLst/>
          </a:prstGeom>
          <a:noFill/>
          <a:ln>
            <a:noFill/>
          </a:ln>
        </p:spPr>
      </p:pic>
      <p:sp>
        <p:nvSpPr>
          <p:cNvPr id="1065" name="Google Shape;1065;p17"/>
          <p:cNvSpPr/>
          <p:nvPr/>
        </p:nvSpPr>
        <p:spPr>
          <a:xfrm>
            <a:off x="8976665" y="2917850"/>
            <a:ext cx="2686500" cy="609900"/>
          </a:xfrm>
          <a:prstGeom prst="roundRect">
            <a:avLst>
              <a:gd fmla="val 23426"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66" name="Google Shape;1066;p17"/>
          <p:cNvPicPr preferRelativeResize="0"/>
          <p:nvPr/>
        </p:nvPicPr>
        <p:blipFill rotWithShape="1">
          <a:blip r:embed="rId4">
            <a:alphaModFix/>
          </a:blip>
          <a:srcRect b="0" l="-7142" r="-7142" t="0"/>
          <a:stretch/>
        </p:blipFill>
        <p:spPr>
          <a:xfrm>
            <a:off x="9166860" y="3041294"/>
            <a:ext cx="171907" cy="171907"/>
          </a:xfrm>
          <a:prstGeom prst="rect">
            <a:avLst/>
          </a:prstGeom>
          <a:noFill/>
          <a:ln>
            <a:noFill/>
          </a:ln>
        </p:spPr>
      </p:pic>
      <p:sp>
        <p:nvSpPr>
          <p:cNvPr id="1067" name="Google Shape;1067;p17"/>
          <p:cNvSpPr/>
          <p:nvPr/>
        </p:nvSpPr>
        <p:spPr>
          <a:xfrm>
            <a:off x="6142025" y="3661258"/>
            <a:ext cx="2686500" cy="609900"/>
          </a:xfrm>
          <a:prstGeom prst="roundRect">
            <a:avLst>
              <a:gd fmla="val 23426"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68" name="Google Shape;1068;p17"/>
          <p:cNvPicPr preferRelativeResize="0"/>
          <p:nvPr/>
        </p:nvPicPr>
        <p:blipFill rotWithShape="1">
          <a:blip r:embed="rId5">
            <a:alphaModFix/>
          </a:blip>
          <a:srcRect b="0" l="0" r="0" t="0"/>
          <a:stretch/>
        </p:blipFill>
        <p:spPr>
          <a:xfrm>
            <a:off x="6332220" y="3784702"/>
            <a:ext cx="171907" cy="171907"/>
          </a:xfrm>
          <a:prstGeom prst="rect">
            <a:avLst/>
          </a:prstGeom>
          <a:noFill/>
          <a:ln>
            <a:noFill/>
          </a:ln>
        </p:spPr>
      </p:pic>
      <p:sp>
        <p:nvSpPr>
          <p:cNvPr id="1069" name="Google Shape;1069;p17"/>
          <p:cNvSpPr/>
          <p:nvPr/>
        </p:nvSpPr>
        <p:spPr>
          <a:xfrm>
            <a:off x="6142025" y="4442155"/>
            <a:ext cx="5524800" cy="609900"/>
          </a:xfrm>
          <a:prstGeom prst="roundRect">
            <a:avLst>
              <a:gd fmla="val 18741"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7"/>
          <p:cNvSpPr txBox="1"/>
          <p:nvPr/>
        </p:nvSpPr>
        <p:spPr>
          <a:xfrm>
            <a:off x="6142025" y="1758391"/>
            <a:ext cx="3429000" cy="495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700"/>
              <a:buFont typeface="Noto Sans JP"/>
              <a:buNone/>
            </a:pPr>
            <a:r>
              <a:rPr b="1" i="0" lang="en-US" sz="2700" u="none" cap="none" strike="noStrike">
                <a:solidFill>
                  <a:srgbClr val="0F172A"/>
                </a:solidFill>
                <a:latin typeface="Noto Sans JP"/>
                <a:ea typeface="Noto Sans JP"/>
                <a:cs typeface="Noto Sans JP"/>
                <a:sym typeface="Noto Sans JP"/>
              </a:rPr>
              <a:t>基礎段階 (1〜3合目)</a:t>
            </a:r>
            <a:endParaRPr b="0" i="0" sz="2700" u="none" cap="none" strike="noStrike">
              <a:solidFill>
                <a:schemeClr val="dk1"/>
              </a:solidFill>
              <a:latin typeface="Calibri"/>
              <a:ea typeface="Calibri"/>
              <a:cs typeface="Calibri"/>
              <a:sym typeface="Calibri"/>
            </a:endParaRPr>
          </a:p>
        </p:txBody>
      </p:sp>
      <p:sp>
        <p:nvSpPr>
          <p:cNvPr id="1071" name="Google Shape;1071;p17"/>
          <p:cNvSpPr txBox="1"/>
          <p:nvPr/>
        </p:nvSpPr>
        <p:spPr>
          <a:xfrm>
            <a:off x="6142025" y="2472538"/>
            <a:ext cx="667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到達レベル</a:t>
            </a:r>
            <a:endParaRPr b="0" i="0" sz="900" u="none" cap="none" strike="noStrike">
              <a:solidFill>
                <a:schemeClr val="dk1"/>
              </a:solidFill>
              <a:latin typeface="Calibri"/>
              <a:ea typeface="Calibri"/>
              <a:cs typeface="Calibri"/>
              <a:sym typeface="Calibri"/>
            </a:endParaRPr>
          </a:p>
        </p:txBody>
      </p:sp>
      <p:sp>
        <p:nvSpPr>
          <p:cNvPr id="1072" name="Google Shape;1072;p17"/>
          <p:cNvSpPr txBox="1"/>
          <p:nvPr/>
        </p:nvSpPr>
        <p:spPr>
          <a:xfrm>
            <a:off x="6942125" y="2465222"/>
            <a:ext cx="246000" cy="181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F1D1D"/>
              </a:buClr>
              <a:buSzPts val="900"/>
              <a:buFont typeface="Noto Sans JP"/>
              <a:buNone/>
            </a:pPr>
            <a:r>
              <a:rPr b="1" i="0" lang="en-US" sz="900" u="none" cap="none" strike="noStrike">
                <a:solidFill>
                  <a:srgbClr val="7F1D1D"/>
                </a:solidFill>
                <a:latin typeface="Noto Sans JP"/>
                <a:ea typeface="Noto Sans JP"/>
                <a:cs typeface="Noto Sans JP"/>
                <a:sym typeface="Noto Sans JP"/>
              </a:rPr>
              <a:t>L2</a:t>
            </a:r>
            <a:endParaRPr b="0" i="0" sz="900" u="none" cap="none" strike="noStrike">
              <a:solidFill>
                <a:schemeClr val="dk1"/>
              </a:solidFill>
              <a:latin typeface="Calibri"/>
              <a:ea typeface="Calibri"/>
              <a:cs typeface="Calibri"/>
              <a:sym typeface="Calibri"/>
            </a:endParaRPr>
          </a:p>
        </p:txBody>
      </p:sp>
      <p:sp>
        <p:nvSpPr>
          <p:cNvPr id="1073" name="Google Shape;1073;p17"/>
          <p:cNvSpPr txBox="1"/>
          <p:nvPr/>
        </p:nvSpPr>
        <p:spPr>
          <a:xfrm>
            <a:off x="7358177" y="2465222"/>
            <a:ext cx="246000" cy="181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900"/>
              <a:buFont typeface="Noto Sans JP"/>
              <a:buNone/>
            </a:pPr>
            <a:r>
              <a:rPr b="1" i="0" lang="en-US" sz="900" u="none" cap="none" strike="noStrike">
                <a:solidFill>
                  <a:srgbClr val="9A3412"/>
                </a:solidFill>
                <a:latin typeface="Noto Sans JP"/>
                <a:ea typeface="Noto Sans JP"/>
                <a:cs typeface="Noto Sans JP"/>
                <a:sym typeface="Noto Sans JP"/>
              </a:rPr>
              <a:t>L3</a:t>
            </a:r>
            <a:endParaRPr b="0" i="0" sz="900" u="none" cap="none" strike="noStrike">
              <a:solidFill>
                <a:schemeClr val="dk1"/>
              </a:solidFill>
              <a:latin typeface="Calibri"/>
              <a:ea typeface="Calibri"/>
              <a:cs typeface="Calibri"/>
              <a:sym typeface="Calibri"/>
            </a:endParaRPr>
          </a:p>
        </p:txBody>
      </p:sp>
      <p:sp>
        <p:nvSpPr>
          <p:cNvPr id="1074" name="Google Shape;1074;p17"/>
          <p:cNvSpPr txBox="1"/>
          <p:nvPr/>
        </p:nvSpPr>
        <p:spPr>
          <a:xfrm>
            <a:off x="7774229" y="2465222"/>
            <a:ext cx="246000" cy="181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2400E"/>
              </a:buClr>
              <a:buSzPts val="900"/>
              <a:buFont typeface="Noto Sans JP"/>
              <a:buNone/>
            </a:pPr>
            <a:r>
              <a:rPr b="1" i="0" lang="en-US" sz="900" u="none" cap="none" strike="noStrike">
                <a:solidFill>
                  <a:srgbClr val="92400E"/>
                </a:solidFill>
                <a:latin typeface="Noto Sans JP"/>
                <a:ea typeface="Noto Sans JP"/>
                <a:cs typeface="Noto Sans JP"/>
                <a:sym typeface="Noto Sans JP"/>
              </a:rPr>
              <a:t>L4</a:t>
            </a:r>
            <a:endParaRPr b="0" i="0" sz="900" u="none" cap="none" strike="noStrike">
              <a:solidFill>
                <a:schemeClr val="dk1"/>
              </a:solidFill>
              <a:latin typeface="Calibri"/>
              <a:ea typeface="Calibri"/>
              <a:cs typeface="Calibri"/>
              <a:sym typeface="Calibri"/>
            </a:endParaRPr>
          </a:p>
        </p:txBody>
      </p:sp>
      <p:sp>
        <p:nvSpPr>
          <p:cNvPr id="1075" name="Google Shape;1075;p17"/>
          <p:cNvSpPr txBox="1"/>
          <p:nvPr/>
        </p:nvSpPr>
        <p:spPr>
          <a:xfrm>
            <a:off x="6599225" y="3032150"/>
            <a:ext cx="9957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1300"/>
              <a:buFont typeface="Noto Sans JP"/>
              <a:buNone/>
            </a:pPr>
            <a:r>
              <a:rPr b="1" i="0" lang="en-US" sz="1300" u="none" cap="none" strike="noStrike">
                <a:solidFill>
                  <a:srgbClr val="0F172A"/>
                </a:solidFill>
                <a:latin typeface="Noto Sans JP"/>
                <a:ea typeface="Noto Sans JP"/>
                <a:cs typeface="Noto Sans JP"/>
                <a:sym typeface="Noto Sans JP"/>
              </a:rPr>
              <a:t>AI補完導入</a:t>
            </a:r>
            <a:endParaRPr b="0" i="0" sz="1300" u="none" cap="none" strike="noStrike">
              <a:solidFill>
                <a:schemeClr val="dk1"/>
              </a:solidFill>
              <a:latin typeface="Calibri"/>
              <a:ea typeface="Calibri"/>
              <a:cs typeface="Calibri"/>
              <a:sym typeface="Calibri"/>
            </a:endParaRPr>
          </a:p>
        </p:txBody>
      </p:sp>
      <p:sp>
        <p:nvSpPr>
          <p:cNvPr id="1076" name="Google Shape;1076;p17"/>
          <p:cNvSpPr txBox="1"/>
          <p:nvPr/>
        </p:nvSpPr>
        <p:spPr>
          <a:xfrm>
            <a:off x="9433865" y="3032150"/>
            <a:ext cx="13002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1300"/>
              <a:buFont typeface="Noto Sans JP"/>
              <a:buNone/>
            </a:pPr>
            <a:r>
              <a:rPr b="1" i="0" lang="en-US" sz="1300" u="none" cap="none" strike="noStrike">
                <a:solidFill>
                  <a:srgbClr val="0F172A"/>
                </a:solidFill>
                <a:latin typeface="Noto Sans JP"/>
                <a:ea typeface="Noto Sans JP"/>
                <a:cs typeface="Noto Sans JP"/>
                <a:sym typeface="Noto Sans JP"/>
              </a:rPr>
              <a:t>CI/CD基礎構築</a:t>
            </a:r>
            <a:endParaRPr b="0" i="0" sz="1300" u="none" cap="none" strike="noStrike">
              <a:solidFill>
                <a:schemeClr val="dk1"/>
              </a:solidFill>
              <a:latin typeface="Calibri"/>
              <a:ea typeface="Calibri"/>
              <a:cs typeface="Calibri"/>
              <a:sym typeface="Calibri"/>
            </a:endParaRPr>
          </a:p>
        </p:txBody>
      </p:sp>
      <p:sp>
        <p:nvSpPr>
          <p:cNvPr id="1077" name="Google Shape;1077;p17"/>
          <p:cNvSpPr txBox="1"/>
          <p:nvPr/>
        </p:nvSpPr>
        <p:spPr>
          <a:xfrm>
            <a:off x="6599225" y="3775558"/>
            <a:ext cx="20913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1300"/>
              <a:buFont typeface="Noto Sans JP"/>
              <a:buNone/>
            </a:pPr>
            <a:r>
              <a:rPr b="1" i="0" lang="en-US" sz="1300" u="none" cap="none" strike="noStrike">
                <a:solidFill>
                  <a:srgbClr val="0F172A"/>
                </a:solidFill>
                <a:latin typeface="Noto Sans JP"/>
                <a:ea typeface="Noto Sans JP"/>
                <a:cs typeface="Noto Sans JP"/>
                <a:sym typeface="Noto Sans JP"/>
              </a:rPr>
              <a:t>開発生産性 20–40% 向上</a:t>
            </a:r>
            <a:endParaRPr b="0" i="0" sz="1300" u="none" cap="none" strike="noStrike">
              <a:solidFill>
                <a:schemeClr val="dk1"/>
              </a:solidFill>
              <a:latin typeface="Calibri"/>
              <a:ea typeface="Calibri"/>
              <a:cs typeface="Calibri"/>
              <a:sym typeface="Calibri"/>
            </a:endParaRPr>
          </a:p>
        </p:txBody>
      </p:sp>
      <p:sp>
        <p:nvSpPr>
          <p:cNvPr id="1078" name="Google Shape;1078;p17"/>
          <p:cNvSpPr txBox="1"/>
          <p:nvPr/>
        </p:nvSpPr>
        <p:spPr>
          <a:xfrm>
            <a:off x="6265469" y="4546397"/>
            <a:ext cx="5158200" cy="391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4E3B"/>
              </a:buClr>
              <a:buSzPts val="1000"/>
              <a:buFont typeface="Noto Sans JP"/>
              <a:buNone/>
            </a:pPr>
            <a:r>
              <a:rPr b="1" i="0" lang="en-US" sz="1000" u="none" cap="none" strike="noStrike">
                <a:solidFill>
                  <a:srgbClr val="064E3B"/>
                </a:solidFill>
                <a:latin typeface="Noto Sans JP"/>
                <a:ea typeface="Noto Sans JP"/>
                <a:cs typeface="Noto Sans JP"/>
                <a:sym typeface="Noto Sans JP"/>
              </a:rPr>
              <a:t>このスライドは段階切替のアイキャッチ用テンプレートです（ステージ名・到達レベル・主要成果を簡潔に提示）。</a:t>
            </a:r>
            <a:endParaRPr b="0" i="0" sz="1000" u="none" cap="none" strike="noStrike">
              <a:solidFill>
                <a:schemeClr val="dk1"/>
              </a:solidFill>
              <a:latin typeface="Calibri"/>
              <a:ea typeface="Calibri"/>
              <a:cs typeface="Calibri"/>
              <a:sym typeface="Calibri"/>
            </a:endParaRPr>
          </a:p>
        </p:txBody>
      </p:sp>
      <p:sp>
        <p:nvSpPr>
          <p:cNvPr id="1079" name="Google Shape;1079;p17"/>
          <p:cNvSpPr/>
          <p:nvPr/>
        </p:nvSpPr>
        <p:spPr>
          <a:xfrm>
            <a:off x="0" y="0"/>
            <a:ext cx="5609700" cy="6858000"/>
          </a:xfrm>
          <a:prstGeom prst="rect">
            <a:avLst/>
          </a:prstGeom>
          <a:solidFill>
            <a:srgbClr val="06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7"/>
          <p:cNvSpPr/>
          <p:nvPr/>
        </p:nvSpPr>
        <p:spPr>
          <a:xfrm>
            <a:off x="392278" y="2890418"/>
            <a:ext cx="1266300" cy="314700"/>
          </a:xfrm>
          <a:prstGeom prst="roundRect">
            <a:avLst>
              <a:gd fmla="val 290697" name="adj"/>
            </a:avLst>
          </a:prstGeom>
          <a:noFill/>
          <a:ln cap="flat" cmpd="sng" w="25400">
            <a:solidFill>
              <a:srgbClr val="FFFFFF">
                <a:alpha val="600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7"/>
          <p:cNvSpPr txBox="1"/>
          <p:nvPr/>
        </p:nvSpPr>
        <p:spPr>
          <a:xfrm>
            <a:off x="506578" y="2948026"/>
            <a:ext cx="11385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1000"/>
              <a:buFont typeface="Noto Sans JP"/>
              <a:buNone/>
            </a:pPr>
            <a:r>
              <a:rPr b="1" i="0" lang="en-US" sz="1000" u="none" cap="none" strike="noStrike">
                <a:solidFill>
                  <a:srgbClr val="FFFFFF"/>
                </a:solidFill>
                <a:latin typeface="Noto Sans JP"/>
                <a:ea typeface="Noto Sans JP"/>
                <a:cs typeface="Noto Sans JP"/>
                <a:sym typeface="Noto Sans JP"/>
              </a:rPr>
              <a:t>PHASE INTRO</a:t>
            </a:r>
            <a:endParaRPr b="0" i="0" sz="1000" u="none" cap="none" strike="noStrike">
              <a:solidFill>
                <a:schemeClr val="dk1"/>
              </a:solidFill>
              <a:latin typeface="Calibri"/>
              <a:ea typeface="Calibri"/>
              <a:cs typeface="Calibri"/>
              <a:sym typeface="Calibri"/>
            </a:endParaRPr>
          </a:p>
        </p:txBody>
      </p:sp>
      <p:sp>
        <p:nvSpPr>
          <p:cNvPr id="1082" name="Google Shape;1082;p17"/>
          <p:cNvSpPr txBox="1"/>
          <p:nvPr/>
        </p:nvSpPr>
        <p:spPr>
          <a:xfrm>
            <a:off x="392278" y="3148279"/>
            <a:ext cx="3005700" cy="9630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5200"/>
              <a:buFont typeface="Noto Sans JP"/>
              <a:buNone/>
            </a:pPr>
            <a:r>
              <a:rPr b="1" i="0" lang="en-US" sz="5200" u="none" cap="none" strike="noStrike">
                <a:solidFill>
                  <a:srgbClr val="FFFFFF"/>
                </a:solidFill>
                <a:latin typeface="Noto Sans JP"/>
                <a:ea typeface="Noto Sans JP"/>
                <a:cs typeface="Noto Sans JP"/>
                <a:sym typeface="Noto Sans JP"/>
              </a:rPr>
              <a:t>STAGE1</a:t>
            </a:r>
            <a:endParaRPr b="0" i="0" sz="5200" u="none" cap="none" strike="noStrike">
              <a:solidFill>
                <a:schemeClr val="dk1"/>
              </a:solidFill>
              <a:latin typeface="Calibri"/>
              <a:ea typeface="Calibri"/>
              <a:cs typeface="Calibri"/>
              <a:sym typeface="Calibri"/>
            </a:endParaRPr>
          </a:p>
        </p:txBody>
      </p:sp>
      <p:sp>
        <p:nvSpPr>
          <p:cNvPr id="1083" name="Google Shape;1083;p17"/>
          <p:cNvSpPr/>
          <p:nvPr/>
        </p:nvSpPr>
        <p:spPr>
          <a:xfrm>
            <a:off x="3893515" y="5143500"/>
            <a:ext cx="2095800" cy="2095800"/>
          </a:xfrm>
          <a:prstGeom prst="roundRect">
            <a:avLst>
              <a:gd fmla="val 2380" name="adj"/>
            </a:avLst>
          </a:prstGeom>
          <a:solidFill>
            <a:srgbClr val="10B981">
              <a:alpha val="1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7"/>
          <p:cNvSpPr/>
          <p:nvPr/>
        </p:nvSpPr>
        <p:spPr>
          <a:xfrm>
            <a:off x="-286207" y="228600"/>
            <a:ext cx="1333200" cy="1333200"/>
          </a:xfrm>
          <a:prstGeom prst="roundRect">
            <a:avLst>
              <a:gd fmla="val 5879" name="adj"/>
            </a:avLst>
          </a:prstGeom>
          <a:solidFill>
            <a:srgbClr val="34D399">
              <a:alpha val="1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7"/>
          <p:cNvSpPr/>
          <p:nvPr/>
        </p:nvSpPr>
        <p:spPr>
          <a:xfrm>
            <a:off x="4494276" y="6529730"/>
            <a:ext cx="981300" cy="237600"/>
          </a:xfrm>
          <a:prstGeom prst="roundRect">
            <a:avLst>
              <a:gd fmla="val 384615" name="adj"/>
            </a:avLst>
          </a:prstGeom>
          <a:solidFill>
            <a:srgbClr val="ECFDF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7"/>
          <p:cNvSpPr txBox="1"/>
          <p:nvPr/>
        </p:nvSpPr>
        <p:spPr>
          <a:xfrm>
            <a:off x="4580230" y="6567221"/>
            <a:ext cx="888900" cy="152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1" i="0" lang="en-US" sz="800" u="none" cap="none" strike="noStrike">
                <a:solidFill>
                  <a:srgbClr val="065F46"/>
                </a:solidFill>
                <a:latin typeface="Noto Sans JP"/>
                <a:ea typeface="Noto Sans JP"/>
                <a:cs typeface="Noto Sans JP"/>
                <a:sym typeface="Noto Sans JP"/>
              </a:rPr>
              <a:t>stage_eyecatch</a:t>
            </a:r>
            <a:endParaRPr b="0" i="0" sz="8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
          <p:cNvSpPr/>
          <p:nvPr/>
        </p:nvSpPr>
        <p:spPr>
          <a:xfrm>
            <a:off x="0" y="0"/>
            <a:ext cx="12191695"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8"/>
          <p:cNvSpPr/>
          <p:nvPr/>
        </p:nvSpPr>
        <p:spPr>
          <a:xfrm>
            <a:off x="0" y="0"/>
            <a:ext cx="12191695"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8"/>
          <p:cNvSpPr/>
          <p:nvPr/>
        </p:nvSpPr>
        <p:spPr>
          <a:xfrm>
            <a:off x="381305" y="552298"/>
            <a:ext cx="11430000" cy="19202"/>
          </a:xfrm>
          <a:prstGeom prst="rect">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8"/>
          <p:cNvSpPr txBox="1"/>
          <p:nvPr/>
        </p:nvSpPr>
        <p:spPr>
          <a:xfrm>
            <a:off x="381305" y="243230"/>
            <a:ext cx="5505602"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800"/>
              <a:buFont typeface="Noto Sans JP"/>
              <a:buNone/>
            </a:pPr>
            <a:r>
              <a:rPr b="1" i="0" lang="en-US" sz="1800" u="none" cap="none" strike="noStrike">
                <a:solidFill>
                  <a:srgbClr val="1E293B"/>
                </a:solidFill>
                <a:latin typeface="Noto Sans JP"/>
                <a:ea typeface="Noto Sans JP"/>
                <a:cs typeface="Noto Sans JP"/>
                <a:sym typeface="Noto Sans JP"/>
              </a:rPr>
              <a:t>基礎段階：プロセス代替可能状況 Current: 1〜3合目</a:t>
            </a:r>
            <a:endParaRPr b="0" i="0" sz="1800" u="none" cap="none" strike="noStrike">
              <a:solidFill>
                <a:schemeClr val="dk1"/>
              </a:solidFill>
              <a:latin typeface="Calibri"/>
              <a:ea typeface="Calibri"/>
              <a:cs typeface="Calibri"/>
              <a:sym typeface="Calibri"/>
            </a:endParaRPr>
          </a:p>
        </p:txBody>
      </p:sp>
      <p:sp>
        <p:nvSpPr>
          <p:cNvPr id="1096" name="Google Shape;1096;p18"/>
          <p:cNvSpPr/>
          <p:nvPr/>
        </p:nvSpPr>
        <p:spPr>
          <a:xfrm>
            <a:off x="9747504" y="228600"/>
            <a:ext cx="2066544" cy="247802"/>
          </a:xfrm>
          <a:prstGeom prst="roundRect">
            <a:avLst>
              <a:gd fmla="val 85155"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8"/>
          <p:cNvSpPr/>
          <p:nvPr/>
        </p:nvSpPr>
        <p:spPr>
          <a:xfrm>
            <a:off x="9852660" y="307238"/>
            <a:ext cx="85954" cy="85954"/>
          </a:xfrm>
          <a:prstGeom prst="roundRect">
            <a:avLst>
              <a:gd fmla="val 236406" name="adj"/>
            </a:avLst>
          </a:prstGeom>
          <a:solidFill>
            <a:srgbClr val="1E3A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8"/>
          <p:cNvSpPr txBox="1"/>
          <p:nvPr/>
        </p:nvSpPr>
        <p:spPr>
          <a:xfrm>
            <a:off x="9976104" y="286207"/>
            <a:ext cx="181051"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L7</a:t>
            </a:r>
            <a:endParaRPr b="0" i="0" sz="800" u="none" cap="none" strike="noStrike">
              <a:solidFill>
                <a:schemeClr val="dk1"/>
              </a:solidFill>
              <a:latin typeface="Calibri"/>
              <a:ea typeface="Calibri"/>
              <a:cs typeface="Calibri"/>
              <a:sym typeface="Calibri"/>
            </a:endParaRPr>
          </a:p>
        </p:txBody>
      </p:sp>
      <p:sp>
        <p:nvSpPr>
          <p:cNvPr id="1099" name="Google Shape;1099;p18"/>
          <p:cNvSpPr/>
          <p:nvPr/>
        </p:nvSpPr>
        <p:spPr>
          <a:xfrm>
            <a:off x="10124237" y="307238"/>
            <a:ext cx="85954" cy="85954"/>
          </a:xfrm>
          <a:prstGeom prst="roundRect">
            <a:avLst>
              <a:gd fmla="val 236406" name="adj"/>
            </a:avLst>
          </a:prstGeom>
          <a:solidFill>
            <a:srgbClr val="2563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8"/>
          <p:cNvSpPr txBox="1"/>
          <p:nvPr/>
        </p:nvSpPr>
        <p:spPr>
          <a:xfrm>
            <a:off x="10247681" y="286207"/>
            <a:ext cx="181051"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L6</a:t>
            </a:r>
            <a:endParaRPr b="0" i="0" sz="800" u="none" cap="none" strike="noStrike">
              <a:solidFill>
                <a:schemeClr val="dk1"/>
              </a:solidFill>
              <a:latin typeface="Calibri"/>
              <a:ea typeface="Calibri"/>
              <a:cs typeface="Calibri"/>
              <a:sym typeface="Calibri"/>
            </a:endParaRPr>
          </a:p>
        </p:txBody>
      </p:sp>
      <p:sp>
        <p:nvSpPr>
          <p:cNvPr id="1101" name="Google Shape;1101;p18"/>
          <p:cNvSpPr/>
          <p:nvPr/>
        </p:nvSpPr>
        <p:spPr>
          <a:xfrm>
            <a:off x="10395814" y="307238"/>
            <a:ext cx="85954" cy="85954"/>
          </a:xfrm>
          <a:prstGeom prst="roundRect">
            <a:avLst>
              <a:gd fmla="val 236406" name="adj"/>
            </a:avLst>
          </a:prstGeom>
          <a:solidFill>
            <a:srgbClr val="06B6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8"/>
          <p:cNvSpPr txBox="1"/>
          <p:nvPr/>
        </p:nvSpPr>
        <p:spPr>
          <a:xfrm>
            <a:off x="10519258" y="286207"/>
            <a:ext cx="181051"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L5</a:t>
            </a:r>
            <a:endParaRPr b="0" i="0" sz="800" u="none" cap="none" strike="noStrike">
              <a:solidFill>
                <a:schemeClr val="dk1"/>
              </a:solidFill>
              <a:latin typeface="Calibri"/>
              <a:ea typeface="Calibri"/>
              <a:cs typeface="Calibri"/>
              <a:sym typeface="Calibri"/>
            </a:endParaRPr>
          </a:p>
        </p:txBody>
      </p:sp>
      <p:sp>
        <p:nvSpPr>
          <p:cNvPr id="1103" name="Google Shape;1103;p18"/>
          <p:cNvSpPr/>
          <p:nvPr/>
        </p:nvSpPr>
        <p:spPr>
          <a:xfrm>
            <a:off x="10667390" y="307238"/>
            <a:ext cx="85954" cy="85954"/>
          </a:xfrm>
          <a:prstGeom prst="roundRect">
            <a:avLst>
              <a:gd fmla="val 236406" name="adj"/>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8"/>
          <p:cNvSpPr txBox="1"/>
          <p:nvPr/>
        </p:nvSpPr>
        <p:spPr>
          <a:xfrm>
            <a:off x="10790834" y="286207"/>
            <a:ext cx="181051"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L4</a:t>
            </a:r>
            <a:endParaRPr b="0" i="0" sz="800" u="none" cap="none" strike="noStrike">
              <a:solidFill>
                <a:schemeClr val="dk1"/>
              </a:solidFill>
              <a:latin typeface="Calibri"/>
              <a:ea typeface="Calibri"/>
              <a:cs typeface="Calibri"/>
              <a:sym typeface="Calibri"/>
            </a:endParaRPr>
          </a:p>
        </p:txBody>
      </p:sp>
      <p:sp>
        <p:nvSpPr>
          <p:cNvPr id="1105" name="Google Shape;1105;p18"/>
          <p:cNvSpPr/>
          <p:nvPr/>
        </p:nvSpPr>
        <p:spPr>
          <a:xfrm>
            <a:off x="10938967" y="307238"/>
            <a:ext cx="85954" cy="85954"/>
          </a:xfrm>
          <a:prstGeom prst="roundRect">
            <a:avLst>
              <a:gd fmla="val 236406" name="adj"/>
            </a:avLst>
          </a:prstGeom>
          <a:solidFill>
            <a:srgbClr val="EA58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8"/>
          <p:cNvSpPr txBox="1"/>
          <p:nvPr/>
        </p:nvSpPr>
        <p:spPr>
          <a:xfrm>
            <a:off x="11062411" y="286207"/>
            <a:ext cx="181051"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L3</a:t>
            </a:r>
            <a:endParaRPr b="0" i="0" sz="800" u="none" cap="none" strike="noStrike">
              <a:solidFill>
                <a:schemeClr val="dk1"/>
              </a:solidFill>
              <a:latin typeface="Calibri"/>
              <a:ea typeface="Calibri"/>
              <a:cs typeface="Calibri"/>
              <a:sym typeface="Calibri"/>
            </a:endParaRPr>
          </a:p>
        </p:txBody>
      </p:sp>
      <p:sp>
        <p:nvSpPr>
          <p:cNvPr id="1107" name="Google Shape;1107;p18"/>
          <p:cNvSpPr/>
          <p:nvPr/>
        </p:nvSpPr>
        <p:spPr>
          <a:xfrm>
            <a:off x="11210544" y="307238"/>
            <a:ext cx="85954" cy="85954"/>
          </a:xfrm>
          <a:prstGeom prst="roundRect">
            <a:avLst>
              <a:gd fmla="val 23640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8"/>
          <p:cNvSpPr txBox="1"/>
          <p:nvPr/>
        </p:nvSpPr>
        <p:spPr>
          <a:xfrm>
            <a:off x="11334902" y="286207"/>
            <a:ext cx="181051"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L2</a:t>
            </a:r>
            <a:endParaRPr b="0" i="0" sz="800" u="none" cap="none" strike="noStrike">
              <a:solidFill>
                <a:schemeClr val="dk1"/>
              </a:solidFill>
              <a:latin typeface="Calibri"/>
              <a:ea typeface="Calibri"/>
              <a:cs typeface="Calibri"/>
              <a:sym typeface="Calibri"/>
            </a:endParaRPr>
          </a:p>
        </p:txBody>
      </p:sp>
      <p:sp>
        <p:nvSpPr>
          <p:cNvPr id="1109" name="Google Shape;1109;p18"/>
          <p:cNvSpPr/>
          <p:nvPr/>
        </p:nvSpPr>
        <p:spPr>
          <a:xfrm>
            <a:off x="11482121" y="307238"/>
            <a:ext cx="85954" cy="85954"/>
          </a:xfrm>
          <a:prstGeom prst="roundRect">
            <a:avLst>
              <a:gd fmla="val 236406" name="adj"/>
            </a:avLst>
          </a:prstGeom>
          <a:solidFill>
            <a:srgbClr val="FFFFFF"/>
          </a:solidFill>
          <a:ln cap="flat" cmpd="sng" w="12700">
            <a:solidFill>
              <a:srgbClr val="CBD5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8"/>
          <p:cNvSpPr txBox="1"/>
          <p:nvPr/>
        </p:nvSpPr>
        <p:spPr>
          <a:xfrm>
            <a:off x="11606479" y="286207"/>
            <a:ext cx="181051"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L1</a:t>
            </a:r>
            <a:endParaRPr b="0" i="0" sz="800" u="none" cap="none" strike="noStrike">
              <a:solidFill>
                <a:schemeClr val="dk1"/>
              </a:solidFill>
              <a:latin typeface="Calibri"/>
              <a:ea typeface="Calibri"/>
              <a:cs typeface="Calibri"/>
              <a:sym typeface="Calibri"/>
            </a:endParaRPr>
          </a:p>
        </p:txBody>
      </p:sp>
      <p:sp>
        <p:nvSpPr>
          <p:cNvPr id="1111" name="Google Shape;1111;p18"/>
          <p:cNvSpPr/>
          <p:nvPr/>
        </p:nvSpPr>
        <p:spPr>
          <a:xfrm>
            <a:off x="381305" y="662026"/>
            <a:ext cx="1857146" cy="295351"/>
          </a:xfrm>
          <a:prstGeom prst="roundRect">
            <a:avLst>
              <a:gd fmla="val 39948"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12" name="Google Shape;1112;p18"/>
          <p:cNvPicPr preferRelativeResize="0"/>
          <p:nvPr/>
        </p:nvPicPr>
        <p:blipFill rotWithShape="1">
          <a:blip r:embed="rId3">
            <a:alphaModFix/>
          </a:blip>
          <a:srcRect b="0" l="-3205" r="-3205" t="0"/>
          <a:stretch/>
        </p:blipFill>
        <p:spPr>
          <a:xfrm>
            <a:off x="1033272" y="759866"/>
            <a:ext cx="75895" cy="95098"/>
          </a:xfrm>
          <a:prstGeom prst="rect">
            <a:avLst/>
          </a:prstGeom>
          <a:noFill/>
          <a:ln>
            <a:noFill/>
          </a:ln>
        </p:spPr>
      </p:pic>
      <p:sp>
        <p:nvSpPr>
          <p:cNvPr id="1113" name="Google Shape;1113;p18"/>
          <p:cNvSpPr txBox="1"/>
          <p:nvPr/>
        </p:nvSpPr>
        <p:spPr>
          <a:xfrm>
            <a:off x="1166774" y="728777"/>
            <a:ext cx="498348" cy="16276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要件定義</a:t>
            </a:r>
            <a:endParaRPr b="0" i="0" sz="800" u="none" cap="none" strike="noStrike">
              <a:solidFill>
                <a:schemeClr val="dk1"/>
              </a:solidFill>
              <a:latin typeface="Calibri"/>
              <a:ea typeface="Calibri"/>
              <a:cs typeface="Calibri"/>
              <a:sym typeface="Calibri"/>
            </a:endParaRPr>
          </a:p>
        </p:txBody>
      </p:sp>
      <p:sp>
        <p:nvSpPr>
          <p:cNvPr id="1114" name="Google Shape;1114;p18"/>
          <p:cNvSpPr/>
          <p:nvPr/>
        </p:nvSpPr>
        <p:spPr>
          <a:xfrm>
            <a:off x="381305" y="1009498"/>
            <a:ext cx="1857146" cy="476402"/>
          </a:xfrm>
          <a:prstGeom prst="roundRect">
            <a:avLst>
              <a:gd fmla="val 11516" name="adj"/>
            </a:avLst>
          </a:prstGeom>
          <a:solidFill>
            <a:srgbClr val="FFFFFF"/>
          </a:solidFill>
          <a:ln cap="flat" cmpd="sng" w="12700">
            <a:solidFill>
              <a:srgbClr val="CBD5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8"/>
          <p:cNvSpPr txBox="1"/>
          <p:nvPr/>
        </p:nvSpPr>
        <p:spPr>
          <a:xfrm>
            <a:off x="448056" y="1181405"/>
            <a:ext cx="1114654"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L11.ステークホルダー分析</a:t>
            </a:r>
            <a:endParaRPr b="0" i="0" sz="800" u="none" cap="none" strike="noStrike">
              <a:solidFill>
                <a:schemeClr val="dk1"/>
              </a:solidFill>
              <a:latin typeface="Calibri"/>
              <a:ea typeface="Calibri"/>
              <a:cs typeface="Calibri"/>
              <a:sym typeface="Calibri"/>
            </a:endParaRPr>
          </a:p>
        </p:txBody>
      </p:sp>
      <p:sp>
        <p:nvSpPr>
          <p:cNvPr id="1116" name="Google Shape;1116;p18"/>
          <p:cNvSpPr/>
          <p:nvPr/>
        </p:nvSpPr>
        <p:spPr>
          <a:xfrm>
            <a:off x="381305" y="1516990"/>
            <a:ext cx="1857146" cy="476402"/>
          </a:xfrm>
          <a:prstGeom prst="roundRect">
            <a:avLst>
              <a:gd fmla="val 11516" name="adj"/>
            </a:avLst>
          </a:prstGeom>
          <a:solidFill>
            <a:srgbClr val="FFFFFF"/>
          </a:solidFill>
          <a:ln cap="flat" cmpd="sng" w="12700">
            <a:solidFill>
              <a:srgbClr val="CBD5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8"/>
          <p:cNvSpPr txBox="1"/>
          <p:nvPr/>
        </p:nvSpPr>
        <p:spPr>
          <a:xfrm>
            <a:off x="448056" y="1688897"/>
            <a:ext cx="94366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L12.ヒアリング・合意</a:t>
            </a:r>
            <a:endParaRPr b="0" i="0" sz="800" u="none" cap="none" strike="noStrike">
              <a:solidFill>
                <a:schemeClr val="dk1"/>
              </a:solidFill>
              <a:latin typeface="Calibri"/>
              <a:ea typeface="Calibri"/>
              <a:cs typeface="Calibri"/>
              <a:sym typeface="Calibri"/>
            </a:endParaRPr>
          </a:p>
        </p:txBody>
      </p:sp>
      <p:sp>
        <p:nvSpPr>
          <p:cNvPr id="1118" name="Google Shape;1118;p18"/>
          <p:cNvSpPr/>
          <p:nvPr/>
        </p:nvSpPr>
        <p:spPr>
          <a:xfrm>
            <a:off x="381305" y="2025396"/>
            <a:ext cx="1857146" cy="476402"/>
          </a:xfrm>
          <a:prstGeom prst="roundRect">
            <a:avLst>
              <a:gd fmla="val 11516" name="adj"/>
            </a:avLst>
          </a:prstGeom>
          <a:solidFill>
            <a:srgbClr val="FECACA"/>
          </a:solidFill>
          <a:ln cap="flat" cmpd="sng" w="12700">
            <a:solidFill>
              <a:srgbClr val="DC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8"/>
          <p:cNvSpPr txBox="1"/>
          <p:nvPr/>
        </p:nvSpPr>
        <p:spPr>
          <a:xfrm>
            <a:off x="448056" y="2196389"/>
            <a:ext cx="86685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L23.現状分析(As-Is)</a:t>
            </a:r>
            <a:endParaRPr b="0" i="0" sz="800" u="none" cap="none" strike="noStrike">
              <a:solidFill>
                <a:schemeClr val="dk1"/>
              </a:solidFill>
              <a:latin typeface="Calibri"/>
              <a:ea typeface="Calibri"/>
              <a:cs typeface="Calibri"/>
              <a:sym typeface="Calibri"/>
            </a:endParaRPr>
          </a:p>
        </p:txBody>
      </p:sp>
      <p:sp>
        <p:nvSpPr>
          <p:cNvPr id="1120" name="Google Shape;1120;p18"/>
          <p:cNvSpPr/>
          <p:nvPr/>
        </p:nvSpPr>
        <p:spPr>
          <a:xfrm>
            <a:off x="381305" y="2532888"/>
            <a:ext cx="1857146" cy="476402"/>
          </a:xfrm>
          <a:prstGeom prst="roundRect">
            <a:avLst>
              <a:gd fmla="val 11516" name="adj"/>
            </a:avLst>
          </a:prstGeom>
          <a:solidFill>
            <a:srgbClr val="FECACA"/>
          </a:solidFill>
          <a:ln cap="flat" cmpd="sng" w="12700">
            <a:solidFill>
              <a:srgbClr val="DC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8"/>
          <p:cNvSpPr txBox="1"/>
          <p:nvPr/>
        </p:nvSpPr>
        <p:spPr>
          <a:xfrm>
            <a:off x="448056" y="2703881"/>
            <a:ext cx="905256"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L24.理想設計(To-Be)</a:t>
            </a:r>
            <a:endParaRPr b="0" i="0" sz="800" u="none" cap="none" strike="noStrike">
              <a:solidFill>
                <a:schemeClr val="dk1"/>
              </a:solidFill>
              <a:latin typeface="Calibri"/>
              <a:ea typeface="Calibri"/>
              <a:cs typeface="Calibri"/>
              <a:sym typeface="Calibri"/>
            </a:endParaRPr>
          </a:p>
        </p:txBody>
      </p:sp>
      <p:sp>
        <p:nvSpPr>
          <p:cNvPr id="1122" name="Google Shape;1122;p18"/>
          <p:cNvSpPr/>
          <p:nvPr/>
        </p:nvSpPr>
        <p:spPr>
          <a:xfrm>
            <a:off x="381305" y="3040380"/>
            <a:ext cx="1857146"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8"/>
          <p:cNvSpPr txBox="1"/>
          <p:nvPr/>
        </p:nvSpPr>
        <p:spPr>
          <a:xfrm>
            <a:off x="448056" y="3212287"/>
            <a:ext cx="771754"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L35.要件文書作成</a:t>
            </a:r>
            <a:endParaRPr b="0" i="0" sz="800" u="none" cap="none" strike="noStrike">
              <a:solidFill>
                <a:schemeClr val="dk1"/>
              </a:solidFill>
              <a:latin typeface="Calibri"/>
              <a:ea typeface="Calibri"/>
              <a:cs typeface="Calibri"/>
              <a:sym typeface="Calibri"/>
            </a:endParaRPr>
          </a:p>
        </p:txBody>
      </p:sp>
      <p:sp>
        <p:nvSpPr>
          <p:cNvPr id="1124" name="Google Shape;1124;p18"/>
          <p:cNvSpPr/>
          <p:nvPr/>
        </p:nvSpPr>
        <p:spPr>
          <a:xfrm>
            <a:off x="381305" y="3547872"/>
            <a:ext cx="1857146"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8"/>
          <p:cNvSpPr txBox="1"/>
          <p:nvPr/>
        </p:nvSpPr>
        <p:spPr>
          <a:xfrm>
            <a:off x="448056" y="3719779"/>
            <a:ext cx="857707"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L36.非機能要件定義</a:t>
            </a:r>
            <a:endParaRPr b="0" i="0" sz="800" u="none" cap="none" strike="noStrike">
              <a:solidFill>
                <a:schemeClr val="dk1"/>
              </a:solidFill>
              <a:latin typeface="Calibri"/>
              <a:ea typeface="Calibri"/>
              <a:cs typeface="Calibri"/>
              <a:sym typeface="Calibri"/>
            </a:endParaRPr>
          </a:p>
        </p:txBody>
      </p:sp>
      <p:sp>
        <p:nvSpPr>
          <p:cNvPr id="1126" name="Google Shape;1126;p18"/>
          <p:cNvSpPr/>
          <p:nvPr/>
        </p:nvSpPr>
        <p:spPr>
          <a:xfrm>
            <a:off x="381305" y="4055364"/>
            <a:ext cx="1857146" cy="476402"/>
          </a:xfrm>
          <a:prstGeom prst="roundRect">
            <a:avLst>
              <a:gd fmla="val 11516" name="adj"/>
            </a:avLst>
          </a:prstGeom>
          <a:solidFill>
            <a:srgbClr val="FECACA"/>
          </a:solidFill>
          <a:ln cap="flat" cmpd="sng" w="12700">
            <a:solidFill>
              <a:srgbClr val="DC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8"/>
          <p:cNvSpPr txBox="1"/>
          <p:nvPr/>
        </p:nvSpPr>
        <p:spPr>
          <a:xfrm>
            <a:off x="448056" y="4227271"/>
            <a:ext cx="771754"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L27.優先順位付け</a:t>
            </a:r>
            <a:endParaRPr b="0" i="0" sz="800" u="none" cap="none" strike="noStrike">
              <a:solidFill>
                <a:schemeClr val="dk1"/>
              </a:solidFill>
              <a:latin typeface="Calibri"/>
              <a:ea typeface="Calibri"/>
              <a:cs typeface="Calibri"/>
              <a:sym typeface="Calibri"/>
            </a:endParaRPr>
          </a:p>
        </p:txBody>
      </p:sp>
      <p:sp>
        <p:nvSpPr>
          <p:cNvPr id="1128" name="Google Shape;1128;p18"/>
          <p:cNvSpPr/>
          <p:nvPr/>
        </p:nvSpPr>
        <p:spPr>
          <a:xfrm>
            <a:off x="381305" y="4562856"/>
            <a:ext cx="1857146" cy="476402"/>
          </a:xfrm>
          <a:prstGeom prst="roundRect">
            <a:avLst>
              <a:gd fmla="val 11516" name="adj"/>
            </a:avLst>
          </a:prstGeom>
          <a:solidFill>
            <a:srgbClr val="FECACA"/>
          </a:solidFill>
          <a:ln cap="flat" cmpd="sng" w="12700">
            <a:solidFill>
              <a:srgbClr val="DC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8"/>
          <p:cNvSpPr txBox="1"/>
          <p:nvPr/>
        </p:nvSpPr>
        <p:spPr>
          <a:xfrm>
            <a:off x="448056" y="4734763"/>
            <a:ext cx="94366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L28.トレーサビリティ</a:t>
            </a:r>
            <a:endParaRPr b="0" i="0" sz="800" u="none" cap="none" strike="noStrike">
              <a:solidFill>
                <a:schemeClr val="dk1"/>
              </a:solidFill>
              <a:latin typeface="Calibri"/>
              <a:ea typeface="Calibri"/>
              <a:cs typeface="Calibri"/>
              <a:sym typeface="Calibri"/>
            </a:endParaRPr>
          </a:p>
        </p:txBody>
      </p:sp>
      <p:sp>
        <p:nvSpPr>
          <p:cNvPr id="1130" name="Google Shape;1130;p18"/>
          <p:cNvSpPr/>
          <p:nvPr/>
        </p:nvSpPr>
        <p:spPr>
          <a:xfrm>
            <a:off x="381305" y="5071262"/>
            <a:ext cx="1857146"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8"/>
          <p:cNvSpPr txBox="1"/>
          <p:nvPr/>
        </p:nvSpPr>
        <p:spPr>
          <a:xfrm>
            <a:off x="448056" y="5242255"/>
            <a:ext cx="94366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L39.レビュー資料準備</a:t>
            </a:r>
            <a:endParaRPr b="0" i="0" sz="800" u="none" cap="none" strike="noStrike">
              <a:solidFill>
                <a:schemeClr val="dk1"/>
              </a:solidFill>
              <a:latin typeface="Calibri"/>
              <a:ea typeface="Calibri"/>
              <a:cs typeface="Calibri"/>
              <a:sym typeface="Calibri"/>
            </a:endParaRPr>
          </a:p>
        </p:txBody>
      </p:sp>
      <p:sp>
        <p:nvSpPr>
          <p:cNvPr id="1132" name="Google Shape;1132;p18"/>
          <p:cNvSpPr/>
          <p:nvPr/>
        </p:nvSpPr>
        <p:spPr>
          <a:xfrm>
            <a:off x="381305" y="5578754"/>
            <a:ext cx="1857146" cy="476402"/>
          </a:xfrm>
          <a:prstGeom prst="roundRect">
            <a:avLst>
              <a:gd fmla="val 11516" name="adj"/>
            </a:avLst>
          </a:prstGeom>
          <a:solidFill>
            <a:srgbClr val="FECACA"/>
          </a:solidFill>
          <a:ln cap="flat" cmpd="sng" w="12700">
            <a:solidFill>
              <a:srgbClr val="DC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8"/>
          <p:cNvSpPr txBox="1"/>
          <p:nvPr/>
        </p:nvSpPr>
        <p:spPr>
          <a:xfrm>
            <a:off x="448056" y="5749747"/>
            <a:ext cx="657454"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L210.変更管理</a:t>
            </a:r>
            <a:endParaRPr b="0" i="0" sz="800" u="none" cap="none" strike="noStrike">
              <a:solidFill>
                <a:schemeClr val="dk1"/>
              </a:solidFill>
              <a:latin typeface="Calibri"/>
              <a:ea typeface="Calibri"/>
              <a:cs typeface="Calibri"/>
              <a:sym typeface="Calibri"/>
            </a:endParaRPr>
          </a:p>
        </p:txBody>
      </p:sp>
      <p:sp>
        <p:nvSpPr>
          <p:cNvPr id="1134" name="Google Shape;1134;p18"/>
          <p:cNvSpPr/>
          <p:nvPr/>
        </p:nvSpPr>
        <p:spPr>
          <a:xfrm>
            <a:off x="2295144" y="662026"/>
            <a:ext cx="1857146" cy="295351"/>
          </a:xfrm>
          <a:prstGeom prst="roundRect">
            <a:avLst>
              <a:gd fmla="val 39948"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35" name="Google Shape;1135;p18"/>
          <p:cNvPicPr preferRelativeResize="0"/>
          <p:nvPr/>
        </p:nvPicPr>
        <p:blipFill rotWithShape="1">
          <a:blip r:embed="rId4">
            <a:alphaModFix/>
          </a:blip>
          <a:srcRect b="0" l="0" r="0" t="0"/>
          <a:stretch/>
        </p:blipFill>
        <p:spPr>
          <a:xfrm>
            <a:off x="3043123" y="759866"/>
            <a:ext cx="95098" cy="95098"/>
          </a:xfrm>
          <a:prstGeom prst="rect">
            <a:avLst/>
          </a:prstGeom>
          <a:noFill/>
          <a:ln>
            <a:noFill/>
          </a:ln>
        </p:spPr>
      </p:pic>
      <p:sp>
        <p:nvSpPr>
          <p:cNvPr id="1136" name="Google Shape;1136;p18"/>
          <p:cNvSpPr txBox="1"/>
          <p:nvPr/>
        </p:nvSpPr>
        <p:spPr>
          <a:xfrm>
            <a:off x="3195828" y="728777"/>
            <a:ext cx="288950" cy="16276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設計</a:t>
            </a:r>
            <a:endParaRPr b="0" i="0" sz="800" u="none" cap="none" strike="noStrike">
              <a:solidFill>
                <a:schemeClr val="dk1"/>
              </a:solidFill>
              <a:latin typeface="Calibri"/>
              <a:ea typeface="Calibri"/>
              <a:cs typeface="Calibri"/>
              <a:sym typeface="Calibri"/>
            </a:endParaRPr>
          </a:p>
        </p:txBody>
      </p:sp>
      <p:sp>
        <p:nvSpPr>
          <p:cNvPr id="1137" name="Google Shape;1137;p18"/>
          <p:cNvSpPr/>
          <p:nvPr/>
        </p:nvSpPr>
        <p:spPr>
          <a:xfrm>
            <a:off x="2295144" y="1009498"/>
            <a:ext cx="1857146" cy="476402"/>
          </a:xfrm>
          <a:prstGeom prst="roundRect">
            <a:avLst>
              <a:gd fmla="val 11516" name="adj"/>
            </a:avLst>
          </a:prstGeom>
          <a:solidFill>
            <a:srgbClr val="FECACA"/>
          </a:solidFill>
          <a:ln cap="flat" cmpd="sng" w="12700">
            <a:solidFill>
              <a:srgbClr val="DC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8"/>
          <p:cNvSpPr txBox="1"/>
          <p:nvPr/>
        </p:nvSpPr>
        <p:spPr>
          <a:xfrm>
            <a:off x="2361895" y="1181405"/>
            <a:ext cx="1028700"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L21.アーキテクチャ選定</a:t>
            </a:r>
            <a:endParaRPr b="0" i="0" sz="800" u="none" cap="none" strike="noStrike">
              <a:solidFill>
                <a:schemeClr val="dk1"/>
              </a:solidFill>
              <a:latin typeface="Calibri"/>
              <a:ea typeface="Calibri"/>
              <a:cs typeface="Calibri"/>
              <a:sym typeface="Calibri"/>
            </a:endParaRPr>
          </a:p>
        </p:txBody>
      </p:sp>
      <p:sp>
        <p:nvSpPr>
          <p:cNvPr id="1139" name="Google Shape;1139;p18"/>
          <p:cNvSpPr/>
          <p:nvPr/>
        </p:nvSpPr>
        <p:spPr>
          <a:xfrm>
            <a:off x="2295144" y="1516990"/>
            <a:ext cx="1857146"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8"/>
          <p:cNvSpPr txBox="1"/>
          <p:nvPr/>
        </p:nvSpPr>
        <p:spPr>
          <a:xfrm>
            <a:off x="2361895" y="1688897"/>
            <a:ext cx="896112"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L32.DB論理設計(ER)</a:t>
            </a:r>
            <a:endParaRPr b="0" i="0" sz="800" u="none" cap="none" strike="noStrike">
              <a:solidFill>
                <a:schemeClr val="dk1"/>
              </a:solidFill>
              <a:latin typeface="Calibri"/>
              <a:ea typeface="Calibri"/>
              <a:cs typeface="Calibri"/>
              <a:sym typeface="Calibri"/>
            </a:endParaRPr>
          </a:p>
        </p:txBody>
      </p:sp>
      <p:sp>
        <p:nvSpPr>
          <p:cNvPr id="1141" name="Google Shape;1141;p18"/>
          <p:cNvSpPr/>
          <p:nvPr/>
        </p:nvSpPr>
        <p:spPr>
          <a:xfrm>
            <a:off x="2295144" y="2025396"/>
            <a:ext cx="1857146"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8"/>
          <p:cNvSpPr txBox="1"/>
          <p:nvPr/>
        </p:nvSpPr>
        <p:spPr>
          <a:xfrm>
            <a:off x="2361895" y="2196389"/>
            <a:ext cx="962863"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L43.DB物理設計(DDL)</a:t>
            </a:r>
            <a:endParaRPr b="0" i="0" sz="800" u="none" cap="none" strike="noStrike">
              <a:solidFill>
                <a:schemeClr val="dk1"/>
              </a:solidFill>
              <a:latin typeface="Calibri"/>
              <a:ea typeface="Calibri"/>
              <a:cs typeface="Calibri"/>
              <a:sym typeface="Calibri"/>
            </a:endParaRPr>
          </a:p>
        </p:txBody>
      </p:sp>
      <p:sp>
        <p:nvSpPr>
          <p:cNvPr id="1143" name="Google Shape;1143;p18"/>
          <p:cNvSpPr/>
          <p:nvPr/>
        </p:nvSpPr>
        <p:spPr>
          <a:xfrm>
            <a:off x="2295144" y="2532888"/>
            <a:ext cx="1857146"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8"/>
          <p:cNvSpPr txBox="1"/>
          <p:nvPr/>
        </p:nvSpPr>
        <p:spPr>
          <a:xfrm>
            <a:off x="2361895" y="2703881"/>
            <a:ext cx="571500"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L44.API設計</a:t>
            </a:r>
            <a:endParaRPr b="0" i="0" sz="800" u="none" cap="none" strike="noStrike">
              <a:solidFill>
                <a:schemeClr val="dk1"/>
              </a:solidFill>
              <a:latin typeface="Calibri"/>
              <a:ea typeface="Calibri"/>
              <a:cs typeface="Calibri"/>
              <a:sym typeface="Calibri"/>
            </a:endParaRPr>
          </a:p>
        </p:txBody>
      </p:sp>
      <p:sp>
        <p:nvSpPr>
          <p:cNvPr id="1145" name="Google Shape;1145;p18"/>
          <p:cNvSpPr/>
          <p:nvPr/>
        </p:nvSpPr>
        <p:spPr>
          <a:xfrm>
            <a:off x="2295144" y="3040380"/>
            <a:ext cx="1857146" cy="476402"/>
          </a:xfrm>
          <a:prstGeom prst="roundRect">
            <a:avLst>
              <a:gd fmla="val 11516" name="adj"/>
            </a:avLst>
          </a:prstGeom>
          <a:solidFill>
            <a:srgbClr val="FECACA"/>
          </a:solidFill>
          <a:ln cap="flat" cmpd="sng" w="12700">
            <a:solidFill>
              <a:srgbClr val="DC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8"/>
          <p:cNvSpPr txBox="1"/>
          <p:nvPr/>
        </p:nvSpPr>
        <p:spPr>
          <a:xfrm>
            <a:off x="2361895" y="3212287"/>
            <a:ext cx="838505"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L25.UI/UXワイヤー</a:t>
            </a:r>
            <a:endParaRPr b="0" i="0" sz="800" u="none" cap="none" strike="noStrike">
              <a:solidFill>
                <a:schemeClr val="dk1"/>
              </a:solidFill>
              <a:latin typeface="Calibri"/>
              <a:ea typeface="Calibri"/>
              <a:cs typeface="Calibri"/>
              <a:sym typeface="Calibri"/>
            </a:endParaRPr>
          </a:p>
        </p:txBody>
      </p:sp>
      <p:sp>
        <p:nvSpPr>
          <p:cNvPr id="1147" name="Google Shape;1147;p18"/>
          <p:cNvSpPr/>
          <p:nvPr/>
        </p:nvSpPr>
        <p:spPr>
          <a:xfrm>
            <a:off x="2295144" y="3547872"/>
            <a:ext cx="1857146" cy="476402"/>
          </a:xfrm>
          <a:prstGeom prst="roundRect">
            <a:avLst>
              <a:gd fmla="val 11516" name="adj"/>
            </a:avLst>
          </a:prstGeom>
          <a:solidFill>
            <a:srgbClr val="FECACA"/>
          </a:solidFill>
          <a:ln cap="flat" cmpd="sng" w="12700">
            <a:solidFill>
              <a:srgbClr val="DC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8"/>
          <p:cNvSpPr txBox="1"/>
          <p:nvPr/>
        </p:nvSpPr>
        <p:spPr>
          <a:xfrm>
            <a:off x="2361895" y="3719779"/>
            <a:ext cx="771754"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L26.画面詳細設計</a:t>
            </a:r>
            <a:endParaRPr b="0" i="0" sz="800" u="none" cap="none" strike="noStrike">
              <a:solidFill>
                <a:schemeClr val="dk1"/>
              </a:solidFill>
              <a:latin typeface="Calibri"/>
              <a:ea typeface="Calibri"/>
              <a:cs typeface="Calibri"/>
              <a:sym typeface="Calibri"/>
            </a:endParaRPr>
          </a:p>
        </p:txBody>
      </p:sp>
      <p:sp>
        <p:nvSpPr>
          <p:cNvPr id="1149" name="Google Shape;1149;p18"/>
          <p:cNvSpPr/>
          <p:nvPr/>
        </p:nvSpPr>
        <p:spPr>
          <a:xfrm>
            <a:off x="2295144" y="4055364"/>
            <a:ext cx="1857146" cy="476402"/>
          </a:xfrm>
          <a:prstGeom prst="roundRect">
            <a:avLst>
              <a:gd fmla="val 11516" name="adj"/>
            </a:avLst>
          </a:prstGeom>
          <a:solidFill>
            <a:srgbClr val="FECACA"/>
          </a:solidFill>
          <a:ln cap="flat" cmpd="sng" w="12700">
            <a:solidFill>
              <a:srgbClr val="DC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8"/>
          <p:cNvSpPr txBox="1"/>
          <p:nvPr/>
        </p:nvSpPr>
        <p:spPr>
          <a:xfrm>
            <a:off x="2361895" y="4227271"/>
            <a:ext cx="94366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L27.セキュリティ設計</a:t>
            </a:r>
            <a:endParaRPr b="0" i="0" sz="800" u="none" cap="none" strike="noStrike">
              <a:solidFill>
                <a:schemeClr val="dk1"/>
              </a:solidFill>
              <a:latin typeface="Calibri"/>
              <a:ea typeface="Calibri"/>
              <a:cs typeface="Calibri"/>
              <a:sym typeface="Calibri"/>
            </a:endParaRPr>
          </a:p>
        </p:txBody>
      </p:sp>
      <p:sp>
        <p:nvSpPr>
          <p:cNvPr id="1151" name="Google Shape;1151;p18"/>
          <p:cNvSpPr/>
          <p:nvPr/>
        </p:nvSpPr>
        <p:spPr>
          <a:xfrm>
            <a:off x="2295144" y="4562856"/>
            <a:ext cx="1857146"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8"/>
          <p:cNvSpPr txBox="1"/>
          <p:nvPr/>
        </p:nvSpPr>
        <p:spPr>
          <a:xfrm>
            <a:off x="2361895" y="4734763"/>
            <a:ext cx="60076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L38.詳細設計</a:t>
            </a:r>
            <a:endParaRPr b="0" i="0" sz="800" u="none" cap="none" strike="noStrike">
              <a:solidFill>
                <a:schemeClr val="dk1"/>
              </a:solidFill>
              <a:latin typeface="Calibri"/>
              <a:ea typeface="Calibri"/>
              <a:cs typeface="Calibri"/>
              <a:sym typeface="Calibri"/>
            </a:endParaRPr>
          </a:p>
        </p:txBody>
      </p:sp>
      <p:sp>
        <p:nvSpPr>
          <p:cNvPr id="1153" name="Google Shape;1153;p18"/>
          <p:cNvSpPr/>
          <p:nvPr/>
        </p:nvSpPr>
        <p:spPr>
          <a:xfrm>
            <a:off x="2295144" y="5071262"/>
            <a:ext cx="1857146"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8"/>
          <p:cNvSpPr txBox="1"/>
          <p:nvPr/>
        </p:nvSpPr>
        <p:spPr>
          <a:xfrm>
            <a:off x="2361895" y="5242255"/>
            <a:ext cx="771754"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L39.設計レビュー</a:t>
            </a:r>
            <a:endParaRPr b="0" i="0" sz="800" u="none" cap="none" strike="noStrike">
              <a:solidFill>
                <a:schemeClr val="dk1"/>
              </a:solidFill>
              <a:latin typeface="Calibri"/>
              <a:ea typeface="Calibri"/>
              <a:cs typeface="Calibri"/>
              <a:sym typeface="Calibri"/>
            </a:endParaRPr>
          </a:p>
        </p:txBody>
      </p:sp>
      <p:sp>
        <p:nvSpPr>
          <p:cNvPr id="1155" name="Google Shape;1155;p18"/>
          <p:cNvSpPr/>
          <p:nvPr/>
        </p:nvSpPr>
        <p:spPr>
          <a:xfrm>
            <a:off x="2295144" y="5578754"/>
            <a:ext cx="1857146"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8"/>
          <p:cNvSpPr txBox="1"/>
          <p:nvPr/>
        </p:nvSpPr>
        <p:spPr>
          <a:xfrm>
            <a:off x="2361895" y="5749747"/>
            <a:ext cx="743407"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L410.設計書生成</a:t>
            </a:r>
            <a:endParaRPr b="0" i="0" sz="800" u="none" cap="none" strike="noStrike">
              <a:solidFill>
                <a:schemeClr val="dk1"/>
              </a:solidFill>
              <a:latin typeface="Calibri"/>
              <a:ea typeface="Calibri"/>
              <a:cs typeface="Calibri"/>
              <a:sym typeface="Calibri"/>
            </a:endParaRPr>
          </a:p>
        </p:txBody>
      </p:sp>
      <p:sp>
        <p:nvSpPr>
          <p:cNvPr id="1157" name="Google Shape;1157;p18"/>
          <p:cNvSpPr/>
          <p:nvPr/>
        </p:nvSpPr>
        <p:spPr>
          <a:xfrm>
            <a:off x="4209898" y="662026"/>
            <a:ext cx="1857146" cy="295351"/>
          </a:xfrm>
          <a:prstGeom prst="roundRect">
            <a:avLst>
              <a:gd fmla="val 39948"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58" name="Google Shape;1158;p18"/>
          <p:cNvPicPr preferRelativeResize="0"/>
          <p:nvPr/>
        </p:nvPicPr>
        <p:blipFill rotWithShape="1">
          <a:blip r:embed="rId5">
            <a:alphaModFix/>
          </a:blip>
          <a:srcRect b="0" l="-1923" r="-1923" t="0"/>
          <a:stretch/>
        </p:blipFill>
        <p:spPr>
          <a:xfrm>
            <a:off x="4943246" y="759866"/>
            <a:ext cx="123444" cy="95098"/>
          </a:xfrm>
          <a:prstGeom prst="rect">
            <a:avLst/>
          </a:prstGeom>
          <a:noFill/>
          <a:ln>
            <a:noFill/>
          </a:ln>
        </p:spPr>
      </p:pic>
      <p:sp>
        <p:nvSpPr>
          <p:cNvPr id="1159" name="Google Shape;1159;p18"/>
          <p:cNvSpPr txBox="1"/>
          <p:nvPr/>
        </p:nvSpPr>
        <p:spPr>
          <a:xfrm>
            <a:off x="5124298" y="728777"/>
            <a:ext cx="288950" cy="16276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実装</a:t>
            </a:r>
            <a:endParaRPr b="0" i="0" sz="800" u="none" cap="none" strike="noStrike">
              <a:solidFill>
                <a:schemeClr val="dk1"/>
              </a:solidFill>
              <a:latin typeface="Calibri"/>
              <a:ea typeface="Calibri"/>
              <a:cs typeface="Calibri"/>
              <a:sym typeface="Calibri"/>
            </a:endParaRPr>
          </a:p>
        </p:txBody>
      </p:sp>
      <p:sp>
        <p:nvSpPr>
          <p:cNvPr id="1160" name="Google Shape;1160;p18"/>
          <p:cNvSpPr/>
          <p:nvPr/>
        </p:nvSpPr>
        <p:spPr>
          <a:xfrm>
            <a:off x="4209898" y="1009498"/>
            <a:ext cx="1857146" cy="476402"/>
          </a:xfrm>
          <a:prstGeom prst="roundRect">
            <a:avLst>
              <a:gd fmla="val 11516" name="adj"/>
            </a:avLst>
          </a:prstGeom>
          <a:solidFill>
            <a:srgbClr val="EFF6FF"/>
          </a:solidFill>
          <a:ln cap="flat" cmpd="sng" w="12700">
            <a:solidFill>
              <a:srgbClr val="2563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8"/>
          <p:cNvSpPr txBox="1"/>
          <p:nvPr/>
        </p:nvSpPr>
        <p:spPr>
          <a:xfrm>
            <a:off x="4276649" y="1181405"/>
            <a:ext cx="60076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L61.環境構築</a:t>
            </a:r>
            <a:endParaRPr b="0" i="0" sz="800" u="none" cap="none" strike="noStrike">
              <a:solidFill>
                <a:schemeClr val="dk1"/>
              </a:solidFill>
              <a:latin typeface="Calibri"/>
              <a:ea typeface="Calibri"/>
              <a:cs typeface="Calibri"/>
              <a:sym typeface="Calibri"/>
            </a:endParaRPr>
          </a:p>
        </p:txBody>
      </p:sp>
      <p:sp>
        <p:nvSpPr>
          <p:cNvPr id="1162" name="Google Shape;1162;p18"/>
          <p:cNvSpPr/>
          <p:nvPr/>
        </p:nvSpPr>
        <p:spPr>
          <a:xfrm>
            <a:off x="4209898" y="1516990"/>
            <a:ext cx="1857146"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8"/>
          <p:cNvSpPr txBox="1"/>
          <p:nvPr/>
        </p:nvSpPr>
        <p:spPr>
          <a:xfrm>
            <a:off x="4276649" y="1688897"/>
            <a:ext cx="771754"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L42.フロント実装</a:t>
            </a:r>
            <a:endParaRPr b="0" i="0" sz="800" u="none" cap="none" strike="noStrike">
              <a:solidFill>
                <a:schemeClr val="dk1"/>
              </a:solidFill>
              <a:latin typeface="Calibri"/>
              <a:ea typeface="Calibri"/>
              <a:cs typeface="Calibri"/>
              <a:sym typeface="Calibri"/>
            </a:endParaRPr>
          </a:p>
        </p:txBody>
      </p:sp>
      <p:sp>
        <p:nvSpPr>
          <p:cNvPr id="1164" name="Google Shape;1164;p18"/>
          <p:cNvSpPr/>
          <p:nvPr/>
        </p:nvSpPr>
        <p:spPr>
          <a:xfrm>
            <a:off x="4209898" y="2025396"/>
            <a:ext cx="1857146"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8"/>
          <p:cNvSpPr txBox="1"/>
          <p:nvPr/>
        </p:nvSpPr>
        <p:spPr>
          <a:xfrm>
            <a:off x="4276649" y="2196389"/>
            <a:ext cx="94366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L43.バックエンド実装</a:t>
            </a:r>
            <a:endParaRPr b="0" i="0" sz="800" u="none" cap="none" strike="noStrike">
              <a:solidFill>
                <a:schemeClr val="dk1"/>
              </a:solidFill>
              <a:latin typeface="Calibri"/>
              <a:ea typeface="Calibri"/>
              <a:cs typeface="Calibri"/>
              <a:sym typeface="Calibri"/>
            </a:endParaRPr>
          </a:p>
        </p:txBody>
      </p:sp>
      <p:sp>
        <p:nvSpPr>
          <p:cNvPr id="1166" name="Google Shape;1166;p18"/>
          <p:cNvSpPr/>
          <p:nvPr/>
        </p:nvSpPr>
        <p:spPr>
          <a:xfrm>
            <a:off x="4209898" y="2532888"/>
            <a:ext cx="1857146"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8"/>
          <p:cNvSpPr txBox="1"/>
          <p:nvPr/>
        </p:nvSpPr>
        <p:spPr>
          <a:xfrm>
            <a:off x="4276649" y="2703881"/>
            <a:ext cx="724205"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L34.DBマイグレ</a:t>
            </a:r>
            <a:endParaRPr b="0" i="0" sz="800" u="none" cap="none" strike="noStrike">
              <a:solidFill>
                <a:schemeClr val="dk1"/>
              </a:solidFill>
              <a:latin typeface="Calibri"/>
              <a:ea typeface="Calibri"/>
              <a:cs typeface="Calibri"/>
              <a:sym typeface="Calibri"/>
            </a:endParaRPr>
          </a:p>
        </p:txBody>
      </p:sp>
      <p:sp>
        <p:nvSpPr>
          <p:cNvPr id="1168" name="Google Shape;1168;p18"/>
          <p:cNvSpPr/>
          <p:nvPr/>
        </p:nvSpPr>
        <p:spPr>
          <a:xfrm>
            <a:off x="4209898" y="3040380"/>
            <a:ext cx="1857146" cy="476402"/>
          </a:xfrm>
          <a:prstGeom prst="roundRect">
            <a:avLst>
              <a:gd fmla="val 11516" name="adj"/>
            </a:avLst>
          </a:prstGeom>
          <a:solidFill>
            <a:srgbClr val="ECFEFF"/>
          </a:solidFill>
          <a:ln cap="flat" cmpd="sng" w="12700">
            <a:solidFill>
              <a:srgbClr val="06B6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8"/>
          <p:cNvSpPr txBox="1"/>
          <p:nvPr/>
        </p:nvSpPr>
        <p:spPr>
          <a:xfrm>
            <a:off x="4276649" y="3212287"/>
            <a:ext cx="857707"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L55.単体テスト作成</a:t>
            </a:r>
            <a:endParaRPr b="0" i="0" sz="800" u="none" cap="none" strike="noStrike">
              <a:solidFill>
                <a:schemeClr val="dk1"/>
              </a:solidFill>
              <a:latin typeface="Calibri"/>
              <a:ea typeface="Calibri"/>
              <a:cs typeface="Calibri"/>
              <a:sym typeface="Calibri"/>
            </a:endParaRPr>
          </a:p>
        </p:txBody>
      </p:sp>
      <p:sp>
        <p:nvSpPr>
          <p:cNvPr id="1170" name="Google Shape;1170;p18"/>
          <p:cNvSpPr/>
          <p:nvPr/>
        </p:nvSpPr>
        <p:spPr>
          <a:xfrm>
            <a:off x="4209898" y="3547872"/>
            <a:ext cx="1857146"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8"/>
          <p:cNvSpPr txBox="1"/>
          <p:nvPr/>
        </p:nvSpPr>
        <p:spPr>
          <a:xfrm>
            <a:off x="4276649" y="3719779"/>
            <a:ext cx="1028700"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L46.静的解析・レビュー</a:t>
            </a:r>
            <a:endParaRPr b="0" i="0" sz="800" u="none" cap="none" strike="noStrike">
              <a:solidFill>
                <a:schemeClr val="dk1"/>
              </a:solidFill>
              <a:latin typeface="Calibri"/>
              <a:ea typeface="Calibri"/>
              <a:cs typeface="Calibri"/>
              <a:sym typeface="Calibri"/>
            </a:endParaRPr>
          </a:p>
        </p:txBody>
      </p:sp>
      <p:sp>
        <p:nvSpPr>
          <p:cNvPr id="1172" name="Google Shape;1172;p18"/>
          <p:cNvSpPr/>
          <p:nvPr/>
        </p:nvSpPr>
        <p:spPr>
          <a:xfrm>
            <a:off x="4209898" y="4055364"/>
            <a:ext cx="1857146" cy="476402"/>
          </a:xfrm>
          <a:prstGeom prst="roundRect">
            <a:avLst>
              <a:gd fmla="val 11516" name="adj"/>
            </a:avLst>
          </a:prstGeom>
          <a:solidFill>
            <a:srgbClr val="FECACA"/>
          </a:solidFill>
          <a:ln cap="flat" cmpd="sng" w="12700">
            <a:solidFill>
              <a:srgbClr val="DC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8"/>
          <p:cNvSpPr txBox="1"/>
          <p:nvPr/>
        </p:nvSpPr>
        <p:spPr>
          <a:xfrm>
            <a:off x="4276649" y="4227271"/>
            <a:ext cx="98115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L27.ペアプロ/仕様調整</a:t>
            </a:r>
            <a:endParaRPr b="0" i="0" sz="800" u="none" cap="none" strike="noStrike">
              <a:solidFill>
                <a:schemeClr val="dk1"/>
              </a:solidFill>
              <a:latin typeface="Calibri"/>
              <a:ea typeface="Calibri"/>
              <a:cs typeface="Calibri"/>
              <a:sym typeface="Calibri"/>
            </a:endParaRPr>
          </a:p>
        </p:txBody>
      </p:sp>
      <p:sp>
        <p:nvSpPr>
          <p:cNvPr id="1174" name="Google Shape;1174;p18"/>
          <p:cNvSpPr/>
          <p:nvPr/>
        </p:nvSpPr>
        <p:spPr>
          <a:xfrm>
            <a:off x="4209898" y="4562856"/>
            <a:ext cx="1857146"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8"/>
          <p:cNvSpPr txBox="1"/>
          <p:nvPr/>
        </p:nvSpPr>
        <p:spPr>
          <a:xfrm>
            <a:off x="4276649" y="4734763"/>
            <a:ext cx="94366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L48.リファクタリング</a:t>
            </a:r>
            <a:endParaRPr b="0" i="0" sz="800" u="none" cap="none" strike="noStrike">
              <a:solidFill>
                <a:schemeClr val="dk1"/>
              </a:solidFill>
              <a:latin typeface="Calibri"/>
              <a:ea typeface="Calibri"/>
              <a:cs typeface="Calibri"/>
              <a:sym typeface="Calibri"/>
            </a:endParaRPr>
          </a:p>
        </p:txBody>
      </p:sp>
      <p:sp>
        <p:nvSpPr>
          <p:cNvPr id="1176" name="Google Shape;1176;p18"/>
          <p:cNvSpPr/>
          <p:nvPr/>
        </p:nvSpPr>
        <p:spPr>
          <a:xfrm>
            <a:off x="4209898" y="5071262"/>
            <a:ext cx="1857146"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8"/>
          <p:cNvSpPr txBox="1"/>
          <p:nvPr/>
        </p:nvSpPr>
        <p:spPr>
          <a:xfrm>
            <a:off x="4276649" y="5242255"/>
            <a:ext cx="94366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L49.ドキュメント生成</a:t>
            </a:r>
            <a:endParaRPr b="0" i="0" sz="800" u="none" cap="none" strike="noStrike">
              <a:solidFill>
                <a:schemeClr val="dk1"/>
              </a:solidFill>
              <a:latin typeface="Calibri"/>
              <a:ea typeface="Calibri"/>
              <a:cs typeface="Calibri"/>
              <a:sym typeface="Calibri"/>
            </a:endParaRPr>
          </a:p>
        </p:txBody>
      </p:sp>
      <p:sp>
        <p:nvSpPr>
          <p:cNvPr id="1178" name="Google Shape;1178;p18"/>
          <p:cNvSpPr/>
          <p:nvPr/>
        </p:nvSpPr>
        <p:spPr>
          <a:xfrm>
            <a:off x="4209898" y="5578754"/>
            <a:ext cx="1857146" cy="476402"/>
          </a:xfrm>
          <a:prstGeom prst="roundRect">
            <a:avLst>
              <a:gd fmla="val 11516" name="adj"/>
            </a:avLst>
          </a:prstGeom>
          <a:solidFill>
            <a:srgbClr val="ECFEFF"/>
          </a:solidFill>
          <a:ln cap="flat" cmpd="sng" w="12700">
            <a:solidFill>
              <a:srgbClr val="06B6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8"/>
          <p:cNvSpPr txBox="1"/>
          <p:nvPr/>
        </p:nvSpPr>
        <p:spPr>
          <a:xfrm>
            <a:off x="4276649" y="5749747"/>
            <a:ext cx="657454"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L510.品質計測</a:t>
            </a:r>
            <a:endParaRPr b="0" i="0" sz="800" u="none" cap="none" strike="noStrike">
              <a:solidFill>
                <a:schemeClr val="dk1"/>
              </a:solidFill>
              <a:latin typeface="Calibri"/>
              <a:ea typeface="Calibri"/>
              <a:cs typeface="Calibri"/>
              <a:sym typeface="Calibri"/>
            </a:endParaRPr>
          </a:p>
        </p:txBody>
      </p:sp>
      <p:sp>
        <p:nvSpPr>
          <p:cNvPr id="1180" name="Google Shape;1180;p18"/>
          <p:cNvSpPr/>
          <p:nvPr/>
        </p:nvSpPr>
        <p:spPr>
          <a:xfrm>
            <a:off x="6124651" y="662026"/>
            <a:ext cx="1857146" cy="295351"/>
          </a:xfrm>
          <a:prstGeom prst="roundRect">
            <a:avLst>
              <a:gd fmla="val 39948"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81" name="Google Shape;1181;p18"/>
          <p:cNvPicPr preferRelativeResize="0"/>
          <p:nvPr/>
        </p:nvPicPr>
        <p:blipFill rotWithShape="1">
          <a:blip r:embed="rId6">
            <a:alphaModFix/>
          </a:blip>
          <a:srcRect b="0" l="0" r="0" t="0"/>
          <a:stretch/>
        </p:blipFill>
        <p:spPr>
          <a:xfrm>
            <a:off x="6819595" y="759866"/>
            <a:ext cx="95098" cy="95098"/>
          </a:xfrm>
          <a:prstGeom prst="rect">
            <a:avLst/>
          </a:prstGeom>
          <a:noFill/>
          <a:ln>
            <a:noFill/>
          </a:ln>
        </p:spPr>
      </p:pic>
      <p:sp>
        <p:nvSpPr>
          <p:cNvPr id="1182" name="Google Shape;1182;p18"/>
          <p:cNvSpPr txBox="1"/>
          <p:nvPr/>
        </p:nvSpPr>
        <p:spPr>
          <a:xfrm>
            <a:off x="6972300" y="728777"/>
            <a:ext cx="393192" cy="16276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テスト</a:t>
            </a:r>
            <a:endParaRPr b="0" i="0" sz="800" u="none" cap="none" strike="noStrike">
              <a:solidFill>
                <a:schemeClr val="dk1"/>
              </a:solidFill>
              <a:latin typeface="Calibri"/>
              <a:ea typeface="Calibri"/>
              <a:cs typeface="Calibri"/>
              <a:sym typeface="Calibri"/>
            </a:endParaRPr>
          </a:p>
        </p:txBody>
      </p:sp>
      <p:sp>
        <p:nvSpPr>
          <p:cNvPr id="1183" name="Google Shape;1183;p18"/>
          <p:cNvSpPr/>
          <p:nvPr/>
        </p:nvSpPr>
        <p:spPr>
          <a:xfrm>
            <a:off x="6124651" y="1009498"/>
            <a:ext cx="1857146" cy="476402"/>
          </a:xfrm>
          <a:prstGeom prst="roundRect">
            <a:avLst>
              <a:gd fmla="val 11516" name="adj"/>
            </a:avLst>
          </a:prstGeom>
          <a:solidFill>
            <a:srgbClr val="FECACA"/>
          </a:solidFill>
          <a:ln cap="flat" cmpd="sng" w="12700">
            <a:solidFill>
              <a:srgbClr val="DC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8"/>
          <p:cNvSpPr txBox="1"/>
          <p:nvPr/>
        </p:nvSpPr>
        <p:spPr>
          <a:xfrm>
            <a:off x="6191402" y="1181405"/>
            <a:ext cx="685800"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L21.テスト計画</a:t>
            </a:r>
            <a:endParaRPr b="0" i="0" sz="800" u="none" cap="none" strike="noStrike">
              <a:solidFill>
                <a:schemeClr val="dk1"/>
              </a:solidFill>
              <a:latin typeface="Calibri"/>
              <a:ea typeface="Calibri"/>
              <a:cs typeface="Calibri"/>
              <a:sym typeface="Calibri"/>
            </a:endParaRPr>
          </a:p>
        </p:txBody>
      </p:sp>
      <p:sp>
        <p:nvSpPr>
          <p:cNvPr id="1185" name="Google Shape;1185;p18"/>
          <p:cNvSpPr/>
          <p:nvPr/>
        </p:nvSpPr>
        <p:spPr>
          <a:xfrm>
            <a:off x="6124651" y="1516990"/>
            <a:ext cx="1857146"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8"/>
          <p:cNvSpPr txBox="1"/>
          <p:nvPr/>
        </p:nvSpPr>
        <p:spPr>
          <a:xfrm>
            <a:off x="6191402" y="1688897"/>
            <a:ext cx="857707"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L42.単体テスト設計</a:t>
            </a:r>
            <a:endParaRPr b="0" i="0" sz="800" u="none" cap="none" strike="noStrike">
              <a:solidFill>
                <a:schemeClr val="dk1"/>
              </a:solidFill>
              <a:latin typeface="Calibri"/>
              <a:ea typeface="Calibri"/>
              <a:cs typeface="Calibri"/>
              <a:sym typeface="Calibri"/>
            </a:endParaRPr>
          </a:p>
        </p:txBody>
      </p:sp>
      <p:sp>
        <p:nvSpPr>
          <p:cNvPr id="1187" name="Google Shape;1187;p18"/>
          <p:cNvSpPr/>
          <p:nvPr/>
        </p:nvSpPr>
        <p:spPr>
          <a:xfrm>
            <a:off x="6124651" y="2025396"/>
            <a:ext cx="1857146" cy="476402"/>
          </a:xfrm>
          <a:prstGeom prst="roundRect">
            <a:avLst>
              <a:gd fmla="val 11516" name="adj"/>
            </a:avLst>
          </a:prstGeom>
          <a:solidFill>
            <a:srgbClr val="EFF6FF"/>
          </a:solidFill>
          <a:ln cap="flat" cmpd="sng" w="12700">
            <a:solidFill>
              <a:srgbClr val="2563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8"/>
          <p:cNvSpPr txBox="1"/>
          <p:nvPr/>
        </p:nvSpPr>
        <p:spPr>
          <a:xfrm>
            <a:off x="6191402" y="2196389"/>
            <a:ext cx="857707"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L63.単体テスト実行</a:t>
            </a:r>
            <a:endParaRPr b="0" i="0" sz="800" u="none" cap="none" strike="noStrike">
              <a:solidFill>
                <a:schemeClr val="dk1"/>
              </a:solidFill>
              <a:latin typeface="Calibri"/>
              <a:ea typeface="Calibri"/>
              <a:cs typeface="Calibri"/>
              <a:sym typeface="Calibri"/>
            </a:endParaRPr>
          </a:p>
        </p:txBody>
      </p:sp>
      <p:sp>
        <p:nvSpPr>
          <p:cNvPr id="1189" name="Google Shape;1189;p18"/>
          <p:cNvSpPr/>
          <p:nvPr/>
        </p:nvSpPr>
        <p:spPr>
          <a:xfrm>
            <a:off x="6124651" y="2532888"/>
            <a:ext cx="1857146"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8"/>
          <p:cNvSpPr txBox="1"/>
          <p:nvPr/>
        </p:nvSpPr>
        <p:spPr>
          <a:xfrm>
            <a:off x="6191402" y="2703881"/>
            <a:ext cx="857707"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L34.結合テスト設計</a:t>
            </a:r>
            <a:endParaRPr b="0" i="0" sz="800" u="none" cap="none" strike="noStrike">
              <a:solidFill>
                <a:schemeClr val="dk1"/>
              </a:solidFill>
              <a:latin typeface="Calibri"/>
              <a:ea typeface="Calibri"/>
              <a:cs typeface="Calibri"/>
              <a:sym typeface="Calibri"/>
            </a:endParaRPr>
          </a:p>
        </p:txBody>
      </p:sp>
      <p:sp>
        <p:nvSpPr>
          <p:cNvPr id="1191" name="Google Shape;1191;p18"/>
          <p:cNvSpPr/>
          <p:nvPr/>
        </p:nvSpPr>
        <p:spPr>
          <a:xfrm>
            <a:off x="6124651" y="3040380"/>
            <a:ext cx="1857146" cy="476402"/>
          </a:xfrm>
          <a:prstGeom prst="roundRect">
            <a:avLst>
              <a:gd fmla="val 11516" name="adj"/>
            </a:avLst>
          </a:prstGeom>
          <a:solidFill>
            <a:srgbClr val="FECACA"/>
          </a:solidFill>
          <a:ln cap="flat" cmpd="sng" w="12700">
            <a:solidFill>
              <a:srgbClr val="DC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8"/>
          <p:cNvSpPr txBox="1"/>
          <p:nvPr/>
        </p:nvSpPr>
        <p:spPr>
          <a:xfrm>
            <a:off x="6191402" y="3212287"/>
            <a:ext cx="771754"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L25.結合シナリオ</a:t>
            </a:r>
            <a:endParaRPr b="0" i="0" sz="800" u="none" cap="none" strike="noStrike">
              <a:solidFill>
                <a:schemeClr val="dk1"/>
              </a:solidFill>
              <a:latin typeface="Calibri"/>
              <a:ea typeface="Calibri"/>
              <a:cs typeface="Calibri"/>
              <a:sym typeface="Calibri"/>
            </a:endParaRPr>
          </a:p>
        </p:txBody>
      </p:sp>
      <p:sp>
        <p:nvSpPr>
          <p:cNvPr id="1193" name="Google Shape;1193;p18"/>
          <p:cNvSpPr/>
          <p:nvPr/>
        </p:nvSpPr>
        <p:spPr>
          <a:xfrm>
            <a:off x="6124651" y="3547872"/>
            <a:ext cx="1857146"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8"/>
          <p:cNvSpPr txBox="1"/>
          <p:nvPr/>
        </p:nvSpPr>
        <p:spPr>
          <a:xfrm>
            <a:off x="6191402" y="3719779"/>
            <a:ext cx="857707"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L36.結合テスト実行</a:t>
            </a:r>
            <a:endParaRPr b="0" i="0" sz="800" u="none" cap="none" strike="noStrike">
              <a:solidFill>
                <a:schemeClr val="dk1"/>
              </a:solidFill>
              <a:latin typeface="Calibri"/>
              <a:ea typeface="Calibri"/>
              <a:cs typeface="Calibri"/>
              <a:sym typeface="Calibri"/>
            </a:endParaRPr>
          </a:p>
        </p:txBody>
      </p:sp>
      <p:sp>
        <p:nvSpPr>
          <p:cNvPr id="1195" name="Google Shape;1195;p18"/>
          <p:cNvSpPr/>
          <p:nvPr/>
        </p:nvSpPr>
        <p:spPr>
          <a:xfrm>
            <a:off x="6124651" y="4055364"/>
            <a:ext cx="1857146"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8"/>
          <p:cNvSpPr txBox="1"/>
          <p:nvPr/>
        </p:nvSpPr>
        <p:spPr>
          <a:xfrm>
            <a:off x="6191402" y="4227271"/>
            <a:ext cx="857707"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L37.システムテスト</a:t>
            </a:r>
            <a:endParaRPr b="0" i="0" sz="800" u="none" cap="none" strike="noStrike">
              <a:solidFill>
                <a:schemeClr val="dk1"/>
              </a:solidFill>
              <a:latin typeface="Calibri"/>
              <a:ea typeface="Calibri"/>
              <a:cs typeface="Calibri"/>
              <a:sym typeface="Calibri"/>
            </a:endParaRPr>
          </a:p>
        </p:txBody>
      </p:sp>
      <p:sp>
        <p:nvSpPr>
          <p:cNvPr id="1197" name="Google Shape;1197;p18"/>
          <p:cNvSpPr/>
          <p:nvPr/>
        </p:nvSpPr>
        <p:spPr>
          <a:xfrm>
            <a:off x="6124651" y="4562856"/>
            <a:ext cx="1857146"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8"/>
          <p:cNvSpPr txBox="1"/>
          <p:nvPr/>
        </p:nvSpPr>
        <p:spPr>
          <a:xfrm>
            <a:off x="6191402" y="4734763"/>
            <a:ext cx="771754"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L38.非機能テスト</a:t>
            </a:r>
            <a:endParaRPr b="0" i="0" sz="800" u="none" cap="none" strike="noStrike">
              <a:solidFill>
                <a:schemeClr val="dk1"/>
              </a:solidFill>
              <a:latin typeface="Calibri"/>
              <a:ea typeface="Calibri"/>
              <a:cs typeface="Calibri"/>
              <a:sym typeface="Calibri"/>
            </a:endParaRPr>
          </a:p>
        </p:txBody>
      </p:sp>
      <p:sp>
        <p:nvSpPr>
          <p:cNvPr id="1199" name="Google Shape;1199;p18"/>
          <p:cNvSpPr/>
          <p:nvPr/>
        </p:nvSpPr>
        <p:spPr>
          <a:xfrm>
            <a:off x="6124651" y="5071262"/>
            <a:ext cx="1857146" cy="476402"/>
          </a:xfrm>
          <a:prstGeom prst="roundRect">
            <a:avLst>
              <a:gd fmla="val 11516" name="adj"/>
            </a:avLst>
          </a:prstGeom>
          <a:solidFill>
            <a:srgbClr val="FECACA"/>
          </a:solidFill>
          <a:ln cap="flat" cmpd="sng" w="12700">
            <a:solidFill>
              <a:srgbClr val="DC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8"/>
          <p:cNvSpPr txBox="1"/>
          <p:nvPr/>
        </p:nvSpPr>
        <p:spPr>
          <a:xfrm>
            <a:off x="6191402" y="5242255"/>
            <a:ext cx="857707"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L29.受入テスト支援</a:t>
            </a:r>
            <a:endParaRPr b="0" i="0" sz="800" u="none" cap="none" strike="noStrike">
              <a:solidFill>
                <a:schemeClr val="dk1"/>
              </a:solidFill>
              <a:latin typeface="Calibri"/>
              <a:ea typeface="Calibri"/>
              <a:cs typeface="Calibri"/>
              <a:sym typeface="Calibri"/>
            </a:endParaRPr>
          </a:p>
        </p:txBody>
      </p:sp>
      <p:sp>
        <p:nvSpPr>
          <p:cNvPr id="1201" name="Google Shape;1201;p18"/>
          <p:cNvSpPr/>
          <p:nvPr/>
        </p:nvSpPr>
        <p:spPr>
          <a:xfrm>
            <a:off x="6124651" y="5578754"/>
            <a:ext cx="1857146" cy="476402"/>
          </a:xfrm>
          <a:prstGeom prst="roundRect">
            <a:avLst>
              <a:gd fmla="val 11516" name="adj"/>
            </a:avLst>
          </a:prstGeom>
          <a:solidFill>
            <a:srgbClr val="ECFEFF"/>
          </a:solidFill>
          <a:ln cap="flat" cmpd="sng" w="12700">
            <a:solidFill>
              <a:srgbClr val="06B6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8"/>
          <p:cNvSpPr txBox="1"/>
          <p:nvPr/>
        </p:nvSpPr>
        <p:spPr>
          <a:xfrm>
            <a:off x="6191402" y="5749747"/>
            <a:ext cx="914400"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L510.リグレッション</a:t>
            </a:r>
            <a:endParaRPr b="0" i="0" sz="800" u="none" cap="none" strike="noStrike">
              <a:solidFill>
                <a:schemeClr val="dk1"/>
              </a:solidFill>
              <a:latin typeface="Calibri"/>
              <a:ea typeface="Calibri"/>
              <a:cs typeface="Calibri"/>
              <a:sym typeface="Calibri"/>
            </a:endParaRPr>
          </a:p>
        </p:txBody>
      </p:sp>
      <p:sp>
        <p:nvSpPr>
          <p:cNvPr id="1203" name="Google Shape;1203;p18"/>
          <p:cNvSpPr/>
          <p:nvPr/>
        </p:nvSpPr>
        <p:spPr>
          <a:xfrm>
            <a:off x="8039405" y="662026"/>
            <a:ext cx="1857146" cy="295351"/>
          </a:xfrm>
          <a:prstGeom prst="roundRect">
            <a:avLst>
              <a:gd fmla="val 39948"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04" name="Google Shape;1204;p18"/>
          <p:cNvPicPr preferRelativeResize="0"/>
          <p:nvPr/>
        </p:nvPicPr>
        <p:blipFill rotWithShape="1">
          <a:blip r:embed="rId7">
            <a:alphaModFix/>
          </a:blip>
          <a:srcRect b="0" l="0" r="0" t="0"/>
          <a:stretch/>
        </p:blipFill>
        <p:spPr>
          <a:xfrm>
            <a:off x="8524951" y="759866"/>
            <a:ext cx="95098" cy="95098"/>
          </a:xfrm>
          <a:prstGeom prst="rect">
            <a:avLst/>
          </a:prstGeom>
          <a:noFill/>
          <a:ln>
            <a:noFill/>
          </a:ln>
        </p:spPr>
      </p:pic>
      <p:sp>
        <p:nvSpPr>
          <p:cNvPr id="1205" name="Google Shape;1205;p18"/>
          <p:cNvSpPr txBox="1"/>
          <p:nvPr/>
        </p:nvSpPr>
        <p:spPr>
          <a:xfrm>
            <a:off x="8677656" y="728777"/>
            <a:ext cx="812902" cy="16276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デプロイ・運用</a:t>
            </a:r>
            <a:endParaRPr b="0" i="0" sz="800" u="none" cap="none" strike="noStrike">
              <a:solidFill>
                <a:schemeClr val="dk1"/>
              </a:solidFill>
              <a:latin typeface="Calibri"/>
              <a:ea typeface="Calibri"/>
              <a:cs typeface="Calibri"/>
              <a:sym typeface="Calibri"/>
            </a:endParaRPr>
          </a:p>
        </p:txBody>
      </p:sp>
      <p:sp>
        <p:nvSpPr>
          <p:cNvPr id="1206" name="Google Shape;1206;p18"/>
          <p:cNvSpPr/>
          <p:nvPr/>
        </p:nvSpPr>
        <p:spPr>
          <a:xfrm>
            <a:off x="8039405" y="1009498"/>
            <a:ext cx="1857146" cy="476402"/>
          </a:xfrm>
          <a:prstGeom prst="roundRect">
            <a:avLst>
              <a:gd fmla="val 11516" name="adj"/>
            </a:avLst>
          </a:prstGeom>
          <a:solidFill>
            <a:srgbClr val="FFFFFF"/>
          </a:solidFill>
          <a:ln cap="flat" cmpd="sng" w="12700">
            <a:solidFill>
              <a:srgbClr val="CBD5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8"/>
          <p:cNvSpPr txBox="1"/>
          <p:nvPr/>
        </p:nvSpPr>
        <p:spPr>
          <a:xfrm>
            <a:off x="8106156" y="1181405"/>
            <a:ext cx="771754"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L11.リリース判定</a:t>
            </a:r>
            <a:endParaRPr b="0" i="0" sz="800" u="none" cap="none" strike="noStrike">
              <a:solidFill>
                <a:schemeClr val="dk1"/>
              </a:solidFill>
              <a:latin typeface="Calibri"/>
              <a:ea typeface="Calibri"/>
              <a:cs typeface="Calibri"/>
              <a:sym typeface="Calibri"/>
            </a:endParaRPr>
          </a:p>
        </p:txBody>
      </p:sp>
      <p:sp>
        <p:nvSpPr>
          <p:cNvPr id="1208" name="Google Shape;1208;p18"/>
          <p:cNvSpPr/>
          <p:nvPr/>
        </p:nvSpPr>
        <p:spPr>
          <a:xfrm>
            <a:off x="8039405" y="1516990"/>
            <a:ext cx="1857146"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8"/>
          <p:cNvSpPr txBox="1"/>
          <p:nvPr/>
        </p:nvSpPr>
        <p:spPr>
          <a:xfrm>
            <a:off x="8106156" y="1688897"/>
            <a:ext cx="667512"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L42.CI/CD構築</a:t>
            </a:r>
            <a:endParaRPr b="0" i="0" sz="800" u="none" cap="none" strike="noStrike">
              <a:solidFill>
                <a:schemeClr val="dk1"/>
              </a:solidFill>
              <a:latin typeface="Calibri"/>
              <a:ea typeface="Calibri"/>
              <a:cs typeface="Calibri"/>
              <a:sym typeface="Calibri"/>
            </a:endParaRPr>
          </a:p>
        </p:txBody>
      </p:sp>
      <p:sp>
        <p:nvSpPr>
          <p:cNvPr id="1210" name="Google Shape;1210;p18"/>
          <p:cNvSpPr/>
          <p:nvPr/>
        </p:nvSpPr>
        <p:spPr>
          <a:xfrm>
            <a:off x="8039405" y="2025396"/>
            <a:ext cx="1857146" cy="476402"/>
          </a:xfrm>
          <a:prstGeom prst="roundRect">
            <a:avLst>
              <a:gd fmla="val 11516" name="adj"/>
            </a:avLst>
          </a:prstGeom>
          <a:solidFill>
            <a:srgbClr val="ECFEFF"/>
          </a:solidFill>
          <a:ln cap="flat" cmpd="sng" w="12700">
            <a:solidFill>
              <a:srgbClr val="06B6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8"/>
          <p:cNvSpPr txBox="1"/>
          <p:nvPr/>
        </p:nvSpPr>
        <p:spPr>
          <a:xfrm>
            <a:off x="8106156" y="2196389"/>
            <a:ext cx="94366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L53.ステージング展開</a:t>
            </a:r>
            <a:endParaRPr b="0" i="0" sz="800" u="none" cap="none" strike="noStrike">
              <a:solidFill>
                <a:schemeClr val="dk1"/>
              </a:solidFill>
              <a:latin typeface="Calibri"/>
              <a:ea typeface="Calibri"/>
              <a:cs typeface="Calibri"/>
              <a:sym typeface="Calibri"/>
            </a:endParaRPr>
          </a:p>
        </p:txBody>
      </p:sp>
      <p:sp>
        <p:nvSpPr>
          <p:cNvPr id="1212" name="Google Shape;1212;p18"/>
          <p:cNvSpPr/>
          <p:nvPr/>
        </p:nvSpPr>
        <p:spPr>
          <a:xfrm>
            <a:off x="8039405" y="2532888"/>
            <a:ext cx="1857146" cy="476402"/>
          </a:xfrm>
          <a:prstGeom prst="roundRect">
            <a:avLst>
              <a:gd fmla="val 11516" name="adj"/>
            </a:avLst>
          </a:prstGeom>
          <a:solidFill>
            <a:srgbClr val="FECACA"/>
          </a:solidFill>
          <a:ln cap="flat" cmpd="sng" w="12700">
            <a:solidFill>
              <a:srgbClr val="DC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8"/>
          <p:cNvSpPr txBox="1"/>
          <p:nvPr/>
        </p:nvSpPr>
        <p:spPr>
          <a:xfrm>
            <a:off x="8106156" y="2703881"/>
            <a:ext cx="771754"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L24.本番デプロイ</a:t>
            </a:r>
            <a:endParaRPr b="0" i="0" sz="800" u="none" cap="none" strike="noStrike">
              <a:solidFill>
                <a:schemeClr val="dk1"/>
              </a:solidFill>
              <a:latin typeface="Calibri"/>
              <a:ea typeface="Calibri"/>
              <a:cs typeface="Calibri"/>
              <a:sym typeface="Calibri"/>
            </a:endParaRPr>
          </a:p>
        </p:txBody>
      </p:sp>
      <p:sp>
        <p:nvSpPr>
          <p:cNvPr id="1214" name="Google Shape;1214;p18"/>
          <p:cNvSpPr/>
          <p:nvPr/>
        </p:nvSpPr>
        <p:spPr>
          <a:xfrm>
            <a:off x="8039405" y="3040380"/>
            <a:ext cx="1857146"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8"/>
          <p:cNvSpPr txBox="1"/>
          <p:nvPr/>
        </p:nvSpPr>
        <p:spPr>
          <a:xfrm>
            <a:off x="8106156" y="3212287"/>
            <a:ext cx="553212"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L35.DB移行</a:t>
            </a:r>
            <a:endParaRPr b="0" i="0" sz="800" u="none" cap="none" strike="noStrike">
              <a:solidFill>
                <a:schemeClr val="dk1"/>
              </a:solidFill>
              <a:latin typeface="Calibri"/>
              <a:ea typeface="Calibri"/>
              <a:cs typeface="Calibri"/>
              <a:sym typeface="Calibri"/>
            </a:endParaRPr>
          </a:p>
        </p:txBody>
      </p:sp>
      <p:sp>
        <p:nvSpPr>
          <p:cNvPr id="1216" name="Google Shape;1216;p18"/>
          <p:cNvSpPr/>
          <p:nvPr/>
        </p:nvSpPr>
        <p:spPr>
          <a:xfrm>
            <a:off x="8039405" y="3547872"/>
            <a:ext cx="1857146"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8"/>
          <p:cNvSpPr txBox="1"/>
          <p:nvPr/>
        </p:nvSpPr>
        <p:spPr>
          <a:xfrm>
            <a:off x="8106156" y="3719779"/>
            <a:ext cx="857707"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L36.監視・アラート</a:t>
            </a:r>
            <a:endParaRPr b="0" i="0" sz="800" u="none" cap="none" strike="noStrike">
              <a:solidFill>
                <a:schemeClr val="dk1"/>
              </a:solidFill>
              <a:latin typeface="Calibri"/>
              <a:ea typeface="Calibri"/>
              <a:cs typeface="Calibri"/>
              <a:sym typeface="Calibri"/>
            </a:endParaRPr>
          </a:p>
        </p:txBody>
      </p:sp>
      <p:sp>
        <p:nvSpPr>
          <p:cNvPr id="1218" name="Google Shape;1218;p18"/>
          <p:cNvSpPr/>
          <p:nvPr/>
        </p:nvSpPr>
        <p:spPr>
          <a:xfrm>
            <a:off x="8039405" y="4055364"/>
            <a:ext cx="1857146" cy="476402"/>
          </a:xfrm>
          <a:prstGeom prst="roundRect">
            <a:avLst>
              <a:gd fmla="val 11516" name="adj"/>
            </a:avLst>
          </a:prstGeom>
          <a:solidFill>
            <a:srgbClr val="EFF6FF"/>
          </a:solidFill>
          <a:ln cap="flat" cmpd="sng" w="12700">
            <a:solidFill>
              <a:srgbClr val="2563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8"/>
          <p:cNvSpPr txBox="1"/>
          <p:nvPr/>
        </p:nvSpPr>
        <p:spPr>
          <a:xfrm>
            <a:off x="8106156" y="4227271"/>
            <a:ext cx="60076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L67.ログ収集</a:t>
            </a:r>
            <a:endParaRPr b="0" i="0" sz="800" u="none" cap="none" strike="noStrike">
              <a:solidFill>
                <a:schemeClr val="dk1"/>
              </a:solidFill>
              <a:latin typeface="Calibri"/>
              <a:ea typeface="Calibri"/>
              <a:cs typeface="Calibri"/>
              <a:sym typeface="Calibri"/>
            </a:endParaRPr>
          </a:p>
        </p:txBody>
      </p:sp>
      <p:sp>
        <p:nvSpPr>
          <p:cNvPr id="1220" name="Google Shape;1220;p18"/>
          <p:cNvSpPr/>
          <p:nvPr/>
        </p:nvSpPr>
        <p:spPr>
          <a:xfrm>
            <a:off x="8039405" y="4562856"/>
            <a:ext cx="1857146" cy="476402"/>
          </a:xfrm>
          <a:prstGeom prst="roundRect">
            <a:avLst>
              <a:gd fmla="val 11516" name="adj"/>
            </a:avLst>
          </a:prstGeom>
          <a:solidFill>
            <a:srgbClr val="FECACA"/>
          </a:solidFill>
          <a:ln cap="flat" cmpd="sng" w="12700">
            <a:solidFill>
              <a:srgbClr val="DC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8"/>
          <p:cNvSpPr txBox="1"/>
          <p:nvPr/>
        </p:nvSpPr>
        <p:spPr>
          <a:xfrm>
            <a:off x="8106156" y="4734763"/>
            <a:ext cx="94366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L28.インシデント初動</a:t>
            </a:r>
            <a:endParaRPr b="0" i="0" sz="800" u="none" cap="none" strike="noStrike">
              <a:solidFill>
                <a:schemeClr val="dk1"/>
              </a:solidFill>
              <a:latin typeface="Calibri"/>
              <a:ea typeface="Calibri"/>
              <a:cs typeface="Calibri"/>
              <a:sym typeface="Calibri"/>
            </a:endParaRPr>
          </a:p>
        </p:txBody>
      </p:sp>
      <p:sp>
        <p:nvSpPr>
          <p:cNvPr id="1222" name="Google Shape;1222;p18"/>
          <p:cNvSpPr/>
          <p:nvPr/>
        </p:nvSpPr>
        <p:spPr>
          <a:xfrm>
            <a:off x="8039405" y="5071262"/>
            <a:ext cx="1857146" cy="476402"/>
          </a:xfrm>
          <a:prstGeom prst="roundRect">
            <a:avLst>
              <a:gd fmla="val 11516" name="adj"/>
            </a:avLst>
          </a:prstGeom>
          <a:solidFill>
            <a:srgbClr val="FECACA"/>
          </a:solidFill>
          <a:ln cap="flat" cmpd="sng" w="12700">
            <a:solidFill>
              <a:srgbClr val="DC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8"/>
          <p:cNvSpPr txBox="1"/>
          <p:nvPr/>
        </p:nvSpPr>
        <p:spPr>
          <a:xfrm>
            <a:off x="8106156" y="5242255"/>
            <a:ext cx="838505"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L29.原因分析(RCA)</a:t>
            </a:r>
            <a:endParaRPr b="0" i="0" sz="800" u="none" cap="none" strike="noStrike">
              <a:solidFill>
                <a:schemeClr val="dk1"/>
              </a:solidFill>
              <a:latin typeface="Calibri"/>
              <a:ea typeface="Calibri"/>
              <a:cs typeface="Calibri"/>
              <a:sym typeface="Calibri"/>
            </a:endParaRPr>
          </a:p>
        </p:txBody>
      </p:sp>
      <p:sp>
        <p:nvSpPr>
          <p:cNvPr id="1224" name="Google Shape;1224;p18"/>
          <p:cNvSpPr/>
          <p:nvPr/>
        </p:nvSpPr>
        <p:spPr>
          <a:xfrm>
            <a:off x="8039405" y="5578754"/>
            <a:ext cx="1857146"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8"/>
          <p:cNvSpPr txBox="1"/>
          <p:nvPr/>
        </p:nvSpPr>
        <p:spPr>
          <a:xfrm>
            <a:off x="8106156" y="5749747"/>
            <a:ext cx="82936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L310.チューニング</a:t>
            </a:r>
            <a:endParaRPr b="0" i="0" sz="800" u="none" cap="none" strike="noStrike">
              <a:solidFill>
                <a:schemeClr val="dk1"/>
              </a:solidFill>
              <a:latin typeface="Calibri"/>
              <a:ea typeface="Calibri"/>
              <a:cs typeface="Calibri"/>
              <a:sym typeface="Calibri"/>
            </a:endParaRPr>
          </a:p>
        </p:txBody>
      </p:sp>
      <p:sp>
        <p:nvSpPr>
          <p:cNvPr id="1226" name="Google Shape;1226;p18"/>
          <p:cNvSpPr/>
          <p:nvPr/>
        </p:nvSpPr>
        <p:spPr>
          <a:xfrm>
            <a:off x="9953244" y="662026"/>
            <a:ext cx="1857146" cy="295351"/>
          </a:xfrm>
          <a:prstGeom prst="roundRect">
            <a:avLst>
              <a:gd fmla="val 39948"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27" name="Google Shape;1227;p18"/>
          <p:cNvPicPr preferRelativeResize="0"/>
          <p:nvPr/>
        </p:nvPicPr>
        <p:blipFill rotWithShape="1">
          <a:blip r:embed="rId8">
            <a:alphaModFix/>
          </a:blip>
          <a:srcRect b="0" l="0" r="0" t="0"/>
          <a:stretch/>
        </p:blipFill>
        <p:spPr>
          <a:xfrm>
            <a:off x="10543946" y="759866"/>
            <a:ext cx="95098" cy="95098"/>
          </a:xfrm>
          <a:prstGeom prst="rect">
            <a:avLst/>
          </a:prstGeom>
          <a:noFill/>
          <a:ln>
            <a:noFill/>
          </a:ln>
        </p:spPr>
      </p:pic>
      <p:sp>
        <p:nvSpPr>
          <p:cNvPr id="1228" name="Google Shape;1228;p18"/>
          <p:cNvSpPr txBox="1"/>
          <p:nvPr/>
        </p:nvSpPr>
        <p:spPr>
          <a:xfrm>
            <a:off x="10696651" y="728777"/>
            <a:ext cx="602590" cy="16276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保守・改善</a:t>
            </a:r>
            <a:endParaRPr b="0" i="0" sz="800" u="none" cap="none" strike="noStrike">
              <a:solidFill>
                <a:schemeClr val="dk1"/>
              </a:solidFill>
              <a:latin typeface="Calibri"/>
              <a:ea typeface="Calibri"/>
              <a:cs typeface="Calibri"/>
              <a:sym typeface="Calibri"/>
            </a:endParaRPr>
          </a:p>
        </p:txBody>
      </p:sp>
      <p:sp>
        <p:nvSpPr>
          <p:cNvPr id="1229" name="Google Shape;1229;p18"/>
          <p:cNvSpPr/>
          <p:nvPr/>
        </p:nvSpPr>
        <p:spPr>
          <a:xfrm>
            <a:off x="9953244" y="1009498"/>
            <a:ext cx="1857146" cy="476402"/>
          </a:xfrm>
          <a:prstGeom prst="roundRect">
            <a:avLst>
              <a:gd fmla="val 11516" name="adj"/>
            </a:avLst>
          </a:prstGeom>
          <a:solidFill>
            <a:srgbClr val="FECACA"/>
          </a:solidFill>
          <a:ln cap="flat" cmpd="sng" w="12700">
            <a:solidFill>
              <a:srgbClr val="DC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8"/>
          <p:cNvSpPr txBox="1"/>
          <p:nvPr/>
        </p:nvSpPr>
        <p:spPr>
          <a:xfrm>
            <a:off x="10019995" y="1181405"/>
            <a:ext cx="857707"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L21.バグトリアージ</a:t>
            </a:r>
            <a:endParaRPr b="0" i="0" sz="800" u="none" cap="none" strike="noStrike">
              <a:solidFill>
                <a:schemeClr val="dk1"/>
              </a:solidFill>
              <a:latin typeface="Calibri"/>
              <a:ea typeface="Calibri"/>
              <a:cs typeface="Calibri"/>
              <a:sym typeface="Calibri"/>
            </a:endParaRPr>
          </a:p>
        </p:txBody>
      </p:sp>
      <p:sp>
        <p:nvSpPr>
          <p:cNvPr id="1231" name="Google Shape;1231;p18"/>
          <p:cNvSpPr/>
          <p:nvPr/>
        </p:nvSpPr>
        <p:spPr>
          <a:xfrm>
            <a:off x="9953244" y="1516990"/>
            <a:ext cx="1857146"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8"/>
          <p:cNvSpPr txBox="1"/>
          <p:nvPr/>
        </p:nvSpPr>
        <p:spPr>
          <a:xfrm>
            <a:off x="10019995" y="1688897"/>
            <a:ext cx="60076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L32.原因特定</a:t>
            </a:r>
            <a:endParaRPr b="0" i="0" sz="800" u="none" cap="none" strike="noStrike">
              <a:solidFill>
                <a:schemeClr val="dk1"/>
              </a:solidFill>
              <a:latin typeface="Calibri"/>
              <a:ea typeface="Calibri"/>
              <a:cs typeface="Calibri"/>
              <a:sym typeface="Calibri"/>
            </a:endParaRPr>
          </a:p>
        </p:txBody>
      </p:sp>
      <p:sp>
        <p:nvSpPr>
          <p:cNvPr id="1233" name="Google Shape;1233;p18"/>
          <p:cNvSpPr/>
          <p:nvPr/>
        </p:nvSpPr>
        <p:spPr>
          <a:xfrm>
            <a:off x="9953244" y="2025396"/>
            <a:ext cx="1857146"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8"/>
          <p:cNvSpPr txBox="1"/>
          <p:nvPr/>
        </p:nvSpPr>
        <p:spPr>
          <a:xfrm>
            <a:off x="10019995" y="2196389"/>
            <a:ext cx="60076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L33.修正実装</a:t>
            </a:r>
            <a:endParaRPr b="0" i="0" sz="800" u="none" cap="none" strike="noStrike">
              <a:solidFill>
                <a:schemeClr val="dk1"/>
              </a:solidFill>
              <a:latin typeface="Calibri"/>
              <a:ea typeface="Calibri"/>
              <a:cs typeface="Calibri"/>
              <a:sym typeface="Calibri"/>
            </a:endParaRPr>
          </a:p>
        </p:txBody>
      </p:sp>
      <p:sp>
        <p:nvSpPr>
          <p:cNvPr id="1235" name="Google Shape;1235;p18"/>
          <p:cNvSpPr/>
          <p:nvPr/>
        </p:nvSpPr>
        <p:spPr>
          <a:xfrm>
            <a:off x="9953244" y="2532888"/>
            <a:ext cx="1857146"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8"/>
          <p:cNvSpPr txBox="1"/>
          <p:nvPr/>
        </p:nvSpPr>
        <p:spPr>
          <a:xfrm>
            <a:off x="10019995" y="2703881"/>
            <a:ext cx="60076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L34.修正検証</a:t>
            </a:r>
            <a:endParaRPr b="0" i="0" sz="800" u="none" cap="none" strike="noStrike">
              <a:solidFill>
                <a:schemeClr val="dk1"/>
              </a:solidFill>
              <a:latin typeface="Calibri"/>
              <a:ea typeface="Calibri"/>
              <a:cs typeface="Calibri"/>
              <a:sym typeface="Calibri"/>
            </a:endParaRPr>
          </a:p>
        </p:txBody>
      </p:sp>
      <p:sp>
        <p:nvSpPr>
          <p:cNvPr id="1237" name="Google Shape;1237;p18"/>
          <p:cNvSpPr/>
          <p:nvPr/>
        </p:nvSpPr>
        <p:spPr>
          <a:xfrm>
            <a:off x="9953244" y="3040380"/>
            <a:ext cx="1857146" cy="476402"/>
          </a:xfrm>
          <a:prstGeom prst="roundRect">
            <a:avLst>
              <a:gd fmla="val 11516" name="adj"/>
            </a:avLst>
          </a:prstGeom>
          <a:solidFill>
            <a:srgbClr val="FECACA"/>
          </a:solidFill>
          <a:ln cap="flat" cmpd="sng" w="12700">
            <a:solidFill>
              <a:srgbClr val="DC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8"/>
          <p:cNvSpPr txBox="1"/>
          <p:nvPr/>
        </p:nvSpPr>
        <p:spPr>
          <a:xfrm>
            <a:off x="10019995" y="3212287"/>
            <a:ext cx="771754"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L25.機能追加分析</a:t>
            </a:r>
            <a:endParaRPr b="0" i="0" sz="800" u="none" cap="none" strike="noStrike">
              <a:solidFill>
                <a:schemeClr val="dk1"/>
              </a:solidFill>
              <a:latin typeface="Calibri"/>
              <a:ea typeface="Calibri"/>
              <a:cs typeface="Calibri"/>
              <a:sym typeface="Calibri"/>
            </a:endParaRPr>
          </a:p>
        </p:txBody>
      </p:sp>
      <p:sp>
        <p:nvSpPr>
          <p:cNvPr id="1239" name="Google Shape;1239;p18"/>
          <p:cNvSpPr/>
          <p:nvPr/>
        </p:nvSpPr>
        <p:spPr>
          <a:xfrm>
            <a:off x="9953244" y="3547872"/>
            <a:ext cx="1857146"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8"/>
          <p:cNvSpPr txBox="1"/>
          <p:nvPr/>
        </p:nvSpPr>
        <p:spPr>
          <a:xfrm>
            <a:off x="10019995" y="3719779"/>
            <a:ext cx="771754"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L36.機能追加実装</a:t>
            </a:r>
            <a:endParaRPr b="0" i="0" sz="800" u="none" cap="none" strike="noStrike">
              <a:solidFill>
                <a:schemeClr val="dk1"/>
              </a:solidFill>
              <a:latin typeface="Calibri"/>
              <a:ea typeface="Calibri"/>
              <a:cs typeface="Calibri"/>
              <a:sym typeface="Calibri"/>
            </a:endParaRPr>
          </a:p>
        </p:txBody>
      </p:sp>
      <p:sp>
        <p:nvSpPr>
          <p:cNvPr id="1241" name="Google Shape;1241;p18"/>
          <p:cNvSpPr/>
          <p:nvPr/>
        </p:nvSpPr>
        <p:spPr>
          <a:xfrm>
            <a:off x="9953244" y="4055364"/>
            <a:ext cx="1857146"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8"/>
          <p:cNvSpPr txBox="1"/>
          <p:nvPr/>
        </p:nvSpPr>
        <p:spPr>
          <a:xfrm>
            <a:off x="10019995" y="4227271"/>
            <a:ext cx="94366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L37.プロファイリング</a:t>
            </a:r>
            <a:endParaRPr b="0" i="0" sz="800" u="none" cap="none" strike="noStrike">
              <a:solidFill>
                <a:schemeClr val="dk1"/>
              </a:solidFill>
              <a:latin typeface="Calibri"/>
              <a:ea typeface="Calibri"/>
              <a:cs typeface="Calibri"/>
              <a:sym typeface="Calibri"/>
            </a:endParaRPr>
          </a:p>
        </p:txBody>
      </p:sp>
      <p:sp>
        <p:nvSpPr>
          <p:cNvPr id="1243" name="Google Shape;1243;p18"/>
          <p:cNvSpPr/>
          <p:nvPr/>
        </p:nvSpPr>
        <p:spPr>
          <a:xfrm>
            <a:off x="9953244" y="4562856"/>
            <a:ext cx="1857146" cy="476402"/>
          </a:xfrm>
          <a:prstGeom prst="roundRect">
            <a:avLst>
              <a:gd fmla="val 11516" name="adj"/>
            </a:avLst>
          </a:prstGeom>
          <a:solidFill>
            <a:srgbClr val="ECFEFF"/>
          </a:solidFill>
          <a:ln cap="flat" cmpd="sng" w="12700">
            <a:solidFill>
              <a:srgbClr val="06B6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8"/>
          <p:cNvSpPr txBox="1"/>
          <p:nvPr/>
        </p:nvSpPr>
        <p:spPr>
          <a:xfrm>
            <a:off x="10019995" y="4734763"/>
            <a:ext cx="857707"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L58.脆弱性スキャン</a:t>
            </a:r>
            <a:endParaRPr b="0" i="0" sz="800" u="none" cap="none" strike="noStrike">
              <a:solidFill>
                <a:schemeClr val="dk1"/>
              </a:solidFill>
              <a:latin typeface="Calibri"/>
              <a:ea typeface="Calibri"/>
              <a:cs typeface="Calibri"/>
              <a:sym typeface="Calibri"/>
            </a:endParaRPr>
          </a:p>
        </p:txBody>
      </p:sp>
      <p:sp>
        <p:nvSpPr>
          <p:cNvPr id="1245" name="Google Shape;1245;p18"/>
          <p:cNvSpPr/>
          <p:nvPr/>
        </p:nvSpPr>
        <p:spPr>
          <a:xfrm>
            <a:off x="9953244" y="5071262"/>
            <a:ext cx="1857146"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8"/>
          <p:cNvSpPr txBox="1"/>
          <p:nvPr/>
        </p:nvSpPr>
        <p:spPr>
          <a:xfrm>
            <a:off x="10019995" y="5242255"/>
            <a:ext cx="685800"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L49.パッチ適用</a:t>
            </a:r>
            <a:endParaRPr b="0" i="0" sz="800" u="none" cap="none" strike="noStrike">
              <a:solidFill>
                <a:schemeClr val="dk1"/>
              </a:solidFill>
              <a:latin typeface="Calibri"/>
              <a:ea typeface="Calibri"/>
              <a:cs typeface="Calibri"/>
              <a:sym typeface="Calibri"/>
            </a:endParaRPr>
          </a:p>
        </p:txBody>
      </p:sp>
      <p:sp>
        <p:nvSpPr>
          <p:cNvPr id="1247" name="Google Shape;1247;p18"/>
          <p:cNvSpPr/>
          <p:nvPr/>
        </p:nvSpPr>
        <p:spPr>
          <a:xfrm>
            <a:off x="9953244" y="5578754"/>
            <a:ext cx="1857146"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8"/>
          <p:cNvSpPr txBox="1"/>
          <p:nvPr/>
        </p:nvSpPr>
        <p:spPr>
          <a:xfrm>
            <a:off x="10019995" y="5749747"/>
            <a:ext cx="1000354"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L410.ドキュメント更新</a:t>
            </a:r>
            <a:endParaRPr b="0" i="0" sz="800" u="none" cap="none" strike="noStrike">
              <a:solidFill>
                <a:schemeClr val="dk1"/>
              </a:solidFill>
              <a:latin typeface="Calibri"/>
              <a:ea typeface="Calibri"/>
              <a:cs typeface="Calibri"/>
              <a:sym typeface="Calibri"/>
            </a:endParaRPr>
          </a:p>
        </p:txBody>
      </p:sp>
      <p:sp>
        <p:nvSpPr>
          <p:cNvPr id="1249" name="Google Shape;1249;p18"/>
          <p:cNvSpPr/>
          <p:nvPr/>
        </p:nvSpPr>
        <p:spPr>
          <a:xfrm>
            <a:off x="381305" y="6143854"/>
            <a:ext cx="11430000" cy="485546"/>
          </a:xfrm>
          <a:prstGeom prst="roundRect">
            <a:avLst>
              <a:gd fmla="val 22156" name="adj"/>
            </a:avLst>
          </a:prstGeom>
          <a:solidFill>
            <a:srgbClr val="F0F9FF"/>
          </a:solidFill>
          <a:ln cap="flat" cmpd="sng" w="12700">
            <a:solidFill>
              <a:srgbClr val="BAE6FD"/>
            </a:solidFill>
            <a:prstDash val="solid"/>
            <a:round/>
            <a:headEnd len="sm" w="sm" type="none"/>
            <a:tailEnd len="sm" w="sm" type="none"/>
          </a:ln>
          <a:effectLst>
            <a:outerShdw blurRad="254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50" name="Google Shape;1250;p18"/>
          <p:cNvPicPr preferRelativeResize="0"/>
          <p:nvPr/>
        </p:nvPicPr>
        <p:blipFill rotWithShape="1">
          <a:blip r:embed="rId9">
            <a:alphaModFix/>
          </a:blip>
          <a:srcRect b="-179" l="0" r="0" t="-180"/>
          <a:stretch/>
        </p:blipFill>
        <p:spPr>
          <a:xfrm>
            <a:off x="533095" y="6248095"/>
            <a:ext cx="190195" cy="152705"/>
          </a:xfrm>
          <a:prstGeom prst="rect">
            <a:avLst/>
          </a:prstGeom>
          <a:noFill/>
          <a:ln>
            <a:noFill/>
          </a:ln>
        </p:spPr>
      </p:pic>
      <p:sp>
        <p:nvSpPr>
          <p:cNvPr id="1251" name="Google Shape;1251;p18"/>
          <p:cNvSpPr txBox="1"/>
          <p:nvPr/>
        </p:nvSpPr>
        <p:spPr>
          <a:xfrm>
            <a:off x="819302" y="6229807"/>
            <a:ext cx="10899648" cy="3145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C4A6E"/>
              </a:buClr>
              <a:buSzPts val="800"/>
              <a:buFont typeface="Noto Sans JP"/>
              <a:buNone/>
            </a:pPr>
            <a:r>
              <a:rPr b="0" i="0" lang="en-US" sz="800" u="none" cap="none" strike="noStrike">
                <a:solidFill>
                  <a:srgbClr val="0C4A6E"/>
                </a:solidFill>
                <a:latin typeface="Noto Sans JP"/>
                <a:ea typeface="Noto Sans JP"/>
                <a:cs typeface="Noto Sans JP"/>
                <a:sym typeface="Noto Sans JP"/>
              </a:rPr>
              <a:t>基礎段階の判定理由: AI活用は初期段階ですが、GitHub Copilot等の普及により実装・テスト作成領域でL4(強い支援)が主流です。IaCやCI/CDによるL6(自律実行)は定型業務に限られ、要件定義や複雑な判断を伴う運用は依然としてL2(最小支援)〜L3(限定支援)が中心です。自己修復(L7)は未達成です。</a:t>
            </a:r>
            <a:endParaRPr b="0" i="0" sz="8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9"/>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9"/>
          <p:cNvSpPr/>
          <p:nvPr/>
        </p:nvSpPr>
        <p:spPr>
          <a:xfrm>
            <a:off x="0" y="0"/>
            <a:ext cx="121917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9"/>
          <p:cNvSpPr/>
          <p:nvPr/>
        </p:nvSpPr>
        <p:spPr>
          <a:xfrm>
            <a:off x="381305" y="1086307"/>
            <a:ext cx="11430000" cy="192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9"/>
          <p:cNvSpPr txBox="1"/>
          <p:nvPr/>
        </p:nvSpPr>
        <p:spPr>
          <a:xfrm>
            <a:off x="381305" y="286207"/>
            <a:ext cx="23052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B82F6"/>
              </a:buClr>
              <a:buSzPts val="1200"/>
              <a:buFont typeface="Noto Sans JP"/>
              <a:buNone/>
            </a:pPr>
            <a:r>
              <a:rPr b="1" i="0" lang="en-US" sz="1200" u="none" cap="none" strike="noStrike">
                <a:solidFill>
                  <a:srgbClr val="3B82F6"/>
                </a:solidFill>
                <a:latin typeface="Noto Sans JP"/>
                <a:ea typeface="Noto Sans JP"/>
                <a:cs typeface="Noto Sans JP"/>
                <a:sym typeface="Noto Sans JP"/>
              </a:rPr>
              <a:t>PHASE LEVEL EVALUATION</a:t>
            </a:r>
            <a:endParaRPr b="0" i="0" sz="1200" u="none" cap="none" strike="noStrike">
              <a:solidFill>
                <a:schemeClr val="dk1"/>
              </a:solidFill>
              <a:latin typeface="Calibri"/>
              <a:ea typeface="Calibri"/>
              <a:cs typeface="Calibri"/>
              <a:sym typeface="Calibri"/>
            </a:endParaRPr>
          </a:p>
        </p:txBody>
      </p:sp>
      <p:sp>
        <p:nvSpPr>
          <p:cNvPr id="1261" name="Google Shape;1261;p19"/>
          <p:cNvSpPr txBox="1"/>
          <p:nvPr/>
        </p:nvSpPr>
        <p:spPr>
          <a:xfrm>
            <a:off x="381305" y="495605"/>
            <a:ext cx="6077100" cy="495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700"/>
              <a:buFont typeface="Noto Sans JP"/>
              <a:buNone/>
            </a:pPr>
            <a:r>
              <a:rPr b="1" i="0" lang="en-US" sz="2700" u="none" cap="none" strike="noStrike">
                <a:solidFill>
                  <a:srgbClr val="0F172A"/>
                </a:solidFill>
                <a:latin typeface="Noto Sans JP"/>
                <a:ea typeface="Noto Sans JP"/>
                <a:cs typeface="Noto Sans JP"/>
                <a:sym typeface="Noto Sans JP"/>
              </a:rPr>
              <a:t>基礎段階：フェーズ別レベル評価分析</a:t>
            </a:r>
            <a:endParaRPr b="0" i="0" sz="2700" u="none" cap="none" strike="noStrike">
              <a:solidFill>
                <a:schemeClr val="dk1"/>
              </a:solidFill>
              <a:latin typeface="Calibri"/>
              <a:ea typeface="Calibri"/>
              <a:cs typeface="Calibri"/>
              <a:sym typeface="Calibri"/>
            </a:endParaRPr>
          </a:p>
        </p:txBody>
      </p:sp>
      <p:sp>
        <p:nvSpPr>
          <p:cNvPr id="1262" name="Google Shape;1262;p19"/>
          <p:cNvSpPr/>
          <p:nvPr/>
        </p:nvSpPr>
        <p:spPr>
          <a:xfrm>
            <a:off x="8793785" y="501091"/>
            <a:ext cx="3019200" cy="438000"/>
          </a:xfrm>
          <a:prstGeom prst="roundRect">
            <a:avLst>
              <a:gd fmla="val 136153" name="adj"/>
            </a:avLst>
          </a:prstGeom>
          <a:solidFill>
            <a:srgbClr val="EFF6FF"/>
          </a:solidFill>
          <a:ln cap="flat" cmpd="sng" w="12700">
            <a:solidFill>
              <a:srgbClr val="BFDB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63" name="Google Shape;1263;p19"/>
          <p:cNvPicPr preferRelativeResize="0"/>
          <p:nvPr/>
        </p:nvPicPr>
        <p:blipFill rotWithShape="1">
          <a:blip r:embed="rId3">
            <a:alphaModFix/>
          </a:blip>
          <a:srcRect b="0" l="-30" r="-40" t="0"/>
          <a:stretch/>
        </p:blipFill>
        <p:spPr>
          <a:xfrm>
            <a:off x="9032443" y="643738"/>
            <a:ext cx="171907" cy="152705"/>
          </a:xfrm>
          <a:prstGeom prst="rect">
            <a:avLst/>
          </a:prstGeom>
          <a:noFill/>
          <a:ln>
            <a:noFill/>
          </a:ln>
        </p:spPr>
      </p:pic>
      <p:sp>
        <p:nvSpPr>
          <p:cNvPr id="1264" name="Google Shape;1264;p19"/>
          <p:cNvSpPr txBox="1"/>
          <p:nvPr/>
        </p:nvSpPr>
        <p:spPr>
          <a:xfrm>
            <a:off x="9298534" y="605333"/>
            <a:ext cx="23913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2563EB"/>
              </a:buClr>
              <a:buSzPts val="1200"/>
              <a:buFont typeface="Noto Sans JP"/>
              <a:buNone/>
            </a:pPr>
            <a:r>
              <a:rPr b="1" i="0" lang="en-US" sz="1200" u="none" cap="none" strike="noStrike">
                <a:solidFill>
                  <a:srgbClr val="2563EB"/>
                </a:solidFill>
                <a:latin typeface="Noto Sans JP"/>
                <a:ea typeface="Noto Sans JP"/>
                <a:cs typeface="Noto Sans JP"/>
                <a:sym typeface="Noto Sans JP"/>
              </a:rPr>
              <a:t>Stage 1: Foundation (1〜3合目)</a:t>
            </a:r>
            <a:endParaRPr b="0" i="0" sz="1200" u="none" cap="none" strike="noStrike">
              <a:solidFill>
                <a:schemeClr val="dk1"/>
              </a:solidFill>
              <a:latin typeface="Calibri"/>
              <a:ea typeface="Calibri"/>
              <a:cs typeface="Calibri"/>
              <a:sym typeface="Calibri"/>
            </a:endParaRPr>
          </a:p>
        </p:txBody>
      </p:sp>
      <p:sp>
        <p:nvSpPr>
          <p:cNvPr id="1265" name="Google Shape;1265;p19"/>
          <p:cNvSpPr/>
          <p:nvPr/>
        </p:nvSpPr>
        <p:spPr>
          <a:xfrm>
            <a:off x="381305" y="1339596"/>
            <a:ext cx="3333900" cy="7658100"/>
          </a:xfrm>
          <a:prstGeom prst="roundRect">
            <a:avLst>
              <a:gd fmla="val 1254" name="adj"/>
            </a:avLst>
          </a:prstGeom>
          <a:solidFill>
            <a:srgbClr val="FFFFFF"/>
          </a:solidFill>
          <a:ln cap="flat" cmpd="sng" w="12700">
            <a:solidFill>
              <a:srgbClr val="E2E8F0"/>
            </a:solidFill>
            <a:prstDash val="solid"/>
            <a:round/>
            <a:headEnd len="sm" w="sm" type="none"/>
            <a:tailEnd len="sm" w="sm" type="none"/>
          </a:ln>
          <a:effectLst>
            <a:outerShdw blurRad="63500" rotWithShape="0" algn="bl" dir="5400000" dist="381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66" name="Google Shape;1266;p19"/>
          <p:cNvPicPr preferRelativeResize="0"/>
          <p:nvPr/>
        </p:nvPicPr>
        <p:blipFill rotWithShape="1">
          <a:blip r:embed="rId4">
            <a:alphaModFix/>
          </a:blip>
          <a:srcRect b="0" l="0" r="0" t="0"/>
          <a:stretch/>
        </p:blipFill>
        <p:spPr>
          <a:xfrm>
            <a:off x="952805" y="1581912"/>
            <a:ext cx="171907" cy="171907"/>
          </a:xfrm>
          <a:prstGeom prst="rect">
            <a:avLst/>
          </a:prstGeom>
          <a:noFill/>
          <a:ln>
            <a:noFill/>
          </a:ln>
        </p:spPr>
      </p:pic>
      <p:sp>
        <p:nvSpPr>
          <p:cNvPr id="1267" name="Google Shape;1267;p19"/>
          <p:cNvSpPr txBox="1"/>
          <p:nvPr/>
        </p:nvSpPr>
        <p:spPr>
          <a:xfrm>
            <a:off x="1219810" y="1538935"/>
            <a:ext cx="2052900" cy="2580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300"/>
              <a:buFont typeface="Noto Sans JP"/>
              <a:buNone/>
            </a:pPr>
            <a:r>
              <a:rPr b="1" i="0" lang="en-US" sz="1300" u="none" cap="none" strike="noStrike">
                <a:solidFill>
                  <a:srgbClr val="334155"/>
                </a:solidFill>
                <a:latin typeface="Noto Sans JP"/>
                <a:ea typeface="Noto Sans JP"/>
                <a:cs typeface="Noto Sans JP"/>
                <a:sym typeface="Noto Sans JP"/>
              </a:rPr>
              <a:t>フェーズ別 平均AIレベル</a:t>
            </a:r>
            <a:endParaRPr b="0" i="0" sz="1300" u="none" cap="none" strike="noStrike">
              <a:solidFill>
                <a:schemeClr val="dk1"/>
              </a:solidFill>
              <a:latin typeface="Calibri"/>
              <a:ea typeface="Calibri"/>
              <a:cs typeface="Calibri"/>
              <a:sym typeface="Calibri"/>
            </a:endParaRPr>
          </a:p>
        </p:txBody>
      </p:sp>
      <p:pic>
        <p:nvPicPr>
          <p:cNvPr descr="preencoded.png" id="1268" name="Google Shape;1268;p19"/>
          <p:cNvPicPr preferRelativeResize="0"/>
          <p:nvPr/>
        </p:nvPicPr>
        <p:blipFill rotWithShape="1">
          <a:blip r:embed="rId5">
            <a:alphaModFix/>
          </a:blip>
          <a:srcRect b="0" l="-90" r="-90" t="0"/>
          <a:stretch/>
        </p:blipFill>
        <p:spPr>
          <a:xfrm>
            <a:off x="580644" y="1939442"/>
            <a:ext cx="2933395" cy="6858000"/>
          </a:xfrm>
          <a:prstGeom prst="rect">
            <a:avLst/>
          </a:prstGeom>
          <a:noFill/>
          <a:ln>
            <a:noFill/>
          </a:ln>
        </p:spPr>
      </p:pic>
      <p:sp>
        <p:nvSpPr>
          <p:cNvPr id="1269" name="Google Shape;1269;p19"/>
          <p:cNvSpPr/>
          <p:nvPr/>
        </p:nvSpPr>
        <p:spPr>
          <a:xfrm>
            <a:off x="4043477" y="1339596"/>
            <a:ext cx="7772400" cy="2971800"/>
          </a:xfrm>
          <a:prstGeom prst="roundRect">
            <a:avLst>
              <a:gd fmla="val 1578" name="adj"/>
            </a:avLst>
          </a:prstGeom>
          <a:solidFill>
            <a:srgbClr val="EFF6FF"/>
          </a:solidFill>
          <a:ln>
            <a:noFill/>
          </a:ln>
          <a:effectLst>
            <a:outerShdw blurRad="101600" rotWithShape="0" algn="bl" dir="5400000" dist="381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9"/>
          <p:cNvSpPr/>
          <p:nvPr/>
        </p:nvSpPr>
        <p:spPr>
          <a:xfrm>
            <a:off x="4043477" y="1339596"/>
            <a:ext cx="75900" cy="2971800"/>
          </a:xfrm>
          <a:prstGeom prst="rect">
            <a:avLst/>
          </a:prstGeom>
          <a:solidFill>
            <a:srgbClr val="3B82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71" name="Google Shape;1271;p19"/>
          <p:cNvPicPr preferRelativeResize="0"/>
          <p:nvPr/>
        </p:nvPicPr>
        <p:blipFill rotWithShape="1">
          <a:blip r:embed="rId6">
            <a:alphaModFix/>
          </a:blip>
          <a:srcRect b="0" l="0" r="0" t="0"/>
          <a:stretch/>
        </p:blipFill>
        <p:spPr>
          <a:xfrm>
            <a:off x="4405579" y="1727302"/>
            <a:ext cx="267005" cy="267005"/>
          </a:xfrm>
          <a:prstGeom prst="rect">
            <a:avLst/>
          </a:prstGeom>
          <a:noFill/>
          <a:ln>
            <a:noFill/>
          </a:ln>
        </p:spPr>
      </p:pic>
      <p:sp>
        <p:nvSpPr>
          <p:cNvPr id="1272" name="Google Shape;1272;p19"/>
          <p:cNvSpPr txBox="1"/>
          <p:nvPr/>
        </p:nvSpPr>
        <p:spPr>
          <a:xfrm>
            <a:off x="4805172" y="1688897"/>
            <a:ext cx="3296400" cy="333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800"/>
              <a:buFont typeface="Noto Sans JP"/>
              <a:buNone/>
            </a:pPr>
            <a:r>
              <a:rPr b="1" i="0" lang="en-US" sz="1800" u="none" cap="none" strike="noStrike">
                <a:solidFill>
                  <a:srgbClr val="1E293B"/>
                </a:solidFill>
                <a:latin typeface="Noto Sans JP"/>
                <a:ea typeface="Noto Sans JP"/>
                <a:cs typeface="Noto Sans JP"/>
                <a:sym typeface="Noto Sans JP"/>
              </a:rPr>
              <a:t>主要な特徴: 人間主導 + AI支援</a:t>
            </a:r>
            <a:endParaRPr b="0" i="0" sz="1800" u="none" cap="none" strike="noStrike">
              <a:solidFill>
                <a:schemeClr val="dk1"/>
              </a:solidFill>
              <a:latin typeface="Calibri"/>
              <a:ea typeface="Calibri"/>
              <a:cs typeface="Calibri"/>
              <a:sym typeface="Calibri"/>
            </a:endParaRPr>
          </a:p>
        </p:txBody>
      </p:sp>
      <p:sp>
        <p:nvSpPr>
          <p:cNvPr id="1273" name="Google Shape;1273;p19"/>
          <p:cNvSpPr txBox="1"/>
          <p:nvPr/>
        </p:nvSpPr>
        <p:spPr>
          <a:xfrm>
            <a:off x="4405579" y="2184502"/>
            <a:ext cx="7254000" cy="514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300"/>
              <a:buFont typeface="Noto Sans JP"/>
              <a:buNone/>
            </a:pPr>
            <a:r>
              <a:rPr b="0" i="0" lang="en-US" sz="1300" u="none" cap="none" strike="noStrike">
                <a:solidFill>
                  <a:srgbClr val="334155"/>
                </a:solidFill>
                <a:latin typeface="Noto Sans JP"/>
                <a:ea typeface="Noto Sans JP"/>
                <a:cs typeface="Noto Sans JP"/>
                <a:sym typeface="Noto Sans JP"/>
              </a:rPr>
              <a:t>実装フェーズ (L3.8) が先行: GitHub Copilot等のコーディング支援ツールが最も浸透しており、L4（強い支援）レベルでの活用が定着しつつある。</a:t>
            </a:r>
            <a:endParaRPr b="0" i="0" sz="1300" u="none" cap="none" strike="noStrike">
              <a:solidFill>
                <a:schemeClr val="dk1"/>
              </a:solidFill>
              <a:latin typeface="Calibri"/>
              <a:ea typeface="Calibri"/>
              <a:cs typeface="Calibri"/>
              <a:sym typeface="Calibri"/>
            </a:endParaRPr>
          </a:p>
        </p:txBody>
      </p:sp>
      <p:sp>
        <p:nvSpPr>
          <p:cNvPr id="1274" name="Google Shape;1274;p19"/>
          <p:cNvSpPr txBox="1"/>
          <p:nvPr/>
        </p:nvSpPr>
        <p:spPr>
          <a:xfrm>
            <a:off x="4405579" y="2813609"/>
            <a:ext cx="7254000" cy="514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300"/>
              <a:buFont typeface="Noto Sans JP"/>
              <a:buNone/>
            </a:pPr>
            <a:r>
              <a:rPr b="0" i="0" lang="en-US" sz="1300" u="none" cap="none" strike="noStrike">
                <a:solidFill>
                  <a:srgbClr val="334155"/>
                </a:solidFill>
                <a:latin typeface="Noto Sans JP"/>
                <a:ea typeface="Noto Sans JP"/>
                <a:cs typeface="Noto Sans JP"/>
                <a:sym typeface="Noto Sans JP"/>
              </a:rPr>
              <a:t>デプロイ・運用 (L2.8) の遅れ: 多くの判断が人間に依存しており、CI/CDの構築など初期セットアップの自動化レベルが低い。</a:t>
            </a:r>
            <a:endParaRPr b="0" i="0" sz="1300" u="none" cap="none" strike="noStrike">
              <a:solidFill>
                <a:schemeClr val="dk1"/>
              </a:solidFill>
              <a:latin typeface="Calibri"/>
              <a:ea typeface="Calibri"/>
              <a:cs typeface="Calibri"/>
              <a:sym typeface="Calibri"/>
            </a:endParaRPr>
          </a:p>
        </p:txBody>
      </p:sp>
      <p:sp>
        <p:nvSpPr>
          <p:cNvPr id="1275" name="Google Shape;1275;p19"/>
          <p:cNvSpPr txBox="1"/>
          <p:nvPr/>
        </p:nvSpPr>
        <p:spPr>
          <a:xfrm>
            <a:off x="4405579" y="3441802"/>
            <a:ext cx="7254000" cy="514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300"/>
              <a:buFont typeface="Noto Sans JP"/>
              <a:buNone/>
            </a:pPr>
            <a:r>
              <a:rPr b="0" i="0" lang="en-US" sz="1300" u="none" cap="none" strike="noStrike">
                <a:solidFill>
                  <a:srgbClr val="334155"/>
                </a:solidFill>
                <a:latin typeface="Noto Sans JP"/>
                <a:ea typeface="Noto Sans JP"/>
                <a:cs typeface="Noto Sans JP"/>
                <a:sym typeface="Noto Sans JP"/>
              </a:rPr>
              <a:t>L5以上の欠如: AIが自律的にタスクを完了させるレベルには到達しておらず、あくまで「人間の作業効率化」の域を出ない。</a:t>
            </a:r>
            <a:endParaRPr b="0" i="0" sz="1300" u="none" cap="none" strike="noStrike">
              <a:solidFill>
                <a:schemeClr val="dk1"/>
              </a:solidFill>
              <a:latin typeface="Calibri"/>
              <a:ea typeface="Calibri"/>
              <a:cs typeface="Calibri"/>
              <a:sym typeface="Calibri"/>
            </a:endParaRPr>
          </a:p>
        </p:txBody>
      </p:sp>
      <p:sp>
        <p:nvSpPr>
          <p:cNvPr id="1276" name="Google Shape;1276;p19"/>
          <p:cNvSpPr/>
          <p:nvPr/>
        </p:nvSpPr>
        <p:spPr>
          <a:xfrm>
            <a:off x="4043477" y="4497019"/>
            <a:ext cx="7772400" cy="2971800"/>
          </a:xfrm>
          <a:prstGeom prst="roundRect">
            <a:avLst>
              <a:gd fmla="val 1578" name="adj"/>
            </a:avLst>
          </a:prstGeom>
          <a:solidFill>
            <a:srgbClr val="FFFBEB"/>
          </a:solidFill>
          <a:ln>
            <a:noFill/>
          </a:ln>
          <a:effectLst>
            <a:outerShdw blurRad="101600" rotWithShape="0" algn="bl" dir="5400000" dist="381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9"/>
          <p:cNvSpPr/>
          <p:nvPr/>
        </p:nvSpPr>
        <p:spPr>
          <a:xfrm>
            <a:off x="4043477" y="4497019"/>
            <a:ext cx="75900" cy="2971800"/>
          </a:xfrm>
          <a:prstGeom prst="rect">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78" name="Google Shape;1278;p19"/>
          <p:cNvPicPr preferRelativeResize="0"/>
          <p:nvPr/>
        </p:nvPicPr>
        <p:blipFill rotWithShape="1">
          <a:blip r:embed="rId7">
            <a:alphaModFix/>
          </a:blip>
          <a:srcRect b="0" l="0" r="0" t="0"/>
          <a:stretch/>
        </p:blipFill>
        <p:spPr>
          <a:xfrm>
            <a:off x="4405579" y="5200193"/>
            <a:ext cx="267005" cy="267005"/>
          </a:xfrm>
          <a:prstGeom prst="rect">
            <a:avLst/>
          </a:prstGeom>
          <a:noFill/>
          <a:ln>
            <a:noFill/>
          </a:ln>
        </p:spPr>
      </p:pic>
      <p:sp>
        <p:nvSpPr>
          <p:cNvPr id="1279" name="Google Shape;1279;p19"/>
          <p:cNvSpPr txBox="1"/>
          <p:nvPr/>
        </p:nvSpPr>
        <p:spPr>
          <a:xfrm>
            <a:off x="4805172" y="5161788"/>
            <a:ext cx="2229300" cy="333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800"/>
              <a:buFont typeface="Noto Sans JP"/>
              <a:buNone/>
            </a:pPr>
            <a:r>
              <a:rPr b="1" i="0" lang="en-US" sz="1800" u="none" cap="none" strike="noStrike">
                <a:solidFill>
                  <a:srgbClr val="1E293B"/>
                </a:solidFill>
                <a:latin typeface="Noto Sans JP"/>
                <a:ea typeface="Noto Sans JP"/>
                <a:cs typeface="Noto Sans JP"/>
                <a:sym typeface="Noto Sans JP"/>
              </a:rPr>
              <a:t>次段階への移行課題</a:t>
            </a:r>
            <a:endParaRPr b="0" i="0" sz="1800" u="none" cap="none" strike="noStrike">
              <a:solidFill>
                <a:schemeClr val="dk1"/>
              </a:solidFill>
              <a:latin typeface="Calibri"/>
              <a:ea typeface="Calibri"/>
              <a:cs typeface="Calibri"/>
              <a:sym typeface="Calibri"/>
            </a:endParaRPr>
          </a:p>
        </p:txBody>
      </p:sp>
      <p:sp>
        <p:nvSpPr>
          <p:cNvPr id="1280" name="Google Shape;1280;p19"/>
          <p:cNvSpPr txBox="1"/>
          <p:nvPr/>
        </p:nvSpPr>
        <p:spPr>
          <a:xfrm>
            <a:off x="4405579" y="5657393"/>
            <a:ext cx="7254000" cy="514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300"/>
              <a:buFont typeface="Noto Sans JP"/>
              <a:buNone/>
            </a:pPr>
            <a:r>
              <a:rPr b="0" i="0" lang="en-US" sz="1300" u="none" cap="none" strike="noStrike">
                <a:solidFill>
                  <a:srgbClr val="334155"/>
                </a:solidFill>
                <a:latin typeface="Noto Sans JP"/>
                <a:ea typeface="Noto Sans JP"/>
                <a:cs typeface="Noto Sans JP"/>
                <a:sym typeface="Noto Sans JP"/>
              </a:rPr>
              <a:t>「書く」から「承認」へのシフト: 作業自体をAIに任せ、人間はレビューに徹する体制（L5）へのマインドセット変革が必要。</a:t>
            </a:r>
            <a:endParaRPr b="0" i="0" sz="1300" u="none" cap="none" strike="noStrike">
              <a:solidFill>
                <a:schemeClr val="dk1"/>
              </a:solidFill>
              <a:latin typeface="Calibri"/>
              <a:ea typeface="Calibri"/>
              <a:cs typeface="Calibri"/>
              <a:sym typeface="Calibri"/>
            </a:endParaRPr>
          </a:p>
        </p:txBody>
      </p:sp>
      <p:sp>
        <p:nvSpPr>
          <p:cNvPr id="1281" name="Google Shape;1281;p19"/>
          <p:cNvSpPr txBox="1"/>
          <p:nvPr/>
        </p:nvSpPr>
        <p:spPr>
          <a:xfrm>
            <a:off x="4405579" y="6285586"/>
            <a:ext cx="7254000" cy="514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300"/>
              <a:buFont typeface="Noto Sans JP"/>
              <a:buNone/>
            </a:pPr>
            <a:r>
              <a:rPr b="0" i="0" lang="en-US" sz="1300" u="none" cap="none" strike="noStrike">
                <a:solidFill>
                  <a:srgbClr val="334155"/>
                </a:solidFill>
                <a:latin typeface="Noto Sans JP"/>
                <a:ea typeface="Noto Sans JP"/>
                <a:cs typeface="Noto Sans JP"/>
                <a:sym typeface="Noto Sans JP"/>
              </a:rPr>
              <a:t>品質への信頼性確保: AI生成コードの品質に対する不安が、自動化範囲拡大のブロッカーとなっている。</a:t>
            </a:r>
            <a:endParaRPr b="0" i="0" sz="1300" u="none" cap="none" strike="noStrike">
              <a:solidFill>
                <a:schemeClr val="dk1"/>
              </a:solidFill>
              <a:latin typeface="Calibri"/>
              <a:ea typeface="Calibri"/>
              <a:cs typeface="Calibri"/>
              <a:sym typeface="Calibri"/>
            </a:endParaRPr>
          </a:p>
        </p:txBody>
      </p:sp>
      <p:sp>
        <p:nvSpPr>
          <p:cNvPr id="1282" name="Google Shape;1282;p19"/>
          <p:cNvSpPr/>
          <p:nvPr/>
        </p:nvSpPr>
        <p:spPr>
          <a:xfrm>
            <a:off x="4043477" y="7655357"/>
            <a:ext cx="7772400" cy="1333200"/>
          </a:xfrm>
          <a:prstGeom prst="roundRect">
            <a:avLst>
              <a:gd fmla="val 7839" name="adj"/>
            </a:avLst>
          </a:prstGeom>
          <a:solidFill>
            <a:srgbClr val="1E293B"/>
          </a:solidFill>
          <a:ln>
            <a:noFill/>
          </a:ln>
          <a:effectLst>
            <a:outerShdw blurRad="139700" rotWithShape="0" algn="bl" dir="5400000" dist="101600">
              <a:srgbClr val="000000">
                <a:alpha val="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9"/>
          <p:cNvSpPr/>
          <p:nvPr/>
        </p:nvSpPr>
        <p:spPr>
          <a:xfrm>
            <a:off x="4328770" y="8017459"/>
            <a:ext cx="609900" cy="609900"/>
          </a:xfrm>
          <a:prstGeom prst="ellipse">
            <a:avLst/>
          </a:prstGeom>
          <a:solidFill>
            <a:srgbClr val="FFFFFF">
              <a:alpha val="9800"/>
            </a:srgbClr>
          </a:solidFill>
          <a:ln cap="flat" cmpd="sng" w="25400">
            <a:solidFill>
              <a:srgbClr val="FFFFFF">
                <a:alpha val="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84" name="Google Shape;1284;p19"/>
          <p:cNvPicPr preferRelativeResize="0"/>
          <p:nvPr/>
        </p:nvPicPr>
        <p:blipFill rotWithShape="1">
          <a:blip r:embed="rId8">
            <a:alphaModFix/>
          </a:blip>
          <a:srcRect b="0" l="-50" r="-50" t="0"/>
          <a:stretch/>
        </p:blipFill>
        <p:spPr>
          <a:xfrm>
            <a:off x="4519879" y="8169250"/>
            <a:ext cx="228600" cy="304495"/>
          </a:xfrm>
          <a:prstGeom prst="rect">
            <a:avLst/>
          </a:prstGeom>
          <a:noFill/>
          <a:ln>
            <a:noFill/>
          </a:ln>
        </p:spPr>
      </p:pic>
      <p:sp>
        <p:nvSpPr>
          <p:cNvPr id="1285" name="Google Shape;1285;p19"/>
          <p:cNvSpPr txBox="1"/>
          <p:nvPr/>
        </p:nvSpPr>
        <p:spPr>
          <a:xfrm>
            <a:off x="5176418" y="7854696"/>
            <a:ext cx="6441900" cy="93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1100"/>
              <a:buFont typeface="Noto Sans JP"/>
              <a:buNone/>
            </a:pPr>
            <a:r>
              <a:rPr b="0" i="0" lang="en-US" sz="1100" u="none" cap="none" strike="noStrike">
                <a:solidFill>
                  <a:srgbClr val="FFFFFF"/>
                </a:solidFill>
                <a:latin typeface="Noto Sans JP"/>
                <a:ea typeface="Noto Sans JP"/>
                <a:cs typeface="Noto Sans JP"/>
                <a:sym typeface="Noto Sans JP"/>
              </a:rPr>
              <a:t>Strategic Insight: 基礎段階では「実装」の生産性向上に目が行きがちですが、次段階へ進むには、ボトルネックとなっている「デプロイ・運用」の自動化と、要件定義などの上流工程へのAI適用を意識的に進める必要があります。また、「保守・改善」フェーズにおけるAI活用もL3.5と比較的進んでおり、ここを足がかりにするのも有効です。</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20"/>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0"/>
          <p:cNvSpPr/>
          <p:nvPr/>
        </p:nvSpPr>
        <p:spPr>
          <a:xfrm>
            <a:off x="0" y="0"/>
            <a:ext cx="121917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0"/>
          <p:cNvSpPr/>
          <p:nvPr/>
        </p:nvSpPr>
        <p:spPr>
          <a:xfrm>
            <a:off x="381305" y="991210"/>
            <a:ext cx="11430000" cy="192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0"/>
          <p:cNvSpPr txBox="1"/>
          <p:nvPr/>
        </p:nvSpPr>
        <p:spPr>
          <a:xfrm>
            <a:off x="381305" y="286207"/>
            <a:ext cx="25008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D97706"/>
              </a:buClr>
              <a:buSzPts val="1000"/>
              <a:buFont typeface="Noto Sans JP"/>
              <a:buNone/>
            </a:pPr>
            <a:r>
              <a:rPr b="1" i="0" lang="en-US" sz="1000" u="none" cap="none" strike="noStrike">
                <a:solidFill>
                  <a:srgbClr val="D97706"/>
                </a:solidFill>
                <a:latin typeface="Noto Sans JP"/>
                <a:ea typeface="Noto Sans JP"/>
                <a:cs typeface="Noto Sans JP"/>
                <a:sym typeface="Noto Sans JP"/>
              </a:rPr>
              <a:t>STAGE 1: FOUNDATION (1〜3合目)</a:t>
            </a:r>
            <a:endParaRPr b="0" i="0" sz="1000" u="none" cap="none" strike="noStrike">
              <a:solidFill>
                <a:schemeClr val="dk1"/>
              </a:solidFill>
              <a:latin typeface="Calibri"/>
              <a:ea typeface="Calibri"/>
              <a:cs typeface="Calibri"/>
              <a:sym typeface="Calibri"/>
            </a:endParaRPr>
          </a:p>
        </p:txBody>
      </p:sp>
      <p:sp>
        <p:nvSpPr>
          <p:cNvPr id="1295" name="Google Shape;1295;p20"/>
          <p:cNvSpPr txBox="1"/>
          <p:nvPr/>
        </p:nvSpPr>
        <p:spPr>
          <a:xfrm>
            <a:off x="381305" y="476402"/>
            <a:ext cx="4215300" cy="419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200"/>
              <a:buFont typeface="Noto Sans JP"/>
              <a:buNone/>
            </a:pPr>
            <a:r>
              <a:rPr b="1" i="0" lang="en-US" sz="2200" u="none" cap="none" strike="noStrike">
                <a:solidFill>
                  <a:srgbClr val="0F172A"/>
                </a:solidFill>
                <a:latin typeface="Noto Sans JP"/>
                <a:ea typeface="Noto Sans JP"/>
                <a:cs typeface="Noto Sans JP"/>
                <a:sym typeface="Noto Sans JP"/>
              </a:rPr>
              <a:t>基礎段階：技術的課題と解決策</a:t>
            </a:r>
            <a:endParaRPr b="0" i="0" sz="2200" u="none" cap="none" strike="noStrike">
              <a:solidFill>
                <a:schemeClr val="dk1"/>
              </a:solidFill>
              <a:latin typeface="Calibri"/>
              <a:ea typeface="Calibri"/>
              <a:cs typeface="Calibri"/>
              <a:sym typeface="Calibri"/>
            </a:endParaRPr>
          </a:p>
        </p:txBody>
      </p:sp>
      <p:sp>
        <p:nvSpPr>
          <p:cNvPr id="1296" name="Google Shape;1296;p20"/>
          <p:cNvSpPr/>
          <p:nvPr/>
        </p:nvSpPr>
        <p:spPr>
          <a:xfrm>
            <a:off x="9838030" y="514807"/>
            <a:ext cx="1981500" cy="333900"/>
          </a:xfrm>
          <a:prstGeom prst="roundRect">
            <a:avLst>
              <a:gd fmla="val 156556" name="adj"/>
            </a:avLst>
          </a:prstGeom>
          <a:solidFill>
            <a:srgbClr val="FFFBEB"/>
          </a:solidFill>
          <a:ln cap="flat" cmpd="sng" w="12700">
            <a:solidFill>
              <a:srgbClr val="FCD34D"/>
            </a:solidFill>
            <a:prstDash val="solid"/>
            <a:round/>
            <a:headEnd len="sm" w="sm" type="none"/>
            <a:tailEnd len="sm" w="sm" type="none"/>
          </a:ln>
          <a:effectLst>
            <a:outerShdw blurRad="25400" rotWithShape="0" algn="bl" dir="5400000" dist="12700">
              <a:srgbClr val="D97706">
                <a:alpha val="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97" name="Google Shape;1297;p20"/>
          <p:cNvPicPr preferRelativeResize="0"/>
          <p:nvPr/>
        </p:nvPicPr>
        <p:blipFill rotWithShape="1">
          <a:blip r:embed="rId3">
            <a:alphaModFix/>
          </a:blip>
          <a:srcRect b="0" l="-833" r="-843" t="0"/>
          <a:stretch/>
        </p:blipFill>
        <p:spPr>
          <a:xfrm>
            <a:off x="10000793" y="614477"/>
            <a:ext cx="152705" cy="133502"/>
          </a:xfrm>
          <a:prstGeom prst="rect">
            <a:avLst/>
          </a:prstGeom>
          <a:noFill/>
          <a:ln>
            <a:noFill/>
          </a:ln>
        </p:spPr>
      </p:pic>
      <p:sp>
        <p:nvSpPr>
          <p:cNvPr id="1298" name="Google Shape;1298;p20"/>
          <p:cNvSpPr txBox="1"/>
          <p:nvPr/>
        </p:nvSpPr>
        <p:spPr>
          <a:xfrm>
            <a:off x="10229393" y="580644"/>
            <a:ext cx="15288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D97706"/>
              </a:buClr>
              <a:buSzPts val="1000"/>
              <a:buFont typeface="Noto Sans JP"/>
              <a:buNone/>
            </a:pPr>
            <a:r>
              <a:rPr b="1" i="0" lang="en-US" sz="1000" u="none" cap="none" strike="noStrike">
                <a:solidFill>
                  <a:srgbClr val="D97706"/>
                </a:solidFill>
                <a:latin typeface="Noto Sans JP"/>
                <a:ea typeface="Noto Sans JP"/>
                <a:cs typeface="Noto Sans JP"/>
                <a:sym typeface="Noto Sans JP"/>
              </a:rPr>
              <a:t>基礎段階 (Foundation)</a:t>
            </a:r>
            <a:endParaRPr b="0" i="0" sz="1000" u="none" cap="none" strike="noStrike">
              <a:solidFill>
                <a:schemeClr val="dk1"/>
              </a:solidFill>
              <a:latin typeface="Calibri"/>
              <a:ea typeface="Calibri"/>
              <a:cs typeface="Calibri"/>
              <a:sym typeface="Calibri"/>
            </a:endParaRPr>
          </a:p>
        </p:txBody>
      </p:sp>
      <p:sp>
        <p:nvSpPr>
          <p:cNvPr id="1299" name="Google Shape;1299;p20"/>
          <p:cNvSpPr/>
          <p:nvPr/>
        </p:nvSpPr>
        <p:spPr>
          <a:xfrm>
            <a:off x="381305" y="1248156"/>
            <a:ext cx="5619900" cy="5324700"/>
          </a:xfrm>
          <a:prstGeom prst="roundRect">
            <a:avLst>
              <a:gd fmla="val 492" name="adj"/>
            </a:avLst>
          </a:prstGeom>
          <a:solidFill>
            <a:srgbClr val="FFF1F2"/>
          </a:solidFill>
          <a:ln cap="flat" cmpd="sng" w="12700">
            <a:solidFill>
              <a:srgbClr val="FECD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0"/>
          <p:cNvSpPr/>
          <p:nvPr/>
        </p:nvSpPr>
        <p:spPr>
          <a:xfrm>
            <a:off x="580644" y="1828800"/>
            <a:ext cx="5219400" cy="9000"/>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01" name="Google Shape;1301;p20"/>
          <p:cNvPicPr preferRelativeResize="0"/>
          <p:nvPr/>
        </p:nvPicPr>
        <p:blipFill rotWithShape="1">
          <a:blip r:embed="rId4">
            <a:alphaModFix/>
          </a:blip>
          <a:srcRect b="0" l="0" r="0" t="0"/>
          <a:stretch/>
        </p:blipFill>
        <p:spPr>
          <a:xfrm>
            <a:off x="580644" y="1495044"/>
            <a:ext cx="190195" cy="190195"/>
          </a:xfrm>
          <a:prstGeom prst="rect">
            <a:avLst/>
          </a:prstGeom>
          <a:noFill/>
          <a:ln>
            <a:noFill/>
          </a:ln>
        </p:spPr>
      </p:pic>
      <p:sp>
        <p:nvSpPr>
          <p:cNvPr id="1302" name="Google Shape;1302;p20"/>
          <p:cNvSpPr txBox="1"/>
          <p:nvPr/>
        </p:nvSpPr>
        <p:spPr>
          <a:xfrm>
            <a:off x="866851" y="1447495"/>
            <a:ext cx="1781400" cy="277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F1239"/>
              </a:buClr>
              <a:buSzPts val="1500"/>
              <a:buFont typeface="Noto Sans JP"/>
              <a:buNone/>
            </a:pPr>
            <a:r>
              <a:rPr b="1" i="0" lang="en-US" sz="1500" u="none" cap="none" strike="noStrike">
                <a:solidFill>
                  <a:srgbClr val="9F1239"/>
                </a:solidFill>
                <a:latin typeface="Noto Sans JP"/>
                <a:ea typeface="Noto Sans JP"/>
                <a:cs typeface="Noto Sans JP"/>
                <a:sym typeface="Noto Sans JP"/>
              </a:rPr>
              <a:t>課題 (Challenges)</a:t>
            </a:r>
            <a:endParaRPr b="0" i="0" sz="1500" u="none" cap="none" strike="noStrike">
              <a:solidFill>
                <a:schemeClr val="dk1"/>
              </a:solidFill>
              <a:latin typeface="Calibri"/>
              <a:ea typeface="Calibri"/>
              <a:cs typeface="Calibri"/>
              <a:sym typeface="Calibri"/>
            </a:endParaRPr>
          </a:p>
        </p:txBody>
      </p:sp>
      <p:sp>
        <p:nvSpPr>
          <p:cNvPr id="1303" name="Google Shape;1303;p20"/>
          <p:cNvSpPr/>
          <p:nvPr/>
        </p:nvSpPr>
        <p:spPr>
          <a:xfrm>
            <a:off x="580644" y="2029054"/>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0"/>
          <p:cNvSpPr txBox="1"/>
          <p:nvPr/>
        </p:nvSpPr>
        <p:spPr>
          <a:xfrm>
            <a:off x="819302" y="2171700"/>
            <a:ext cx="20244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AIコード品質基準未定義</a:t>
            </a:r>
            <a:endParaRPr b="0" i="0" sz="1300" u="none" cap="none" strike="noStrike">
              <a:solidFill>
                <a:schemeClr val="dk1"/>
              </a:solidFill>
              <a:latin typeface="Calibri"/>
              <a:ea typeface="Calibri"/>
              <a:cs typeface="Calibri"/>
              <a:sym typeface="Calibri"/>
            </a:endParaRPr>
          </a:p>
        </p:txBody>
      </p:sp>
      <p:sp>
        <p:nvSpPr>
          <p:cNvPr id="1305" name="Google Shape;1305;p20"/>
          <p:cNvSpPr txBox="1"/>
          <p:nvPr/>
        </p:nvSpPr>
        <p:spPr>
          <a:xfrm>
            <a:off x="819302" y="2489911"/>
            <a:ext cx="43680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00000"/>
              </a:buClr>
              <a:buSzPts val="1000"/>
              <a:buFont typeface="Noto Sans JP"/>
              <a:buNone/>
            </a:pPr>
            <a:r>
              <a:rPr b="0" i="0" lang="en-US" sz="1000" u="none" cap="none" strike="noStrike">
                <a:solidFill>
                  <a:srgbClr val="000000"/>
                </a:solidFill>
                <a:latin typeface="Noto Sans JP"/>
                <a:ea typeface="Noto Sans JP"/>
                <a:cs typeface="Noto Sans JP"/>
                <a:sym typeface="Noto Sans JP"/>
              </a:rPr>
              <a:t>生成コードの品質にばらつきがあり、レビュー基準も属人化している。</a:t>
            </a:r>
            <a:endParaRPr b="0" i="0" sz="1000" u="none" cap="none" strike="noStrike">
              <a:solidFill>
                <a:schemeClr val="dk1"/>
              </a:solidFill>
              <a:latin typeface="Calibri"/>
              <a:ea typeface="Calibri"/>
              <a:cs typeface="Calibri"/>
              <a:sym typeface="Calibri"/>
            </a:endParaRPr>
          </a:p>
        </p:txBody>
      </p:sp>
      <p:sp>
        <p:nvSpPr>
          <p:cNvPr id="1306" name="Google Shape;1306;p20"/>
          <p:cNvSpPr/>
          <p:nvPr/>
        </p:nvSpPr>
        <p:spPr>
          <a:xfrm>
            <a:off x="819302" y="2971800"/>
            <a:ext cx="819300" cy="247800"/>
          </a:xfrm>
          <a:prstGeom prst="roundRect">
            <a:avLst>
              <a:gd fmla="val 56770" name="adj"/>
            </a:avLst>
          </a:prstGeom>
          <a:solidFill>
            <a:srgbClr val="FF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07" name="Google Shape;1307;p20"/>
          <p:cNvPicPr preferRelativeResize="0"/>
          <p:nvPr/>
        </p:nvPicPr>
        <p:blipFill rotWithShape="1">
          <a:blip r:embed="rId5">
            <a:alphaModFix/>
          </a:blip>
          <a:srcRect b="0" l="-2575" r="-2565" t="0"/>
          <a:stretch/>
        </p:blipFill>
        <p:spPr>
          <a:xfrm>
            <a:off x="895198" y="3038551"/>
            <a:ext cx="105156" cy="114300"/>
          </a:xfrm>
          <a:prstGeom prst="rect">
            <a:avLst/>
          </a:prstGeom>
          <a:noFill/>
          <a:ln>
            <a:noFill/>
          </a:ln>
        </p:spPr>
      </p:pic>
      <p:sp>
        <p:nvSpPr>
          <p:cNvPr id="1308" name="Google Shape;1308;p20"/>
          <p:cNvSpPr txBox="1"/>
          <p:nvPr/>
        </p:nvSpPr>
        <p:spPr>
          <a:xfrm>
            <a:off x="1037844" y="3010205"/>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E123C"/>
              </a:buClr>
              <a:buSzPts val="900"/>
              <a:buFont typeface="Noto Sans JP"/>
              <a:buNone/>
            </a:pPr>
            <a:r>
              <a:rPr b="1" i="0" lang="en-US" sz="900" u="none" cap="none" strike="noStrike">
                <a:solidFill>
                  <a:srgbClr val="BE123C"/>
                </a:solidFill>
                <a:latin typeface="Noto Sans JP"/>
                <a:ea typeface="Noto Sans JP"/>
                <a:cs typeface="Noto Sans JP"/>
                <a:sym typeface="Noto Sans JP"/>
              </a:rPr>
              <a:t>緊急度: 高</a:t>
            </a:r>
            <a:endParaRPr b="0" i="0" sz="900" u="none" cap="none" strike="noStrike">
              <a:solidFill>
                <a:schemeClr val="dk1"/>
              </a:solidFill>
              <a:latin typeface="Calibri"/>
              <a:ea typeface="Calibri"/>
              <a:cs typeface="Calibri"/>
              <a:sym typeface="Calibri"/>
            </a:endParaRPr>
          </a:p>
        </p:txBody>
      </p:sp>
      <p:sp>
        <p:nvSpPr>
          <p:cNvPr id="1309" name="Google Shape;1309;p20"/>
          <p:cNvSpPr/>
          <p:nvPr/>
        </p:nvSpPr>
        <p:spPr>
          <a:xfrm>
            <a:off x="1749247" y="2971800"/>
            <a:ext cx="12855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10" name="Google Shape;1310;p20"/>
          <p:cNvPicPr preferRelativeResize="0"/>
          <p:nvPr/>
        </p:nvPicPr>
        <p:blipFill rotWithShape="1">
          <a:blip r:embed="rId6">
            <a:alphaModFix/>
          </a:blip>
          <a:srcRect b="0" l="0" r="0" t="0"/>
          <a:stretch/>
        </p:blipFill>
        <p:spPr>
          <a:xfrm>
            <a:off x="1825142" y="3038551"/>
            <a:ext cx="114300" cy="114300"/>
          </a:xfrm>
          <a:prstGeom prst="rect">
            <a:avLst/>
          </a:prstGeom>
          <a:noFill/>
          <a:ln>
            <a:noFill/>
          </a:ln>
        </p:spPr>
      </p:pic>
      <p:sp>
        <p:nvSpPr>
          <p:cNvPr id="1311" name="Google Shape;1311;p20"/>
          <p:cNvSpPr txBox="1"/>
          <p:nvPr/>
        </p:nvSpPr>
        <p:spPr>
          <a:xfrm>
            <a:off x="1977847" y="3010205"/>
            <a:ext cx="10671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品質・保守性</a:t>
            </a:r>
            <a:endParaRPr b="0" i="0" sz="900" u="none" cap="none" strike="noStrike">
              <a:solidFill>
                <a:schemeClr val="dk1"/>
              </a:solidFill>
              <a:latin typeface="Calibri"/>
              <a:ea typeface="Calibri"/>
              <a:cs typeface="Calibri"/>
              <a:sym typeface="Calibri"/>
            </a:endParaRPr>
          </a:p>
        </p:txBody>
      </p:sp>
      <p:sp>
        <p:nvSpPr>
          <p:cNvPr id="1312" name="Google Shape;1312;p20"/>
          <p:cNvSpPr/>
          <p:nvPr/>
        </p:nvSpPr>
        <p:spPr>
          <a:xfrm>
            <a:off x="580644" y="3524098"/>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0"/>
          <p:cNvSpPr txBox="1"/>
          <p:nvPr/>
        </p:nvSpPr>
        <p:spPr>
          <a:xfrm>
            <a:off x="819302" y="3666744"/>
            <a:ext cx="24057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テストカバレッジ不足 (30%)</a:t>
            </a:r>
            <a:endParaRPr b="0" i="0" sz="1300" u="none" cap="none" strike="noStrike">
              <a:solidFill>
                <a:schemeClr val="dk1"/>
              </a:solidFill>
              <a:latin typeface="Calibri"/>
              <a:ea typeface="Calibri"/>
              <a:cs typeface="Calibri"/>
              <a:sym typeface="Calibri"/>
            </a:endParaRPr>
          </a:p>
        </p:txBody>
      </p:sp>
      <p:sp>
        <p:nvSpPr>
          <p:cNvPr id="1314" name="Google Shape;1314;p20"/>
          <p:cNvSpPr txBox="1"/>
          <p:nvPr/>
        </p:nvSpPr>
        <p:spPr>
          <a:xfrm>
            <a:off x="819302" y="3984955"/>
            <a:ext cx="4758600" cy="381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00000"/>
              </a:buClr>
              <a:buSzPts val="1000"/>
              <a:buFont typeface="Noto Sans JP"/>
              <a:buNone/>
            </a:pPr>
            <a:r>
              <a:rPr b="0" i="0" lang="en-US" sz="1000" u="none" cap="none" strike="noStrike">
                <a:solidFill>
                  <a:srgbClr val="000000"/>
                </a:solidFill>
                <a:latin typeface="Noto Sans JP"/>
                <a:ea typeface="Noto Sans JP"/>
                <a:cs typeface="Noto Sans JP"/>
                <a:sym typeface="Noto Sans JP"/>
              </a:rPr>
              <a:t>手動テストへの依存度が高く、AI導入による開発速度向上にテストが追いつかない。</a:t>
            </a:r>
            <a:endParaRPr b="0" i="0" sz="1000" u="none" cap="none" strike="noStrike">
              <a:solidFill>
                <a:schemeClr val="dk1"/>
              </a:solidFill>
              <a:latin typeface="Calibri"/>
              <a:ea typeface="Calibri"/>
              <a:cs typeface="Calibri"/>
              <a:sym typeface="Calibri"/>
            </a:endParaRPr>
          </a:p>
        </p:txBody>
      </p:sp>
      <p:sp>
        <p:nvSpPr>
          <p:cNvPr id="1315" name="Google Shape;1315;p20"/>
          <p:cNvSpPr/>
          <p:nvPr/>
        </p:nvSpPr>
        <p:spPr>
          <a:xfrm>
            <a:off x="819302" y="4466844"/>
            <a:ext cx="828300" cy="247800"/>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16" name="Google Shape;1316;p20"/>
          <p:cNvPicPr preferRelativeResize="0"/>
          <p:nvPr/>
        </p:nvPicPr>
        <p:blipFill rotWithShape="1">
          <a:blip r:embed="rId7">
            <a:alphaModFix/>
          </a:blip>
          <a:srcRect b="0" l="0" r="0" t="0"/>
          <a:stretch/>
        </p:blipFill>
        <p:spPr>
          <a:xfrm>
            <a:off x="895198" y="4533595"/>
            <a:ext cx="114300" cy="114300"/>
          </a:xfrm>
          <a:prstGeom prst="rect">
            <a:avLst/>
          </a:prstGeom>
          <a:noFill/>
          <a:ln>
            <a:noFill/>
          </a:ln>
        </p:spPr>
      </p:pic>
      <p:sp>
        <p:nvSpPr>
          <p:cNvPr id="1317" name="Google Shape;1317;p20"/>
          <p:cNvSpPr txBox="1"/>
          <p:nvPr/>
        </p:nvSpPr>
        <p:spPr>
          <a:xfrm>
            <a:off x="1047902" y="4505249"/>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緊急度: 中</a:t>
            </a:r>
            <a:endParaRPr b="0" i="0" sz="900" u="none" cap="none" strike="noStrike">
              <a:solidFill>
                <a:schemeClr val="dk1"/>
              </a:solidFill>
              <a:latin typeface="Calibri"/>
              <a:ea typeface="Calibri"/>
              <a:cs typeface="Calibri"/>
              <a:sym typeface="Calibri"/>
            </a:endParaRPr>
          </a:p>
        </p:txBody>
      </p:sp>
      <p:sp>
        <p:nvSpPr>
          <p:cNvPr id="1318" name="Google Shape;1318;p20"/>
          <p:cNvSpPr/>
          <p:nvPr/>
        </p:nvSpPr>
        <p:spPr>
          <a:xfrm>
            <a:off x="1758391" y="4466844"/>
            <a:ext cx="13998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19" name="Google Shape;1319;p20"/>
          <p:cNvPicPr preferRelativeResize="0"/>
          <p:nvPr/>
        </p:nvPicPr>
        <p:blipFill rotWithShape="1">
          <a:blip r:embed="rId8">
            <a:alphaModFix/>
          </a:blip>
          <a:srcRect b="0" l="0" r="0" t="0"/>
          <a:stretch/>
        </p:blipFill>
        <p:spPr>
          <a:xfrm>
            <a:off x="1835201" y="4533595"/>
            <a:ext cx="114300" cy="114300"/>
          </a:xfrm>
          <a:prstGeom prst="rect">
            <a:avLst/>
          </a:prstGeom>
          <a:noFill/>
          <a:ln>
            <a:noFill/>
          </a:ln>
        </p:spPr>
      </p:pic>
      <p:sp>
        <p:nvSpPr>
          <p:cNvPr id="1320" name="Google Shape;1320;p20"/>
          <p:cNvSpPr txBox="1"/>
          <p:nvPr/>
        </p:nvSpPr>
        <p:spPr>
          <a:xfrm>
            <a:off x="1986991" y="4505249"/>
            <a:ext cx="11814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システム信頼性</a:t>
            </a:r>
            <a:endParaRPr b="0" i="0" sz="900" u="none" cap="none" strike="noStrike">
              <a:solidFill>
                <a:schemeClr val="dk1"/>
              </a:solidFill>
              <a:latin typeface="Calibri"/>
              <a:ea typeface="Calibri"/>
              <a:cs typeface="Calibri"/>
              <a:sym typeface="Calibri"/>
            </a:endParaRPr>
          </a:p>
        </p:txBody>
      </p:sp>
      <p:sp>
        <p:nvSpPr>
          <p:cNvPr id="1321" name="Google Shape;1321;p20"/>
          <p:cNvSpPr/>
          <p:nvPr/>
        </p:nvSpPr>
        <p:spPr>
          <a:xfrm>
            <a:off x="580644" y="5020056"/>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0"/>
          <p:cNvSpPr txBox="1"/>
          <p:nvPr/>
        </p:nvSpPr>
        <p:spPr>
          <a:xfrm>
            <a:off x="819302" y="5162702"/>
            <a:ext cx="18150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CI/CD自動化範囲限定</a:t>
            </a:r>
            <a:endParaRPr b="0" i="0" sz="1300" u="none" cap="none" strike="noStrike">
              <a:solidFill>
                <a:schemeClr val="dk1"/>
              </a:solidFill>
              <a:latin typeface="Calibri"/>
              <a:ea typeface="Calibri"/>
              <a:cs typeface="Calibri"/>
              <a:sym typeface="Calibri"/>
            </a:endParaRPr>
          </a:p>
        </p:txBody>
      </p:sp>
      <p:sp>
        <p:nvSpPr>
          <p:cNvPr id="1323" name="Google Shape;1323;p20"/>
          <p:cNvSpPr txBox="1"/>
          <p:nvPr/>
        </p:nvSpPr>
        <p:spPr>
          <a:xfrm>
            <a:off x="819302" y="5480914"/>
            <a:ext cx="47676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00000"/>
              </a:buClr>
              <a:buSzPts val="1000"/>
              <a:buFont typeface="Noto Sans JP"/>
              <a:buNone/>
            </a:pPr>
            <a:r>
              <a:rPr b="0" i="0" lang="en-US" sz="1000" u="none" cap="none" strike="noStrike">
                <a:solidFill>
                  <a:srgbClr val="000000"/>
                </a:solidFill>
                <a:latin typeface="Noto Sans JP"/>
                <a:ea typeface="Noto Sans JP"/>
                <a:cs typeface="Noto Sans JP"/>
                <a:sym typeface="Noto Sans JP"/>
              </a:rPr>
              <a:t>現在は単体テストのみ自動化。結合テストやデプロイは手動プロセスが残る。</a:t>
            </a:r>
            <a:endParaRPr b="0" i="0" sz="1000" u="none" cap="none" strike="noStrike">
              <a:solidFill>
                <a:schemeClr val="dk1"/>
              </a:solidFill>
              <a:latin typeface="Calibri"/>
              <a:ea typeface="Calibri"/>
              <a:cs typeface="Calibri"/>
              <a:sym typeface="Calibri"/>
            </a:endParaRPr>
          </a:p>
        </p:txBody>
      </p:sp>
      <p:sp>
        <p:nvSpPr>
          <p:cNvPr id="1324" name="Google Shape;1324;p20"/>
          <p:cNvSpPr/>
          <p:nvPr/>
        </p:nvSpPr>
        <p:spPr>
          <a:xfrm>
            <a:off x="819302" y="5962802"/>
            <a:ext cx="828300" cy="247800"/>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25" name="Google Shape;1325;p20"/>
          <p:cNvPicPr preferRelativeResize="0"/>
          <p:nvPr/>
        </p:nvPicPr>
        <p:blipFill rotWithShape="1">
          <a:blip r:embed="rId7">
            <a:alphaModFix/>
          </a:blip>
          <a:srcRect b="0" l="0" r="0" t="0"/>
          <a:stretch/>
        </p:blipFill>
        <p:spPr>
          <a:xfrm>
            <a:off x="895198" y="6029554"/>
            <a:ext cx="114300" cy="114300"/>
          </a:xfrm>
          <a:prstGeom prst="rect">
            <a:avLst/>
          </a:prstGeom>
          <a:noFill/>
          <a:ln>
            <a:noFill/>
          </a:ln>
        </p:spPr>
      </p:pic>
      <p:sp>
        <p:nvSpPr>
          <p:cNvPr id="1326" name="Google Shape;1326;p20"/>
          <p:cNvSpPr txBox="1"/>
          <p:nvPr/>
        </p:nvSpPr>
        <p:spPr>
          <a:xfrm>
            <a:off x="1047902" y="6001207"/>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緊急度: 中</a:t>
            </a:r>
            <a:endParaRPr b="0" i="0" sz="900" u="none" cap="none" strike="noStrike">
              <a:solidFill>
                <a:schemeClr val="dk1"/>
              </a:solidFill>
              <a:latin typeface="Calibri"/>
              <a:ea typeface="Calibri"/>
              <a:cs typeface="Calibri"/>
              <a:sym typeface="Calibri"/>
            </a:endParaRPr>
          </a:p>
        </p:txBody>
      </p:sp>
      <p:sp>
        <p:nvSpPr>
          <p:cNvPr id="1327" name="Google Shape;1327;p20"/>
          <p:cNvSpPr/>
          <p:nvPr/>
        </p:nvSpPr>
        <p:spPr>
          <a:xfrm>
            <a:off x="1758391" y="5962802"/>
            <a:ext cx="10569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28" name="Google Shape;1328;p20"/>
          <p:cNvPicPr preferRelativeResize="0"/>
          <p:nvPr/>
        </p:nvPicPr>
        <p:blipFill rotWithShape="1">
          <a:blip r:embed="rId9">
            <a:alphaModFix/>
          </a:blip>
          <a:srcRect b="0" l="0" r="0" t="0"/>
          <a:stretch/>
        </p:blipFill>
        <p:spPr>
          <a:xfrm>
            <a:off x="1835201" y="6029554"/>
            <a:ext cx="114300" cy="114300"/>
          </a:xfrm>
          <a:prstGeom prst="rect">
            <a:avLst/>
          </a:prstGeom>
          <a:noFill/>
          <a:ln>
            <a:noFill/>
          </a:ln>
        </p:spPr>
      </p:pic>
      <p:sp>
        <p:nvSpPr>
          <p:cNvPr id="1329" name="Google Shape;1329;p20"/>
          <p:cNvSpPr txBox="1"/>
          <p:nvPr/>
        </p:nvSpPr>
        <p:spPr>
          <a:xfrm>
            <a:off x="1986991" y="6001207"/>
            <a:ext cx="8385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開発速度</a:t>
            </a:r>
            <a:endParaRPr b="0" i="0" sz="900" u="none" cap="none" strike="noStrike">
              <a:solidFill>
                <a:schemeClr val="dk1"/>
              </a:solidFill>
              <a:latin typeface="Calibri"/>
              <a:ea typeface="Calibri"/>
              <a:cs typeface="Calibri"/>
              <a:sym typeface="Calibri"/>
            </a:endParaRPr>
          </a:p>
        </p:txBody>
      </p:sp>
      <p:sp>
        <p:nvSpPr>
          <p:cNvPr id="1330" name="Google Shape;1330;p20"/>
          <p:cNvSpPr/>
          <p:nvPr/>
        </p:nvSpPr>
        <p:spPr>
          <a:xfrm>
            <a:off x="6191402" y="1248156"/>
            <a:ext cx="5619900" cy="5324700"/>
          </a:xfrm>
          <a:prstGeom prst="roundRect">
            <a:avLst>
              <a:gd fmla="val 492" name="adj"/>
            </a:avLst>
          </a:prstGeom>
          <a:solidFill>
            <a:srgbClr val="F0FDF4"/>
          </a:solidFill>
          <a:ln cap="flat" cmpd="sng" w="12700">
            <a:solidFill>
              <a:srgbClr val="BBF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0"/>
          <p:cNvSpPr/>
          <p:nvPr/>
        </p:nvSpPr>
        <p:spPr>
          <a:xfrm>
            <a:off x="6391656" y="1828800"/>
            <a:ext cx="5219400" cy="9000"/>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32" name="Google Shape;1332;p20"/>
          <p:cNvPicPr preferRelativeResize="0"/>
          <p:nvPr/>
        </p:nvPicPr>
        <p:blipFill rotWithShape="1">
          <a:blip r:embed="rId10">
            <a:alphaModFix/>
          </a:blip>
          <a:srcRect b="0" l="0" r="0" t="0"/>
          <a:stretch/>
        </p:blipFill>
        <p:spPr>
          <a:xfrm>
            <a:off x="6391656" y="1495044"/>
            <a:ext cx="142646" cy="190195"/>
          </a:xfrm>
          <a:prstGeom prst="rect">
            <a:avLst/>
          </a:prstGeom>
          <a:noFill/>
          <a:ln>
            <a:noFill/>
          </a:ln>
        </p:spPr>
      </p:pic>
      <p:sp>
        <p:nvSpPr>
          <p:cNvPr id="1333" name="Google Shape;1333;p20"/>
          <p:cNvSpPr txBox="1"/>
          <p:nvPr/>
        </p:nvSpPr>
        <p:spPr>
          <a:xfrm>
            <a:off x="6629400" y="1447495"/>
            <a:ext cx="1839000" cy="277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5803D"/>
              </a:buClr>
              <a:buSzPts val="1500"/>
              <a:buFont typeface="Noto Sans JP"/>
              <a:buNone/>
            </a:pPr>
            <a:r>
              <a:rPr b="1" i="0" lang="en-US" sz="1500" u="none" cap="none" strike="noStrike">
                <a:solidFill>
                  <a:srgbClr val="15803D"/>
                </a:solidFill>
                <a:latin typeface="Noto Sans JP"/>
                <a:ea typeface="Noto Sans JP"/>
                <a:cs typeface="Noto Sans JP"/>
                <a:sym typeface="Noto Sans JP"/>
              </a:rPr>
              <a:t>解決策 (Solutions)</a:t>
            </a:r>
            <a:endParaRPr b="0" i="0" sz="1500" u="none" cap="none" strike="noStrike">
              <a:solidFill>
                <a:schemeClr val="dk1"/>
              </a:solidFill>
              <a:latin typeface="Calibri"/>
              <a:ea typeface="Calibri"/>
              <a:cs typeface="Calibri"/>
              <a:sym typeface="Calibri"/>
            </a:endParaRPr>
          </a:p>
        </p:txBody>
      </p:sp>
      <p:sp>
        <p:nvSpPr>
          <p:cNvPr id="1334" name="Google Shape;1334;p20"/>
          <p:cNvSpPr/>
          <p:nvPr/>
        </p:nvSpPr>
        <p:spPr>
          <a:xfrm>
            <a:off x="6391656" y="2029054"/>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0"/>
          <p:cNvSpPr/>
          <p:nvPr/>
        </p:nvSpPr>
        <p:spPr>
          <a:xfrm>
            <a:off x="6629400" y="2190902"/>
            <a:ext cx="304500" cy="209400"/>
          </a:xfrm>
          <a:prstGeom prst="roundRect">
            <a:avLst>
              <a:gd fmla="val 7939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0"/>
          <p:cNvSpPr txBox="1"/>
          <p:nvPr/>
        </p:nvSpPr>
        <p:spPr>
          <a:xfrm>
            <a:off x="6705295" y="2210105"/>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1337" name="Google Shape;1337;p20"/>
          <p:cNvSpPr/>
          <p:nvPr/>
        </p:nvSpPr>
        <p:spPr>
          <a:xfrm>
            <a:off x="10848442" y="2190902"/>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38" name="Google Shape;1338;p20"/>
          <p:cNvPicPr preferRelativeResize="0"/>
          <p:nvPr/>
        </p:nvPicPr>
        <p:blipFill rotWithShape="1">
          <a:blip r:embed="rId11">
            <a:alphaModFix/>
          </a:blip>
          <a:srcRect b="0" l="0" r="0" t="0"/>
          <a:stretch/>
        </p:blipFill>
        <p:spPr>
          <a:xfrm>
            <a:off x="10924337" y="2243023"/>
            <a:ext cx="114300" cy="114300"/>
          </a:xfrm>
          <a:prstGeom prst="rect">
            <a:avLst/>
          </a:prstGeom>
          <a:noFill/>
          <a:ln>
            <a:noFill/>
          </a:ln>
        </p:spPr>
      </p:pic>
      <p:sp>
        <p:nvSpPr>
          <p:cNvPr id="1339" name="Google Shape;1339;p20"/>
          <p:cNvSpPr txBox="1"/>
          <p:nvPr/>
        </p:nvSpPr>
        <p:spPr>
          <a:xfrm>
            <a:off x="11038637" y="2210105"/>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2週間</a:t>
            </a:r>
            <a:endParaRPr b="0" i="0" sz="900" u="none" cap="none" strike="noStrike">
              <a:solidFill>
                <a:schemeClr val="dk1"/>
              </a:solidFill>
              <a:latin typeface="Calibri"/>
              <a:ea typeface="Calibri"/>
              <a:cs typeface="Calibri"/>
              <a:sym typeface="Calibri"/>
            </a:endParaRPr>
          </a:p>
        </p:txBody>
      </p:sp>
      <p:sp>
        <p:nvSpPr>
          <p:cNvPr id="1340" name="Google Shape;1340;p20"/>
          <p:cNvSpPr txBox="1"/>
          <p:nvPr/>
        </p:nvSpPr>
        <p:spPr>
          <a:xfrm>
            <a:off x="6629400" y="2476195"/>
            <a:ext cx="16488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AIコード品質基準策定</a:t>
            </a:r>
            <a:endParaRPr b="0" i="0" sz="1200" u="none" cap="none" strike="noStrike">
              <a:solidFill>
                <a:schemeClr val="dk1"/>
              </a:solidFill>
              <a:latin typeface="Calibri"/>
              <a:ea typeface="Calibri"/>
              <a:cs typeface="Calibri"/>
              <a:sym typeface="Calibri"/>
            </a:endParaRPr>
          </a:p>
        </p:txBody>
      </p:sp>
      <p:sp>
        <p:nvSpPr>
          <p:cNvPr id="1341" name="Google Shape;1341;p20"/>
          <p:cNvSpPr txBox="1"/>
          <p:nvPr/>
        </p:nvSpPr>
        <p:spPr>
          <a:xfrm>
            <a:off x="6629400" y="2762402"/>
            <a:ext cx="47796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命名規則・コメント規約・セキュリティチェックリストを作成し、AIプロンプトとレビュー基準に反映。</a:t>
            </a:r>
            <a:endParaRPr b="0" i="0" sz="900" u="none" cap="none" strike="noStrike">
              <a:solidFill>
                <a:schemeClr val="dk1"/>
              </a:solidFill>
              <a:latin typeface="Calibri"/>
              <a:ea typeface="Calibri"/>
              <a:cs typeface="Calibri"/>
              <a:sym typeface="Calibri"/>
            </a:endParaRPr>
          </a:p>
        </p:txBody>
      </p:sp>
      <p:sp>
        <p:nvSpPr>
          <p:cNvPr id="1342" name="Google Shape;1342;p20"/>
          <p:cNvSpPr/>
          <p:nvPr/>
        </p:nvSpPr>
        <p:spPr>
          <a:xfrm>
            <a:off x="6629400" y="3209544"/>
            <a:ext cx="1561800" cy="247800"/>
          </a:xfrm>
          <a:prstGeom prst="roundRect">
            <a:avLst>
              <a:gd fmla="val 56770" name="adj"/>
            </a:avLst>
          </a:prstGeom>
          <a:solidFill>
            <a:srgbClr val="ECFD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43" name="Google Shape;1343;p20"/>
          <p:cNvPicPr preferRelativeResize="0"/>
          <p:nvPr/>
        </p:nvPicPr>
        <p:blipFill rotWithShape="1">
          <a:blip r:embed="rId12">
            <a:alphaModFix/>
          </a:blip>
          <a:srcRect b="0" l="0" r="0" t="0"/>
          <a:stretch/>
        </p:blipFill>
        <p:spPr>
          <a:xfrm>
            <a:off x="6705295" y="3276295"/>
            <a:ext cx="114300" cy="114300"/>
          </a:xfrm>
          <a:prstGeom prst="rect">
            <a:avLst/>
          </a:prstGeom>
          <a:noFill/>
          <a:ln>
            <a:noFill/>
          </a:ln>
        </p:spPr>
      </p:pic>
      <p:sp>
        <p:nvSpPr>
          <p:cNvPr id="1344" name="Google Shape;1344;p20"/>
          <p:cNvSpPr txBox="1"/>
          <p:nvPr/>
        </p:nvSpPr>
        <p:spPr>
          <a:xfrm>
            <a:off x="6858000" y="3247949"/>
            <a:ext cx="13434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59669"/>
              </a:buClr>
              <a:buSzPts val="900"/>
              <a:buFont typeface="Noto Sans JP"/>
              <a:buNone/>
            </a:pPr>
            <a:r>
              <a:rPr b="1" i="0" lang="en-US" sz="900" u="none" cap="none" strike="noStrike">
                <a:solidFill>
                  <a:srgbClr val="059669"/>
                </a:solidFill>
                <a:latin typeface="Noto Sans JP"/>
                <a:ea typeface="Noto Sans JP"/>
                <a:cs typeface="Noto Sans JP"/>
                <a:sym typeface="Noto Sans JP"/>
              </a:rPr>
              <a:t>期待効果: 品質向上 30%</a:t>
            </a:r>
            <a:endParaRPr b="0" i="0" sz="900" u="none" cap="none" strike="noStrike">
              <a:solidFill>
                <a:schemeClr val="dk1"/>
              </a:solidFill>
              <a:latin typeface="Calibri"/>
              <a:ea typeface="Calibri"/>
              <a:cs typeface="Calibri"/>
              <a:sym typeface="Calibri"/>
            </a:endParaRPr>
          </a:p>
        </p:txBody>
      </p:sp>
      <p:sp>
        <p:nvSpPr>
          <p:cNvPr id="1345" name="Google Shape;1345;p20"/>
          <p:cNvSpPr/>
          <p:nvPr/>
        </p:nvSpPr>
        <p:spPr>
          <a:xfrm>
            <a:off x="6391656" y="3762756"/>
            <a:ext cx="5219400" cy="1410000"/>
          </a:xfrm>
          <a:prstGeom prst="roundRect">
            <a:avLst>
              <a:gd fmla="val 4382"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0"/>
          <p:cNvSpPr/>
          <p:nvPr/>
        </p:nvSpPr>
        <p:spPr>
          <a:xfrm>
            <a:off x="6629400" y="3924605"/>
            <a:ext cx="304500" cy="209400"/>
          </a:xfrm>
          <a:prstGeom prst="roundRect">
            <a:avLst>
              <a:gd fmla="val 79396" name="adj"/>
            </a:avLst>
          </a:prstGeom>
          <a:solidFill>
            <a:srgbClr val="EA58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0"/>
          <p:cNvSpPr txBox="1"/>
          <p:nvPr/>
        </p:nvSpPr>
        <p:spPr>
          <a:xfrm>
            <a:off x="6705295" y="3943807"/>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P1</a:t>
            </a:r>
            <a:endParaRPr b="0" i="0" sz="900" u="none" cap="none" strike="noStrike">
              <a:solidFill>
                <a:schemeClr val="dk1"/>
              </a:solidFill>
              <a:latin typeface="Calibri"/>
              <a:ea typeface="Calibri"/>
              <a:cs typeface="Calibri"/>
              <a:sym typeface="Calibri"/>
            </a:endParaRPr>
          </a:p>
        </p:txBody>
      </p:sp>
      <p:sp>
        <p:nvSpPr>
          <p:cNvPr id="1348" name="Google Shape;1348;p20"/>
          <p:cNvSpPr/>
          <p:nvPr/>
        </p:nvSpPr>
        <p:spPr>
          <a:xfrm>
            <a:off x="10848442" y="3924605"/>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49" name="Google Shape;1349;p20"/>
          <p:cNvPicPr preferRelativeResize="0"/>
          <p:nvPr/>
        </p:nvPicPr>
        <p:blipFill rotWithShape="1">
          <a:blip r:embed="rId11">
            <a:alphaModFix/>
          </a:blip>
          <a:srcRect b="0" l="0" r="0" t="0"/>
          <a:stretch/>
        </p:blipFill>
        <p:spPr>
          <a:xfrm>
            <a:off x="10924337" y="3976726"/>
            <a:ext cx="114300" cy="114300"/>
          </a:xfrm>
          <a:prstGeom prst="rect">
            <a:avLst/>
          </a:prstGeom>
          <a:noFill/>
          <a:ln>
            <a:noFill/>
          </a:ln>
        </p:spPr>
      </p:pic>
      <p:sp>
        <p:nvSpPr>
          <p:cNvPr id="1350" name="Google Shape;1350;p20"/>
          <p:cNvSpPr txBox="1"/>
          <p:nvPr/>
        </p:nvSpPr>
        <p:spPr>
          <a:xfrm>
            <a:off x="11038637" y="3943807"/>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1ヶ月</a:t>
            </a:r>
            <a:endParaRPr b="0" i="0" sz="900" u="none" cap="none" strike="noStrike">
              <a:solidFill>
                <a:schemeClr val="dk1"/>
              </a:solidFill>
              <a:latin typeface="Calibri"/>
              <a:ea typeface="Calibri"/>
              <a:cs typeface="Calibri"/>
              <a:sym typeface="Calibri"/>
            </a:endParaRPr>
          </a:p>
        </p:txBody>
      </p:sp>
      <p:sp>
        <p:nvSpPr>
          <p:cNvPr id="1351" name="Google Shape;1351;p20"/>
          <p:cNvSpPr txBox="1"/>
          <p:nvPr/>
        </p:nvSpPr>
        <p:spPr>
          <a:xfrm>
            <a:off x="6629400" y="4209898"/>
            <a:ext cx="19815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テストカバレッジ50%達成</a:t>
            </a:r>
            <a:endParaRPr b="0" i="0" sz="1200" u="none" cap="none" strike="noStrike">
              <a:solidFill>
                <a:schemeClr val="dk1"/>
              </a:solidFill>
              <a:latin typeface="Calibri"/>
              <a:ea typeface="Calibri"/>
              <a:cs typeface="Calibri"/>
              <a:sym typeface="Calibri"/>
            </a:endParaRPr>
          </a:p>
        </p:txBody>
      </p:sp>
      <p:sp>
        <p:nvSpPr>
          <p:cNvPr id="1352" name="Google Shape;1352;p20"/>
          <p:cNvSpPr txBox="1"/>
          <p:nvPr/>
        </p:nvSpPr>
        <p:spPr>
          <a:xfrm>
            <a:off x="6629400" y="4496105"/>
            <a:ext cx="4684500" cy="181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単体テスト自動生成ツールを導入し、既存コードへのテスト追加を集中的に実施。</a:t>
            </a:r>
            <a:endParaRPr b="0" i="0" sz="900" u="none" cap="none" strike="noStrike">
              <a:solidFill>
                <a:schemeClr val="dk1"/>
              </a:solidFill>
              <a:latin typeface="Calibri"/>
              <a:ea typeface="Calibri"/>
              <a:cs typeface="Calibri"/>
              <a:sym typeface="Calibri"/>
            </a:endParaRPr>
          </a:p>
        </p:txBody>
      </p:sp>
      <p:sp>
        <p:nvSpPr>
          <p:cNvPr id="1353" name="Google Shape;1353;p20"/>
          <p:cNvSpPr/>
          <p:nvPr/>
        </p:nvSpPr>
        <p:spPr>
          <a:xfrm>
            <a:off x="6629400" y="4757623"/>
            <a:ext cx="1742700" cy="247800"/>
          </a:xfrm>
          <a:prstGeom prst="roundRect">
            <a:avLst>
              <a:gd fmla="val 56770" name="adj"/>
            </a:avLst>
          </a:prstGeom>
          <a:solidFill>
            <a:srgbClr val="ECFD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54" name="Google Shape;1354;p20"/>
          <p:cNvPicPr preferRelativeResize="0"/>
          <p:nvPr/>
        </p:nvPicPr>
        <p:blipFill rotWithShape="1">
          <a:blip r:embed="rId13">
            <a:alphaModFix/>
          </a:blip>
          <a:srcRect b="0" l="0" r="0" t="0"/>
          <a:stretch/>
        </p:blipFill>
        <p:spPr>
          <a:xfrm>
            <a:off x="6705295" y="4824374"/>
            <a:ext cx="114300" cy="114300"/>
          </a:xfrm>
          <a:prstGeom prst="rect">
            <a:avLst/>
          </a:prstGeom>
          <a:noFill/>
          <a:ln>
            <a:noFill/>
          </a:ln>
        </p:spPr>
      </p:pic>
      <p:sp>
        <p:nvSpPr>
          <p:cNvPr id="1355" name="Google Shape;1355;p20"/>
          <p:cNvSpPr txBox="1"/>
          <p:nvPr/>
        </p:nvSpPr>
        <p:spPr>
          <a:xfrm>
            <a:off x="6858000" y="4796028"/>
            <a:ext cx="15243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59669"/>
              </a:buClr>
              <a:buSzPts val="900"/>
              <a:buFont typeface="Noto Sans JP"/>
              <a:buNone/>
            </a:pPr>
            <a:r>
              <a:rPr b="1" i="0" lang="en-US" sz="900" u="none" cap="none" strike="noStrike">
                <a:solidFill>
                  <a:srgbClr val="059669"/>
                </a:solidFill>
                <a:latin typeface="Noto Sans JP"/>
                <a:ea typeface="Noto Sans JP"/>
                <a:cs typeface="Noto Sans JP"/>
                <a:sym typeface="Noto Sans JP"/>
              </a:rPr>
              <a:t>期待効果: バグ検出率 +40%</a:t>
            </a:r>
            <a:endParaRPr b="0" i="0" sz="900" u="none" cap="none" strike="noStrike">
              <a:solidFill>
                <a:schemeClr val="dk1"/>
              </a:solidFill>
              <a:latin typeface="Calibri"/>
              <a:ea typeface="Calibri"/>
              <a:cs typeface="Calibri"/>
              <a:sym typeface="Calibri"/>
            </a:endParaRPr>
          </a:p>
        </p:txBody>
      </p:sp>
      <p:sp>
        <p:nvSpPr>
          <p:cNvPr id="1356" name="Google Shape;1356;p20"/>
          <p:cNvSpPr/>
          <p:nvPr/>
        </p:nvSpPr>
        <p:spPr>
          <a:xfrm>
            <a:off x="6391656" y="5309921"/>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0"/>
          <p:cNvSpPr/>
          <p:nvPr/>
        </p:nvSpPr>
        <p:spPr>
          <a:xfrm>
            <a:off x="6629400" y="5471770"/>
            <a:ext cx="304500" cy="209400"/>
          </a:xfrm>
          <a:prstGeom prst="roundRect">
            <a:avLst>
              <a:gd fmla="val 79396" name="adj"/>
            </a:avLst>
          </a:prstGeom>
          <a:solidFill>
            <a:srgbClr val="2563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0"/>
          <p:cNvSpPr txBox="1"/>
          <p:nvPr/>
        </p:nvSpPr>
        <p:spPr>
          <a:xfrm>
            <a:off x="6705295" y="5490972"/>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P2</a:t>
            </a:r>
            <a:endParaRPr b="0" i="0" sz="900" u="none" cap="none" strike="noStrike">
              <a:solidFill>
                <a:schemeClr val="dk1"/>
              </a:solidFill>
              <a:latin typeface="Calibri"/>
              <a:ea typeface="Calibri"/>
              <a:cs typeface="Calibri"/>
              <a:sym typeface="Calibri"/>
            </a:endParaRPr>
          </a:p>
        </p:txBody>
      </p:sp>
      <p:sp>
        <p:nvSpPr>
          <p:cNvPr id="1359" name="Google Shape;1359;p20"/>
          <p:cNvSpPr/>
          <p:nvPr/>
        </p:nvSpPr>
        <p:spPr>
          <a:xfrm>
            <a:off x="10848442" y="5471770"/>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60" name="Google Shape;1360;p20"/>
          <p:cNvPicPr preferRelativeResize="0"/>
          <p:nvPr/>
        </p:nvPicPr>
        <p:blipFill rotWithShape="1">
          <a:blip r:embed="rId11">
            <a:alphaModFix/>
          </a:blip>
          <a:srcRect b="0" l="0" r="0" t="0"/>
          <a:stretch/>
        </p:blipFill>
        <p:spPr>
          <a:xfrm>
            <a:off x="10924337" y="5524805"/>
            <a:ext cx="114300" cy="114300"/>
          </a:xfrm>
          <a:prstGeom prst="rect">
            <a:avLst/>
          </a:prstGeom>
          <a:noFill/>
          <a:ln>
            <a:noFill/>
          </a:ln>
        </p:spPr>
      </p:pic>
      <p:sp>
        <p:nvSpPr>
          <p:cNvPr id="1361" name="Google Shape;1361;p20"/>
          <p:cNvSpPr txBox="1"/>
          <p:nvPr/>
        </p:nvSpPr>
        <p:spPr>
          <a:xfrm>
            <a:off x="11038637" y="5490972"/>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6週間</a:t>
            </a:r>
            <a:endParaRPr b="0" i="0" sz="900" u="none" cap="none" strike="noStrike">
              <a:solidFill>
                <a:schemeClr val="dk1"/>
              </a:solidFill>
              <a:latin typeface="Calibri"/>
              <a:ea typeface="Calibri"/>
              <a:cs typeface="Calibri"/>
              <a:sym typeface="Calibri"/>
            </a:endParaRPr>
          </a:p>
        </p:txBody>
      </p:sp>
      <p:sp>
        <p:nvSpPr>
          <p:cNvPr id="1362" name="Google Shape;1362;p20"/>
          <p:cNvSpPr txBox="1"/>
          <p:nvPr/>
        </p:nvSpPr>
        <p:spPr>
          <a:xfrm>
            <a:off x="6629400" y="5757977"/>
            <a:ext cx="17631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CI/CD統合テスト自動化</a:t>
            </a:r>
            <a:endParaRPr b="0" i="0" sz="1200" u="none" cap="none" strike="noStrike">
              <a:solidFill>
                <a:schemeClr val="dk1"/>
              </a:solidFill>
              <a:latin typeface="Calibri"/>
              <a:ea typeface="Calibri"/>
              <a:cs typeface="Calibri"/>
              <a:sym typeface="Calibri"/>
            </a:endParaRPr>
          </a:p>
        </p:txBody>
      </p:sp>
      <p:sp>
        <p:nvSpPr>
          <p:cNvPr id="1363" name="Google Shape;1363;p20"/>
          <p:cNvSpPr txBox="1"/>
          <p:nvPr/>
        </p:nvSpPr>
        <p:spPr>
          <a:xfrm>
            <a:off x="6629400" y="6043270"/>
            <a:ext cx="47886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GitHub Actions/Jenkinsワークフローに統合テストを追加し、テストレポート生成を自動化。</a:t>
            </a:r>
            <a:endParaRPr b="0" i="0" sz="900" u="none" cap="none" strike="noStrike">
              <a:solidFill>
                <a:schemeClr val="dk1"/>
              </a:solidFill>
              <a:latin typeface="Calibri"/>
              <a:ea typeface="Calibri"/>
              <a:cs typeface="Calibri"/>
              <a:sym typeface="Calibri"/>
            </a:endParaRPr>
          </a:p>
        </p:txBody>
      </p:sp>
      <p:sp>
        <p:nvSpPr>
          <p:cNvPr id="1364" name="Google Shape;1364;p20"/>
          <p:cNvSpPr/>
          <p:nvPr/>
        </p:nvSpPr>
        <p:spPr>
          <a:xfrm>
            <a:off x="6629400" y="6491326"/>
            <a:ext cx="1848000" cy="247800"/>
          </a:xfrm>
          <a:prstGeom prst="roundRect">
            <a:avLst>
              <a:gd fmla="val 56770" name="adj"/>
            </a:avLst>
          </a:prstGeom>
          <a:solidFill>
            <a:srgbClr val="ECFD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65" name="Google Shape;1365;p20"/>
          <p:cNvPicPr preferRelativeResize="0"/>
          <p:nvPr/>
        </p:nvPicPr>
        <p:blipFill rotWithShape="1">
          <a:blip r:embed="rId14">
            <a:alphaModFix/>
          </a:blip>
          <a:srcRect b="-80" l="0" r="0" t="-80"/>
          <a:stretch/>
        </p:blipFill>
        <p:spPr>
          <a:xfrm>
            <a:off x="6705295" y="6558077"/>
            <a:ext cx="142646" cy="114300"/>
          </a:xfrm>
          <a:prstGeom prst="rect">
            <a:avLst/>
          </a:prstGeom>
          <a:noFill/>
          <a:ln>
            <a:noFill/>
          </a:ln>
        </p:spPr>
      </p:pic>
      <p:sp>
        <p:nvSpPr>
          <p:cNvPr id="1366" name="Google Shape;1366;p20"/>
          <p:cNvSpPr txBox="1"/>
          <p:nvPr/>
        </p:nvSpPr>
        <p:spPr>
          <a:xfrm>
            <a:off x="6886346" y="6529730"/>
            <a:ext cx="16002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59669"/>
              </a:buClr>
              <a:buSzPts val="900"/>
              <a:buFont typeface="Noto Sans JP"/>
              <a:buNone/>
            </a:pPr>
            <a:r>
              <a:rPr b="1" i="0" lang="en-US" sz="900" u="none" cap="none" strike="noStrike">
                <a:solidFill>
                  <a:srgbClr val="059669"/>
                </a:solidFill>
                <a:latin typeface="Noto Sans JP"/>
                <a:ea typeface="Noto Sans JP"/>
                <a:cs typeface="Noto Sans JP"/>
                <a:sym typeface="Noto Sans JP"/>
              </a:rPr>
              <a:t>期待効果: リリース時間 -50%</a:t>
            </a:r>
            <a:endParaRPr b="0" i="0" sz="900" u="none" cap="none" strike="noStrike">
              <a:solidFill>
                <a:schemeClr val="dk1"/>
              </a:solidFill>
              <a:latin typeface="Calibri"/>
              <a:ea typeface="Calibri"/>
              <a:cs typeface="Calibri"/>
              <a:sym typeface="Calibri"/>
            </a:endParaRPr>
          </a:p>
        </p:txBody>
      </p:sp>
      <p:sp>
        <p:nvSpPr>
          <p:cNvPr id="1367" name="Google Shape;1367;p20"/>
          <p:cNvSpPr/>
          <p:nvPr/>
        </p:nvSpPr>
        <p:spPr>
          <a:xfrm>
            <a:off x="5943600" y="1736446"/>
            <a:ext cx="304500" cy="304500"/>
          </a:xfrm>
          <a:prstGeom prst="ellipse">
            <a:avLst/>
          </a:prstGeom>
          <a:solidFill>
            <a:srgbClr val="FFFFFF"/>
          </a:solidFill>
          <a:ln cap="flat" cmpd="sng" w="254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68" name="Google Shape;1368;p20"/>
          <p:cNvPicPr preferRelativeResize="0"/>
          <p:nvPr/>
        </p:nvPicPr>
        <p:blipFill rotWithShape="1">
          <a:blip r:embed="rId15">
            <a:alphaModFix/>
          </a:blip>
          <a:srcRect b="0" l="-60" r="-50" t="0"/>
          <a:stretch/>
        </p:blipFill>
        <p:spPr>
          <a:xfrm>
            <a:off x="5995721" y="1774850"/>
            <a:ext cx="200254" cy="228600"/>
          </a:xfrm>
          <a:prstGeom prst="rect">
            <a:avLst/>
          </a:prstGeom>
          <a:noFill/>
          <a:ln>
            <a:noFill/>
          </a:ln>
        </p:spPr>
      </p:pic>
      <p:sp>
        <p:nvSpPr>
          <p:cNvPr id="1369" name="Google Shape;1369;p20"/>
          <p:cNvSpPr/>
          <p:nvPr/>
        </p:nvSpPr>
        <p:spPr>
          <a:xfrm>
            <a:off x="5943600" y="3610051"/>
            <a:ext cx="304500" cy="304500"/>
          </a:xfrm>
          <a:prstGeom prst="ellipse">
            <a:avLst/>
          </a:prstGeom>
          <a:solidFill>
            <a:srgbClr val="FFFFFF"/>
          </a:solidFill>
          <a:ln cap="flat" cmpd="sng" w="254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70" name="Google Shape;1370;p20"/>
          <p:cNvPicPr preferRelativeResize="0"/>
          <p:nvPr/>
        </p:nvPicPr>
        <p:blipFill rotWithShape="1">
          <a:blip r:embed="rId15">
            <a:alphaModFix/>
          </a:blip>
          <a:srcRect b="0" l="-60" r="-50" t="0"/>
          <a:stretch/>
        </p:blipFill>
        <p:spPr>
          <a:xfrm>
            <a:off x="5995721" y="3647542"/>
            <a:ext cx="200254" cy="228600"/>
          </a:xfrm>
          <a:prstGeom prst="rect">
            <a:avLst/>
          </a:prstGeom>
          <a:noFill/>
          <a:ln>
            <a:noFill/>
          </a:ln>
        </p:spPr>
      </p:pic>
      <p:sp>
        <p:nvSpPr>
          <p:cNvPr id="1371" name="Google Shape;1371;p20"/>
          <p:cNvSpPr/>
          <p:nvPr/>
        </p:nvSpPr>
        <p:spPr>
          <a:xfrm>
            <a:off x="5943600" y="5482742"/>
            <a:ext cx="304500" cy="304500"/>
          </a:xfrm>
          <a:prstGeom prst="ellipse">
            <a:avLst/>
          </a:prstGeom>
          <a:solidFill>
            <a:srgbClr val="FFFFFF"/>
          </a:solidFill>
          <a:ln cap="flat" cmpd="sng" w="254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72" name="Google Shape;1372;p20"/>
          <p:cNvPicPr preferRelativeResize="0"/>
          <p:nvPr/>
        </p:nvPicPr>
        <p:blipFill rotWithShape="1">
          <a:blip r:embed="rId15">
            <a:alphaModFix/>
          </a:blip>
          <a:srcRect b="0" l="-60" r="-50" t="0"/>
          <a:stretch/>
        </p:blipFill>
        <p:spPr>
          <a:xfrm>
            <a:off x="5995721" y="5521147"/>
            <a:ext cx="200254" cy="228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21"/>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1"/>
          <p:cNvSpPr/>
          <p:nvPr/>
        </p:nvSpPr>
        <p:spPr>
          <a:xfrm>
            <a:off x="0" y="0"/>
            <a:ext cx="121917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1"/>
          <p:cNvSpPr/>
          <p:nvPr/>
        </p:nvSpPr>
        <p:spPr>
          <a:xfrm>
            <a:off x="381305" y="991210"/>
            <a:ext cx="11430000" cy="192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1"/>
          <p:cNvSpPr txBox="1"/>
          <p:nvPr/>
        </p:nvSpPr>
        <p:spPr>
          <a:xfrm>
            <a:off x="381305" y="286207"/>
            <a:ext cx="25008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D97706"/>
              </a:buClr>
              <a:buSzPts val="1000"/>
              <a:buFont typeface="Noto Sans JP"/>
              <a:buNone/>
            </a:pPr>
            <a:r>
              <a:rPr b="1" i="0" lang="en-US" sz="1000" u="none" cap="none" strike="noStrike">
                <a:solidFill>
                  <a:srgbClr val="D97706"/>
                </a:solidFill>
                <a:latin typeface="Noto Sans JP"/>
                <a:ea typeface="Noto Sans JP"/>
                <a:cs typeface="Noto Sans JP"/>
                <a:sym typeface="Noto Sans JP"/>
              </a:rPr>
              <a:t>STAGE 1: FOUNDATION (1〜3合目)</a:t>
            </a:r>
            <a:endParaRPr b="0" i="0" sz="1000" u="none" cap="none" strike="noStrike">
              <a:solidFill>
                <a:schemeClr val="dk1"/>
              </a:solidFill>
              <a:latin typeface="Calibri"/>
              <a:ea typeface="Calibri"/>
              <a:cs typeface="Calibri"/>
              <a:sym typeface="Calibri"/>
            </a:endParaRPr>
          </a:p>
        </p:txBody>
      </p:sp>
      <p:sp>
        <p:nvSpPr>
          <p:cNvPr id="1382" name="Google Shape;1382;p21"/>
          <p:cNvSpPr txBox="1"/>
          <p:nvPr/>
        </p:nvSpPr>
        <p:spPr>
          <a:xfrm>
            <a:off x="381305" y="476402"/>
            <a:ext cx="4215300" cy="419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200"/>
              <a:buFont typeface="Noto Sans JP"/>
              <a:buNone/>
            </a:pPr>
            <a:r>
              <a:rPr b="1" i="0" lang="en-US" sz="2200" u="none" cap="none" strike="noStrike">
                <a:solidFill>
                  <a:srgbClr val="0F172A"/>
                </a:solidFill>
                <a:latin typeface="Noto Sans JP"/>
                <a:ea typeface="Noto Sans JP"/>
                <a:cs typeface="Noto Sans JP"/>
                <a:sym typeface="Noto Sans JP"/>
              </a:rPr>
              <a:t>基礎段階：組織的課題と解決策</a:t>
            </a:r>
            <a:endParaRPr b="0" i="0" sz="2200" u="none" cap="none" strike="noStrike">
              <a:solidFill>
                <a:schemeClr val="dk1"/>
              </a:solidFill>
              <a:latin typeface="Calibri"/>
              <a:ea typeface="Calibri"/>
              <a:cs typeface="Calibri"/>
              <a:sym typeface="Calibri"/>
            </a:endParaRPr>
          </a:p>
        </p:txBody>
      </p:sp>
      <p:sp>
        <p:nvSpPr>
          <p:cNvPr id="1383" name="Google Shape;1383;p21"/>
          <p:cNvSpPr/>
          <p:nvPr/>
        </p:nvSpPr>
        <p:spPr>
          <a:xfrm>
            <a:off x="9838030" y="514807"/>
            <a:ext cx="1981500" cy="333900"/>
          </a:xfrm>
          <a:prstGeom prst="roundRect">
            <a:avLst>
              <a:gd fmla="val 156556" name="adj"/>
            </a:avLst>
          </a:prstGeom>
          <a:solidFill>
            <a:srgbClr val="FFFBEB"/>
          </a:solidFill>
          <a:ln cap="flat" cmpd="sng" w="12700">
            <a:solidFill>
              <a:srgbClr val="FCD34D"/>
            </a:solidFill>
            <a:prstDash val="solid"/>
            <a:round/>
            <a:headEnd len="sm" w="sm" type="none"/>
            <a:tailEnd len="sm" w="sm" type="none"/>
          </a:ln>
          <a:effectLst>
            <a:outerShdw blurRad="25400" rotWithShape="0" algn="bl" dir="5400000" dist="12700">
              <a:srgbClr val="D97706">
                <a:alpha val="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84" name="Google Shape;1384;p21"/>
          <p:cNvPicPr preferRelativeResize="0"/>
          <p:nvPr/>
        </p:nvPicPr>
        <p:blipFill rotWithShape="1">
          <a:blip r:embed="rId3">
            <a:alphaModFix/>
          </a:blip>
          <a:srcRect b="0" l="-833" r="-843" t="0"/>
          <a:stretch/>
        </p:blipFill>
        <p:spPr>
          <a:xfrm>
            <a:off x="10000793" y="614477"/>
            <a:ext cx="152705" cy="133502"/>
          </a:xfrm>
          <a:prstGeom prst="rect">
            <a:avLst/>
          </a:prstGeom>
          <a:noFill/>
          <a:ln>
            <a:noFill/>
          </a:ln>
        </p:spPr>
      </p:pic>
      <p:sp>
        <p:nvSpPr>
          <p:cNvPr id="1385" name="Google Shape;1385;p21"/>
          <p:cNvSpPr txBox="1"/>
          <p:nvPr/>
        </p:nvSpPr>
        <p:spPr>
          <a:xfrm>
            <a:off x="10229393" y="580644"/>
            <a:ext cx="15288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D97706"/>
              </a:buClr>
              <a:buSzPts val="1000"/>
              <a:buFont typeface="Noto Sans JP"/>
              <a:buNone/>
            </a:pPr>
            <a:r>
              <a:rPr b="1" i="0" lang="en-US" sz="1000" u="none" cap="none" strike="noStrike">
                <a:solidFill>
                  <a:srgbClr val="D97706"/>
                </a:solidFill>
                <a:latin typeface="Noto Sans JP"/>
                <a:ea typeface="Noto Sans JP"/>
                <a:cs typeface="Noto Sans JP"/>
                <a:sym typeface="Noto Sans JP"/>
              </a:rPr>
              <a:t>基礎段階 (Foundation)</a:t>
            </a:r>
            <a:endParaRPr b="0" i="0" sz="1000" u="none" cap="none" strike="noStrike">
              <a:solidFill>
                <a:schemeClr val="dk1"/>
              </a:solidFill>
              <a:latin typeface="Calibri"/>
              <a:ea typeface="Calibri"/>
              <a:cs typeface="Calibri"/>
              <a:sym typeface="Calibri"/>
            </a:endParaRPr>
          </a:p>
        </p:txBody>
      </p:sp>
      <p:sp>
        <p:nvSpPr>
          <p:cNvPr id="1386" name="Google Shape;1386;p21"/>
          <p:cNvSpPr/>
          <p:nvPr/>
        </p:nvSpPr>
        <p:spPr>
          <a:xfrm>
            <a:off x="381305" y="1248156"/>
            <a:ext cx="5619900" cy="5324700"/>
          </a:xfrm>
          <a:prstGeom prst="roundRect">
            <a:avLst>
              <a:gd fmla="val 492" name="adj"/>
            </a:avLst>
          </a:prstGeom>
          <a:solidFill>
            <a:srgbClr val="FFF1F2"/>
          </a:solidFill>
          <a:ln cap="flat" cmpd="sng" w="12700">
            <a:solidFill>
              <a:srgbClr val="FECD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1"/>
          <p:cNvSpPr/>
          <p:nvPr/>
        </p:nvSpPr>
        <p:spPr>
          <a:xfrm>
            <a:off x="580644" y="1828800"/>
            <a:ext cx="5219400" cy="9000"/>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88" name="Google Shape;1388;p21"/>
          <p:cNvPicPr preferRelativeResize="0"/>
          <p:nvPr/>
        </p:nvPicPr>
        <p:blipFill rotWithShape="1">
          <a:blip r:embed="rId4">
            <a:alphaModFix/>
          </a:blip>
          <a:srcRect b="0" l="0" r="0" t="0"/>
          <a:stretch/>
        </p:blipFill>
        <p:spPr>
          <a:xfrm>
            <a:off x="580644" y="1495044"/>
            <a:ext cx="237744" cy="190195"/>
          </a:xfrm>
          <a:prstGeom prst="rect">
            <a:avLst/>
          </a:prstGeom>
          <a:noFill/>
          <a:ln>
            <a:noFill/>
          </a:ln>
        </p:spPr>
      </p:pic>
      <p:sp>
        <p:nvSpPr>
          <p:cNvPr id="1389" name="Google Shape;1389;p21"/>
          <p:cNvSpPr txBox="1"/>
          <p:nvPr/>
        </p:nvSpPr>
        <p:spPr>
          <a:xfrm>
            <a:off x="914400" y="1447495"/>
            <a:ext cx="3820500" cy="277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F1239"/>
              </a:buClr>
              <a:buSzPts val="1500"/>
              <a:buFont typeface="Noto Sans JP"/>
              <a:buNone/>
            </a:pPr>
            <a:r>
              <a:rPr b="1" i="0" lang="en-US" sz="1500" u="none" cap="none" strike="noStrike">
                <a:solidFill>
                  <a:srgbClr val="9F1239"/>
                </a:solidFill>
                <a:latin typeface="Noto Sans JP"/>
                <a:ea typeface="Noto Sans JP"/>
                <a:cs typeface="Noto Sans JP"/>
                <a:sym typeface="Noto Sans JP"/>
              </a:rPr>
              <a:t>組織的課題 (Organizational Challenges)</a:t>
            </a:r>
            <a:endParaRPr b="0" i="0" sz="1500" u="none" cap="none" strike="noStrike">
              <a:solidFill>
                <a:schemeClr val="dk1"/>
              </a:solidFill>
              <a:latin typeface="Calibri"/>
              <a:ea typeface="Calibri"/>
              <a:cs typeface="Calibri"/>
              <a:sym typeface="Calibri"/>
            </a:endParaRPr>
          </a:p>
        </p:txBody>
      </p:sp>
      <p:sp>
        <p:nvSpPr>
          <p:cNvPr id="1390" name="Google Shape;1390;p21"/>
          <p:cNvSpPr/>
          <p:nvPr/>
        </p:nvSpPr>
        <p:spPr>
          <a:xfrm>
            <a:off x="580644" y="2029054"/>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1"/>
          <p:cNvSpPr txBox="1"/>
          <p:nvPr/>
        </p:nvSpPr>
        <p:spPr>
          <a:xfrm>
            <a:off x="819302" y="2171700"/>
            <a:ext cx="21963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AI導入の承認プロセス不在</a:t>
            </a:r>
            <a:endParaRPr b="0" i="0" sz="1300" u="none" cap="none" strike="noStrike">
              <a:solidFill>
                <a:schemeClr val="dk1"/>
              </a:solidFill>
              <a:latin typeface="Calibri"/>
              <a:ea typeface="Calibri"/>
              <a:cs typeface="Calibri"/>
              <a:sym typeface="Calibri"/>
            </a:endParaRPr>
          </a:p>
        </p:txBody>
      </p:sp>
      <p:sp>
        <p:nvSpPr>
          <p:cNvPr id="1392" name="Google Shape;1392;p21"/>
          <p:cNvSpPr txBox="1"/>
          <p:nvPr/>
        </p:nvSpPr>
        <p:spPr>
          <a:xfrm>
            <a:off x="819302" y="2489911"/>
            <a:ext cx="4758600" cy="381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00000"/>
              </a:buClr>
              <a:buSzPts val="1000"/>
              <a:buFont typeface="Noto Sans JP"/>
              <a:buNone/>
            </a:pPr>
            <a:r>
              <a:rPr b="0" i="0" lang="en-US" sz="1000" u="none" cap="none" strike="noStrike">
                <a:solidFill>
                  <a:srgbClr val="000000"/>
                </a:solidFill>
                <a:latin typeface="Noto Sans JP"/>
                <a:ea typeface="Noto Sans JP"/>
                <a:cs typeface="Noto Sans JP"/>
                <a:sym typeface="Noto Sans JP"/>
              </a:rPr>
              <a:t>正式な導入フローがなく、現場判断での利用がコンプライアンスリスクを招いている。</a:t>
            </a:r>
            <a:endParaRPr b="0" i="0" sz="1000" u="none" cap="none" strike="noStrike">
              <a:solidFill>
                <a:schemeClr val="dk1"/>
              </a:solidFill>
              <a:latin typeface="Calibri"/>
              <a:ea typeface="Calibri"/>
              <a:cs typeface="Calibri"/>
              <a:sym typeface="Calibri"/>
            </a:endParaRPr>
          </a:p>
        </p:txBody>
      </p:sp>
      <p:sp>
        <p:nvSpPr>
          <p:cNvPr id="1393" name="Google Shape;1393;p21"/>
          <p:cNvSpPr/>
          <p:nvPr/>
        </p:nvSpPr>
        <p:spPr>
          <a:xfrm>
            <a:off x="819302" y="2971800"/>
            <a:ext cx="819300" cy="247800"/>
          </a:xfrm>
          <a:prstGeom prst="roundRect">
            <a:avLst>
              <a:gd fmla="val 56770" name="adj"/>
            </a:avLst>
          </a:prstGeom>
          <a:solidFill>
            <a:srgbClr val="FF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94" name="Google Shape;1394;p21"/>
          <p:cNvPicPr preferRelativeResize="0"/>
          <p:nvPr/>
        </p:nvPicPr>
        <p:blipFill rotWithShape="1">
          <a:blip r:embed="rId5">
            <a:alphaModFix/>
          </a:blip>
          <a:srcRect b="0" l="-2575" r="-2565" t="0"/>
          <a:stretch/>
        </p:blipFill>
        <p:spPr>
          <a:xfrm>
            <a:off x="895198" y="3038551"/>
            <a:ext cx="105156" cy="114300"/>
          </a:xfrm>
          <a:prstGeom prst="rect">
            <a:avLst/>
          </a:prstGeom>
          <a:noFill/>
          <a:ln>
            <a:noFill/>
          </a:ln>
        </p:spPr>
      </p:pic>
      <p:sp>
        <p:nvSpPr>
          <p:cNvPr id="1395" name="Google Shape;1395;p21"/>
          <p:cNvSpPr txBox="1"/>
          <p:nvPr/>
        </p:nvSpPr>
        <p:spPr>
          <a:xfrm>
            <a:off x="1037844" y="3010205"/>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E123C"/>
              </a:buClr>
              <a:buSzPts val="900"/>
              <a:buFont typeface="Noto Sans JP"/>
              <a:buNone/>
            </a:pPr>
            <a:r>
              <a:rPr b="1" i="0" lang="en-US" sz="900" u="none" cap="none" strike="noStrike">
                <a:solidFill>
                  <a:srgbClr val="BE123C"/>
                </a:solidFill>
                <a:latin typeface="Noto Sans JP"/>
                <a:ea typeface="Noto Sans JP"/>
                <a:cs typeface="Noto Sans JP"/>
                <a:sym typeface="Noto Sans JP"/>
              </a:rPr>
              <a:t>緊急度: 高</a:t>
            </a:r>
            <a:endParaRPr b="0" i="0" sz="900" u="none" cap="none" strike="noStrike">
              <a:solidFill>
                <a:schemeClr val="dk1"/>
              </a:solidFill>
              <a:latin typeface="Calibri"/>
              <a:ea typeface="Calibri"/>
              <a:cs typeface="Calibri"/>
              <a:sym typeface="Calibri"/>
            </a:endParaRPr>
          </a:p>
        </p:txBody>
      </p:sp>
      <p:sp>
        <p:nvSpPr>
          <p:cNvPr id="1396" name="Google Shape;1396;p21"/>
          <p:cNvSpPr/>
          <p:nvPr/>
        </p:nvSpPr>
        <p:spPr>
          <a:xfrm>
            <a:off x="1749247" y="2971800"/>
            <a:ext cx="15051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97" name="Google Shape;1397;p21"/>
          <p:cNvPicPr preferRelativeResize="0"/>
          <p:nvPr/>
        </p:nvPicPr>
        <p:blipFill rotWithShape="1">
          <a:blip r:embed="rId6">
            <a:alphaModFix/>
          </a:blip>
          <a:srcRect b="0" l="0" r="0" t="0"/>
          <a:stretch/>
        </p:blipFill>
        <p:spPr>
          <a:xfrm>
            <a:off x="1825142" y="3038551"/>
            <a:ext cx="114300" cy="114300"/>
          </a:xfrm>
          <a:prstGeom prst="rect">
            <a:avLst/>
          </a:prstGeom>
          <a:noFill/>
          <a:ln>
            <a:noFill/>
          </a:ln>
        </p:spPr>
      </p:pic>
      <p:sp>
        <p:nvSpPr>
          <p:cNvPr id="1398" name="Google Shape;1398;p21"/>
          <p:cNvSpPr txBox="1"/>
          <p:nvPr/>
        </p:nvSpPr>
        <p:spPr>
          <a:xfrm>
            <a:off x="1977847" y="3010205"/>
            <a:ext cx="12867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コンプライアンス</a:t>
            </a:r>
            <a:endParaRPr b="0" i="0" sz="900" u="none" cap="none" strike="noStrike">
              <a:solidFill>
                <a:schemeClr val="dk1"/>
              </a:solidFill>
              <a:latin typeface="Calibri"/>
              <a:ea typeface="Calibri"/>
              <a:cs typeface="Calibri"/>
              <a:sym typeface="Calibri"/>
            </a:endParaRPr>
          </a:p>
        </p:txBody>
      </p:sp>
      <p:sp>
        <p:nvSpPr>
          <p:cNvPr id="1399" name="Google Shape;1399;p21"/>
          <p:cNvSpPr/>
          <p:nvPr/>
        </p:nvSpPr>
        <p:spPr>
          <a:xfrm>
            <a:off x="580644" y="3524098"/>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1"/>
          <p:cNvSpPr txBox="1"/>
          <p:nvPr/>
        </p:nvSpPr>
        <p:spPr>
          <a:xfrm>
            <a:off x="819302" y="3666744"/>
            <a:ext cx="22338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開発者の心理的不安 (51%)</a:t>
            </a:r>
            <a:endParaRPr b="0" i="0" sz="1300" u="none" cap="none" strike="noStrike">
              <a:solidFill>
                <a:schemeClr val="dk1"/>
              </a:solidFill>
              <a:latin typeface="Calibri"/>
              <a:ea typeface="Calibri"/>
              <a:cs typeface="Calibri"/>
              <a:sym typeface="Calibri"/>
            </a:endParaRPr>
          </a:p>
        </p:txBody>
      </p:sp>
      <p:sp>
        <p:nvSpPr>
          <p:cNvPr id="1401" name="Google Shape;1401;p21"/>
          <p:cNvSpPr txBox="1"/>
          <p:nvPr/>
        </p:nvSpPr>
        <p:spPr>
          <a:xfrm>
            <a:off x="819302" y="3984955"/>
            <a:ext cx="4881900" cy="381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00000"/>
              </a:buClr>
              <a:buSzPts val="1000"/>
              <a:buFont typeface="Noto Sans JP"/>
              <a:buNone/>
            </a:pPr>
            <a:r>
              <a:rPr b="0" i="0" lang="en-US" sz="1000" u="none" cap="none" strike="noStrike">
                <a:solidFill>
                  <a:srgbClr val="000000"/>
                </a:solidFill>
                <a:latin typeface="Noto Sans JP"/>
                <a:ea typeface="Noto Sans JP"/>
                <a:cs typeface="Noto Sans JP"/>
                <a:sym typeface="Noto Sans JP"/>
              </a:rPr>
              <a:t>「AIに仕事を奪われる」という懸念から、導入に対する抵抗感やモチベーション低下が見られる。</a:t>
            </a:r>
            <a:endParaRPr b="0" i="0" sz="1000" u="none" cap="none" strike="noStrike">
              <a:solidFill>
                <a:schemeClr val="dk1"/>
              </a:solidFill>
              <a:latin typeface="Calibri"/>
              <a:ea typeface="Calibri"/>
              <a:cs typeface="Calibri"/>
              <a:sym typeface="Calibri"/>
            </a:endParaRPr>
          </a:p>
        </p:txBody>
      </p:sp>
      <p:sp>
        <p:nvSpPr>
          <p:cNvPr id="1402" name="Google Shape;1402;p21"/>
          <p:cNvSpPr/>
          <p:nvPr/>
        </p:nvSpPr>
        <p:spPr>
          <a:xfrm>
            <a:off x="819302" y="4466844"/>
            <a:ext cx="828300" cy="247800"/>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03" name="Google Shape;1403;p21"/>
          <p:cNvPicPr preferRelativeResize="0"/>
          <p:nvPr/>
        </p:nvPicPr>
        <p:blipFill rotWithShape="1">
          <a:blip r:embed="rId7">
            <a:alphaModFix/>
          </a:blip>
          <a:srcRect b="0" l="0" r="0" t="0"/>
          <a:stretch/>
        </p:blipFill>
        <p:spPr>
          <a:xfrm>
            <a:off x="895198" y="4533595"/>
            <a:ext cx="114300" cy="114300"/>
          </a:xfrm>
          <a:prstGeom prst="rect">
            <a:avLst/>
          </a:prstGeom>
          <a:noFill/>
          <a:ln>
            <a:noFill/>
          </a:ln>
        </p:spPr>
      </p:pic>
      <p:sp>
        <p:nvSpPr>
          <p:cNvPr id="1404" name="Google Shape;1404;p21"/>
          <p:cNvSpPr txBox="1"/>
          <p:nvPr/>
        </p:nvSpPr>
        <p:spPr>
          <a:xfrm>
            <a:off x="1047902" y="4505249"/>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緊急度: 中</a:t>
            </a:r>
            <a:endParaRPr b="0" i="0" sz="900" u="none" cap="none" strike="noStrike">
              <a:solidFill>
                <a:schemeClr val="dk1"/>
              </a:solidFill>
              <a:latin typeface="Calibri"/>
              <a:ea typeface="Calibri"/>
              <a:cs typeface="Calibri"/>
              <a:sym typeface="Calibri"/>
            </a:endParaRPr>
          </a:p>
        </p:txBody>
      </p:sp>
      <p:sp>
        <p:nvSpPr>
          <p:cNvPr id="1405" name="Google Shape;1405;p21"/>
          <p:cNvSpPr/>
          <p:nvPr/>
        </p:nvSpPr>
        <p:spPr>
          <a:xfrm>
            <a:off x="1758391" y="4466844"/>
            <a:ext cx="16284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06" name="Google Shape;1406;p21"/>
          <p:cNvPicPr preferRelativeResize="0"/>
          <p:nvPr/>
        </p:nvPicPr>
        <p:blipFill rotWithShape="1">
          <a:blip r:embed="rId8">
            <a:alphaModFix/>
          </a:blip>
          <a:srcRect b="0" l="0" r="0" t="0"/>
          <a:stretch/>
        </p:blipFill>
        <p:spPr>
          <a:xfrm>
            <a:off x="1835201" y="4533595"/>
            <a:ext cx="114300" cy="114300"/>
          </a:xfrm>
          <a:prstGeom prst="rect">
            <a:avLst/>
          </a:prstGeom>
          <a:noFill/>
          <a:ln>
            <a:noFill/>
          </a:ln>
        </p:spPr>
      </p:pic>
      <p:sp>
        <p:nvSpPr>
          <p:cNvPr id="1407" name="Google Shape;1407;p21"/>
          <p:cNvSpPr txBox="1"/>
          <p:nvPr/>
        </p:nvSpPr>
        <p:spPr>
          <a:xfrm>
            <a:off x="1986991" y="4505249"/>
            <a:ext cx="14100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チーム士気・離職率</a:t>
            </a:r>
            <a:endParaRPr b="0" i="0" sz="900" u="none" cap="none" strike="noStrike">
              <a:solidFill>
                <a:schemeClr val="dk1"/>
              </a:solidFill>
              <a:latin typeface="Calibri"/>
              <a:ea typeface="Calibri"/>
              <a:cs typeface="Calibri"/>
              <a:sym typeface="Calibri"/>
            </a:endParaRPr>
          </a:p>
        </p:txBody>
      </p:sp>
      <p:sp>
        <p:nvSpPr>
          <p:cNvPr id="1408" name="Google Shape;1408;p21"/>
          <p:cNvSpPr/>
          <p:nvPr/>
        </p:nvSpPr>
        <p:spPr>
          <a:xfrm>
            <a:off x="580644" y="5020056"/>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1"/>
          <p:cNvSpPr txBox="1"/>
          <p:nvPr/>
        </p:nvSpPr>
        <p:spPr>
          <a:xfrm>
            <a:off x="819302" y="5162702"/>
            <a:ext cx="21864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リスク管理ポリシー未策定</a:t>
            </a:r>
            <a:endParaRPr b="0" i="0" sz="1300" u="none" cap="none" strike="noStrike">
              <a:solidFill>
                <a:schemeClr val="dk1"/>
              </a:solidFill>
              <a:latin typeface="Calibri"/>
              <a:ea typeface="Calibri"/>
              <a:cs typeface="Calibri"/>
              <a:sym typeface="Calibri"/>
            </a:endParaRPr>
          </a:p>
        </p:txBody>
      </p:sp>
      <p:sp>
        <p:nvSpPr>
          <p:cNvPr id="1410" name="Google Shape;1410;p21"/>
          <p:cNvSpPr txBox="1"/>
          <p:nvPr/>
        </p:nvSpPr>
        <p:spPr>
          <a:xfrm>
            <a:off x="819302" y="5480914"/>
            <a:ext cx="4758600" cy="381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00000"/>
              </a:buClr>
              <a:buSzPts val="1000"/>
              <a:buFont typeface="Noto Sans JP"/>
              <a:buNone/>
            </a:pPr>
            <a:r>
              <a:rPr b="0" i="0" lang="en-US" sz="1000" u="none" cap="none" strike="noStrike">
                <a:solidFill>
                  <a:srgbClr val="000000"/>
                </a:solidFill>
                <a:latin typeface="Noto Sans JP"/>
                <a:ea typeface="Noto Sans JP"/>
                <a:cs typeface="Noto Sans JP"/>
                <a:sym typeface="Noto Sans JP"/>
              </a:rPr>
              <a:t>AIによる誤生成やデータ漏洩に対する明確なガイドラインがなく、安全な運用が担保されていない。</a:t>
            </a:r>
            <a:endParaRPr b="0" i="0" sz="1000" u="none" cap="none" strike="noStrike">
              <a:solidFill>
                <a:schemeClr val="dk1"/>
              </a:solidFill>
              <a:latin typeface="Calibri"/>
              <a:ea typeface="Calibri"/>
              <a:cs typeface="Calibri"/>
              <a:sym typeface="Calibri"/>
            </a:endParaRPr>
          </a:p>
        </p:txBody>
      </p:sp>
      <p:sp>
        <p:nvSpPr>
          <p:cNvPr id="1411" name="Google Shape;1411;p21"/>
          <p:cNvSpPr/>
          <p:nvPr/>
        </p:nvSpPr>
        <p:spPr>
          <a:xfrm>
            <a:off x="819302" y="5962802"/>
            <a:ext cx="819300" cy="247800"/>
          </a:xfrm>
          <a:prstGeom prst="roundRect">
            <a:avLst>
              <a:gd fmla="val 56770" name="adj"/>
            </a:avLst>
          </a:prstGeom>
          <a:solidFill>
            <a:srgbClr val="FF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12" name="Google Shape;1412;p21"/>
          <p:cNvPicPr preferRelativeResize="0"/>
          <p:nvPr/>
        </p:nvPicPr>
        <p:blipFill rotWithShape="1">
          <a:blip r:embed="rId5">
            <a:alphaModFix/>
          </a:blip>
          <a:srcRect b="0" l="-2575" r="-2565" t="0"/>
          <a:stretch/>
        </p:blipFill>
        <p:spPr>
          <a:xfrm>
            <a:off x="895198" y="6029554"/>
            <a:ext cx="105156" cy="114300"/>
          </a:xfrm>
          <a:prstGeom prst="rect">
            <a:avLst/>
          </a:prstGeom>
          <a:noFill/>
          <a:ln>
            <a:noFill/>
          </a:ln>
        </p:spPr>
      </p:pic>
      <p:sp>
        <p:nvSpPr>
          <p:cNvPr id="1413" name="Google Shape;1413;p21"/>
          <p:cNvSpPr txBox="1"/>
          <p:nvPr/>
        </p:nvSpPr>
        <p:spPr>
          <a:xfrm>
            <a:off x="1037844" y="6001207"/>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E123C"/>
              </a:buClr>
              <a:buSzPts val="900"/>
              <a:buFont typeface="Noto Sans JP"/>
              <a:buNone/>
            </a:pPr>
            <a:r>
              <a:rPr b="1" i="0" lang="en-US" sz="900" u="none" cap="none" strike="noStrike">
                <a:solidFill>
                  <a:srgbClr val="BE123C"/>
                </a:solidFill>
                <a:latin typeface="Noto Sans JP"/>
                <a:ea typeface="Noto Sans JP"/>
                <a:cs typeface="Noto Sans JP"/>
                <a:sym typeface="Noto Sans JP"/>
              </a:rPr>
              <a:t>緊急度: 高</a:t>
            </a:r>
            <a:endParaRPr b="0" i="0" sz="900" u="none" cap="none" strike="noStrike">
              <a:solidFill>
                <a:schemeClr val="dk1"/>
              </a:solidFill>
              <a:latin typeface="Calibri"/>
              <a:ea typeface="Calibri"/>
              <a:cs typeface="Calibri"/>
              <a:sym typeface="Calibri"/>
            </a:endParaRPr>
          </a:p>
        </p:txBody>
      </p:sp>
      <p:sp>
        <p:nvSpPr>
          <p:cNvPr id="1414" name="Google Shape;1414;p21"/>
          <p:cNvSpPr/>
          <p:nvPr/>
        </p:nvSpPr>
        <p:spPr>
          <a:xfrm>
            <a:off x="1749247" y="5962802"/>
            <a:ext cx="16194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15" name="Google Shape;1415;p21"/>
          <p:cNvPicPr preferRelativeResize="0"/>
          <p:nvPr/>
        </p:nvPicPr>
        <p:blipFill rotWithShape="1">
          <a:blip r:embed="rId9">
            <a:alphaModFix/>
          </a:blip>
          <a:srcRect b="0" l="0" r="0" t="0"/>
          <a:stretch/>
        </p:blipFill>
        <p:spPr>
          <a:xfrm>
            <a:off x="1825142" y="6029554"/>
            <a:ext cx="114300" cy="114300"/>
          </a:xfrm>
          <a:prstGeom prst="rect">
            <a:avLst/>
          </a:prstGeom>
          <a:noFill/>
          <a:ln>
            <a:noFill/>
          </a:ln>
        </p:spPr>
      </p:pic>
      <p:sp>
        <p:nvSpPr>
          <p:cNvPr id="1416" name="Google Shape;1416;p21"/>
          <p:cNvSpPr txBox="1"/>
          <p:nvPr/>
        </p:nvSpPr>
        <p:spPr>
          <a:xfrm>
            <a:off x="1977847" y="6001207"/>
            <a:ext cx="14010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セキュリティ・運用</a:t>
            </a:r>
            <a:endParaRPr b="0" i="0" sz="900" u="none" cap="none" strike="noStrike">
              <a:solidFill>
                <a:schemeClr val="dk1"/>
              </a:solidFill>
              <a:latin typeface="Calibri"/>
              <a:ea typeface="Calibri"/>
              <a:cs typeface="Calibri"/>
              <a:sym typeface="Calibri"/>
            </a:endParaRPr>
          </a:p>
        </p:txBody>
      </p:sp>
      <p:sp>
        <p:nvSpPr>
          <p:cNvPr id="1417" name="Google Shape;1417;p21"/>
          <p:cNvSpPr/>
          <p:nvPr/>
        </p:nvSpPr>
        <p:spPr>
          <a:xfrm>
            <a:off x="6191402" y="1248156"/>
            <a:ext cx="5619900" cy="5324700"/>
          </a:xfrm>
          <a:prstGeom prst="roundRect">
            <a:avLst>
              <a:gd fmla="val 492" name="adj"/>
            </a:avLst>
          </a:prstGeom>
          <a:solidFill>
            <a:srgbClr val="F0FDF4"/>
          </a:solidFill>
          <a:ln cap="flat" cmpd="sng" w="12700">
            <a:solidFill>
              <a:srgbClr val="BBF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1"/>
          <p:cNvSpPr/>
          <p:nvPr/>
        </p:nvSpPr>
        <p:spPr>
          <a:xfrm>
            <a:off x="6391656" y="1828800"/>
            <a:ext cx="5219400" cy="9000"/>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19" name="Google Shape;1419;p21"/>
          <p:cNvPicPr preferRelativeResize="0"/>
          <p:nvPr/>
        </p:nvPicPr>
        <p:blipFill rotWithShape="1">
          <a:blip r:embed="rId10">
            <a:alphaModFix/>
          </a:blip>
          <a:srcRect b="0" l="0" r="0" t="0"/>
          <a:stretch/>
        </p:blipFill>
        <p:spPr>
          <a:xfrm>
            <a:off x="6391656" y="1495044"/>
            <a:ext cx="142646" cy="190195"/>
          </a:xfrm>
          <a:prstGeom prst="rect">
            <a:avLst/>
          </a:prstGeom>
          <a:noFill/>
          <a:ln>
            <a:noFill/>
          </a:ln>
        </p:spPr>
      </p:pic>
      <p:sp>
        <p:nvSpPr>
          <p:cNvPr id="1420" name="Google Shape;1420;p21"/>
          <p:cNvSpPr txBox="1"/>
          <p:nvPr/>
        </p:nvSpPr>
        <p:spPr>
          <a:xfrm>
            <a:off x="6629400" y="1447495"/>
            <a:ext cx="1839000" cy="277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5803D"/>
              </a:buClr>
              <a:buSzPts val="1500"/>
              <a:buFont typeface="Noto Sans JP"/>
              <a:buNone/>
            </a:pPr>
            <a:r>
              <a:rPr b="1" i="0" lang="en-US" sz="1500" u="none" cap="none" strike="noStrike">
                <a:solidFill>
                  <a:srgbClr val="15803D"/>
                </a:solidFill>
                <a:latin typeface="Noto Sans JP"/>
                <a:ea typeface="Noto Sans JP"/>
                <a:cs typeface="Noto Sans JP"/>
                <a:sym typeface="Noto Sans JP"/>
              </a:rPr>
              <a:t>解決策 (Solutions)</a:t>
            </a:r>
            <a:endParaRPr b="0" i="0" sz="1500" u="none" cap="none" strike="noStrike">
              <a:solidFill>
                <a:schemeClr val="dk1"/>
              </a:solidFill>
              <a:latin typeface="Calibri"/>
              <a:ea typeface="Calibri"/>
              <a:cs typeface="Calibri"/>
              <a:sym typeface="Calibri"/>
            </a:endParaRPr>
          </a:p>
        </p:txBody>
      </p:sp>
      <p:sp>
        <p:nvSpPr>
          <p:cNvPr id="1421" name="Google Shape;1421;p21"/>
          <p:cNvSpPr/>
          <p:nvPr/>
        </p:nvSpPr>
        <p:spPr>
          <a:xfrm>
            <a:off x="6391656" y="2029054"/>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1"/>
          <p:cNvSpPr/>
          <p:nvPr/>
        </p:nvSpPr>
        <p:spPr>
          <a:xfrm>
            <a:off x="6629400" y="2190902"/>
            <a:ext cx="304500" cy="209400"/>
          </a:xfrm>
          <a:prstGeom prst="roundRect">
            <a:avLst>
              <a:gd fmla="val 7939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1"/>
          <p:cNvSpPr txBox="1"/>
          <p:nvPr/>
        </p:nvSpPr>
        <p:spPr>
          <a:xfrm>
            <a:off x="6705295" y="2210105"/>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1424" name="Google Shape;1424;p21"/>
          <p:cNvSpPr/>
          <p:nvPr/>
        </p:nvSpPr>
        <p:spPr>
          <a:xfrm>
            <a:off x="10848442" y="2190902"/>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25" name="Google Shape;1425;p21"/>
          <p:cNvPicPr preferRelativeResize="0"/>
          <p:nvPr/>
        </p:nvPicPr>
        <p:blipFill rotWithShape="1">
          <a:blip r:embed="rId11">
            <a:alphaModFix/>
          </a:blip>
          <a:srcRect b="0" l="0" r="0" t="0"/>
          <a:stretch/>
        </p:blipFill>
        <p:spPr>
          <a:xfrm>
            <a:off x="10924337" y="2243023"/>
            <a:ext cx="114300" cy="114300"/>
          </a:xfrm>
          <a:prstGeom prst="rect">
            <a:avLst/>
          </a:prstGeom>
          <a:noFill/>
          <a:ln>
            <a:noFill/>
          </a:ln>
        </p:spPr>
      </p:pic>
      <p:sp>
        <p:nvSpPr>
          <p:cNvPr id="1426" name="Google Shape;1426;p21"/>
          <p:cNvSpPr txBox="1"/>
          <p:nvPr/>
        </p:nvSpPr>
        <p:spPr>
          <a:xfrm>
            <a:off x="11038637" y="2210105"/>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2週間</a:t>
            </a:r>
            <a:endParaRPr b="0" i="0" sz="900" u="none" cap="none" strike="noStrike">
              <a:solidFill>
                <a:schemeClr val="dk1"/>
              </a:solidFill>
              <a:latin typeface="Calibri"/>
              <a:ea typeface="Calibri"/>
              <a:cs typeface="Calibri"/>
              <a:sym typeface="Calibri"/>
            </a:endParaRPr>
          </a:p>
        </p:txBody>
      </p:sp>
      <p:sp>
        <p:nvSpPr>
          <p:cNvPr id="1427" name="Google Shape;1427;p21"/>
          <p:cNvSpPr txBox="1"/>
          <p:nvPr/>
        </p:nvSpPr>
        <p:spPr>
          <a:xfrm>
            <a:off x="6629400" y="2476195"/>
            <a:ext cx="16488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AI導入承認フロー整備</a:t>
            </a:r>
            <a:endParaRPr b="0" i="0" sz="1200" u="none" cap="none" strike="noStrike">
              <a:solidFill>
                <a:schemeClr val="dk1"/>
              </a:solidFill>
              <a:latin typeface="Calibri"/>
              <a:ea typeface="Calibri"/>
              <a:cs typeface="Calibri"/>
              <a:sym typeface="Calibri"/>
            </a:endParaRPr>
          </a:p>
        </p:txBody>
      </p:sp>
      <p:sp>
        <p:nvSpPr>
          <p:cNvPr id="1428" name="Google Shape;1428;p21"/>
          <p:cNvSpPr txBox="1"/>
          <p:nvPr/>
        </p:nvSpPr>
        <p:spPr>
          <a:xfrm>
            <a:off x="6629400" y="2762402"/>
            <a:ext cx="47886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申請テンプレート作成・承認基準明文化・ワークフロー自動化により、適正かつ迅速な利用開始を実現。</a:t>
            </a:r>
            <a:endParaRPr b="0" i="0" sz="900" u="none" cap="none" strike="noStrike">
              <a:solidFill>
                <a:schemeClr val="dk1"/>
              </a:solidFill>
              <a:latin typeface="Calibri"/>
              <a:ea typeface="Calibri"/>
              <a:cs typeface="Calibri"/>
              <a:sym typeface="Calibri"/>
            </a:endParaRPr>
          </a:p>
        </p:txBody>
      </p:sp>
      <p:sp>
        <p:nvSpPr>
          <p:cNvPr id="1429" name="Google Shape;1429;p21"/>
          <p:cNvSpPr/>
          <p:nvPr/>
        </p:nvSpPr>
        <p:spPr>
          <a:xfrm>
            <a:off x="6629400" y="3209544"/>
            <a:ext cx="1591200" cy="247800"/>
          </a:xfrm>
          <a:prstGeom prst="roundRect">
            <a:avLst>
              <a:gd fmla="val 56770" name="adj"/>
            </a:avLst>
          </a:prstGeom>
          <a:solidFill>
            <a:srgbClr val="ECFD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30" name="Google Shape;1430;p21"/>
          <p:cNvPicPr preferRelativeResize="0"/>
          <p:nvPr/>
        </p:nvPicPr>
        <p:blipFill rotWithShape="1">
          <a:blip r:embed="rId12">
            <a:alphaModFix/>
          </a:blip>
          <a:srcRect b="0" l="-2575" r="-2565" t="0"/>
          <a:stretch/>
        </p:blipFill>
        <p:spPr>
          <a:xfrm>
            <a:off x="6705295" y="3276295"/>
            <a:ext cx="105156" cy="114300"/>
          </a:xfrm>
          <a:prstGeom prst="rect">
            <a:avLst/>
          </a:prstGeom>
          <a:noFill/>
          <a:ln>
            <a:noFill/>
          </a:ln>
        </p:spPr>
      </p:pic>
      <p:sp>
        <p:nvSpPr>
          <p:cNvPr id="1431" name="Google Shape;1431;p21"/>
          <p:cNvSpPr txBox="1"/>
          <p:nvPr/>
        </p:nvSpPr>
        <p:spPr>
          <a:xfrm>
            <a:off x="6848856" y="3247949"/>
            <a:ext cx="13818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59669"/>
              </a:buClr>
              <a:buSzPts val="900"/>
              <a:buFont typeface="Noto Sans JP"/>
              <a:buNone/>
            </a:pPr>
            <a:r>
              <a:rPr b="1" i="0" lang="en-US" sz="900" u="none" cap="none" strike="noStrike">
                <a:solidFill>
                  <a:srgbClr val="059669"/>
                </a:solidFill>
                <a:latin typeface="Noto Sans JP"/>
                <a:ea typeface="Noto Sans JP"/>
                <a:cs typeface="Noto Sans JP"/>
                <a:sym typeface="Noto Sans JP"/>
              </a:rPr>
              <a:t>期待効果: 承認時間 -60%</a:t>
            </a:r>
            <a:endParaRPr b="0" i="0" sz="900" u="none" cap="none" strike="noStrike">
              <a:solidFill>
                <a:schemeClr val="dk1"/>
              </a:solidFill>
              <a:latin typeface="Calibri"/>
              <a:ea typeface="Calibri"/>
              <a:cs typeface="Calibri"/>
              <a:sym typeface="Calibri"/>
            </a:endParaRPr>
          </a:p>
        </p:txBody>
      </p:sp>
      <p:sp>
        <p:nvSpPr>
          <p:cNvPr id="1432" name="Google Shape;1432;p21"/>
          <p:cNvSpPr/>
          <p:nvPr/>
        </p:nvSpPr>
        <p:spPr>
          <a:xfrm>
            <a:off x="6391656" y="3762756"/>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1"/>
          <p:cNvSpPr/>
          <p:nvPr/>
        </p:nvSpPr>
        <p:spPr>
          <a:xfrm>
            <a:off x="6629400" y="3924605"/>
            <a:ext cx="304500" cy="209400"/>
          </a:xfrm>
          <a:prstGeom prst="roundRect">
            <a:avLst>
              <a:gd fmla="val 79396" name="adj"/>
            </a:avLst>
          </a:prstGeom>
          <a:solidFill>
            <a:srgbClr val="EA58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1"/>
          <p:cNvSpPr txBox="1"/>
          <p:nvPr/>
        </p:nvSpPr>
        <p:spPr>
          <a:xfrm>
            <a:off x="6705295" y="3943807"/>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P1</a:t>
            </a:r>
            <a:endParaRPr b="0" i="0" sz="900" u="none" cap="none" strike="noStrike">
              <a:solidFill>
                <a:schemeClr val="dk1"/>
              </a:solidFill>
              <a:latin typeface="Calibri"/>
              <a:ea typeface="Calibri"/>
              <a:cs typeface="Calibri"/>
              <a:sym typeface="Calibri"/>
            </a:endParaRPr>
          </a:p>
        </p:txBody>
      </p:sp>
      <p:sp>
        <p:nvSpPr>
          <p:cNvPr id="1435" name="Google Shape;1435;p21"/>
          <p:cNvSpPr/>
          <p:nvPr/>
        </p:nvSpPr>
        <p:spPr>
          <a:xfrm>
            <a:off x="10848442" y="3924605"/>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36" name="Google Shape;1436;p21"/>
          <p:cNvPicPr preferRelativeResize="0"/>
          <p:nvPr/>
        </p:nvPicPr>
        <p:blipFill rotWithShape="1">
          <a:blip r:embed="rId11">
            <a:alphaModFix/>
          </a:blip>
          <a:srcRect b="0" l="0" r="0" t="0"/>
          <a:stretch/>
        </p:blipFill>
        <p:spPr>
          <a:xfrm>
            <a:off x="10924337" y="3976726"/>
            <a:ext cx="114300" cy="114300"/>
          </a:xfrm>
          <a:prstGeom prst="rect">
            <a:avLst/>
          </a:prstGeom>
          <a:noFill/>
          <a:ln>
            <a:noFill/>
          </a:ln>
        </p:spPr>
      </p:pic>
      <p:sp>
        <p:nvSpPr>
          <p:cNvPr id="1437" name="Google Shape;1437;p21"/>
          <p:cNvSpPr txBox="1"/>
          <p:nvPr/>
        </p:nvSpPr>
        <p:spPr>
          <a:xfrm>
            <a:off x="11038637" y="3943807"/>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1ヶ月</a:t>
            </a:r>
            <a:endParaRPr b="0" i="0" sz="900" u="none" cap="none" strike="noStrike">
              <a:solidFill>
                <a:schemeClr val="dk1"/>
              </a:solidFill>
              <a:latin typeface="Calibri"/>
              <a:ea typeface="Calibri"/>
              <a:cs typeface="Calibri"/>
              <a:sym typeface="Calibri"/>
            </a:endParaRPr>
          </a:p>
        </p:txBody>
      </p:sp>
      <p:sp>
        <p:nvSpPr>
          <p:cNvPr id="1438" name="Google Shape;1438;p21"/>
          <p:cNvSpPr txBox="1"/>
          <p:nvPr/>
        </p:nvSpPr>
        <p:spPr>
          <a:xfrm>
            <a:off x="6629400" y="4209898"/>
            <a:ext cx="21060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心理的安全性ワークショップ</a:t>
            </a:r>
            <a:endParaRPr b="0" i="0" sz="1200" u="none" cap="none" strike="noStrike">
              <a:solidFill>
                <a:schemeClr val="dk1"/>
              </a:solidFill>
              <a:latin typeface="Calibri"/>
              <a:ea typeface="Calibri"/>
              <a:cs typeface="Calibri"/>
              <a:sym typeface="Calibri"/>
            </a:endParaRPr>
          </a:p>
        </p:txBody>
      </p:sp>
      <p:sp>
        <p:nvSpPr>
          <p:cNvPr id="1439" name="Google Shape;1439;p21"/>
          <p:cNvSpPr txBox="1"/>
          <p:nvPr/>
        </p:nvSpPr>
        <p:spPr>
          <a:xfrm>
            <a:off x="6629400" y="4496105"/>
            <a:ext cx="47796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失敗共有セッションやAI活用成功事例発表会を実施し、AIを「味方」とする意識変革を促進。</a:t>
            </a:r>
            <a:endParaRPr b="0" i="0" sz="900" u="none" cap="none" strike="noStrike">
              <a:solidFill>
                <a:schemeClr val="dk1"/>
              </a:solidFill>
              <a:latin typeface="Calibri"/>
              <a:ea typeface="Calibri"/>
              <a:cs typeface="Calibri"/>
              <a:sym typeface="Calibri"/>
            </a:endParaRPr>
          </a:p>
        </p:txBody>
      </p:sp>
      <p:sp>
        <p:nvSpPr>
          <p:cNvPr id="1440" name="Google Shape;1440;p21"/>
          <p:cNvSpPr/>
          <p:nvPr/>
        </p:nvSpPr>
        <p:spPr>
          <a:xfrm>
            <a:off x="6629400" y="4943246"/>
            <a:ext cx="1676100" cy="247800"/>
          </a:xfrm>
          <a:prstGeom prst="roundRect">
            <a:avLst>
              <a:gd fmla="val 56770" name="adj"/>
            </a:avLst>
          </a:prstGeom>
          <a:solidFill>
            <a:srgbClr val="ECFD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41" name="Google Shape;1441;p21"/>
          <p:cNvPicPr preferRelativeResize="0"/>
          <p:nvPr/>
        </p:nvPicPr>
        <p:blipFill rotWithShape="1">
          <a:blip r:embed="rId13">
            <a:alphaModFix/>
          </a:blip>
          <a:srcRect b="0" l="0" r="0" t="0"/>
          <a:stretch/>
        </p:blipFill>
        <p:spPr>
          <a:xfrm>
            <a:off x="6705295" y="5009998"/>
            <a:ext cx="114300" cy="114300"/>
          </a:xfrm>
          <a:prstGeom prst="rect">
            <a:avLst/>
          </a:prstGeom>
          <a:noFill/>
          <a:ln>
            <a:noFill/>
          </a:ln>
        </p:spPr>
      </p:pic>
      <p:sp>
        <p:nvSpPr>
          <p:cNvPr id="1442" name="Google Shape;1442;p21"/>
          <p:cNvSpPr txBox="1"/>
          <p:nvPr/>
        </p:nvSpPr>
        <p:spPr>
          <a:xfrm>
            <a:off x="6858000" y="4981651"/>
            <a:ext cx="14577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59669"/>
              </a:buClr>
              <a:buSzPts val="900"/>
              <a:buFont typeface="Noto Sans JP"/>
              <a:buNone/>
            </a:pPr>
            <a:r>
              <a:rPr b="1" i="0" lang="en-US" sz="900" u="none" cap="none" strike="noStrike">
                <a:solidFill>
                  <a:srgbClr val="059669"/>
                </a:solidFill>
                <a:latin typeface="Noto Sans JP"/>
                <a:ea typeface="Noto Sans JP"/>
                <a:cs typeface="Noto Sans JP"/>
                <a:sym typeface="Noto Sans JP"/>
              </a:rPr>
              <a:t>期待効果: 不安解消率 70%</a:t>
            </a:r>
            <a:endParaRPr b="0" i="0" sz="900" u="none" cap="none" strike="noStrike">
              <a:solidFill>
                <a:schemeClr val="dk1"/>
              </a:solidFill>
              <a:latin typeface="Calibri"/>
              <a:ea typeface="Calibri"/>
              <a:cs typeface="Calibri"/>
              <a:sym typeface="Calibri"/>
            </a:endParaRPr>
          </a:p>
        </p:txBody>
      </p:sp>
      <p:sp>
        <p:nvSpPr>
          <p:cNvPr id="1443" name="Google Shape;1443;p21"/>
          <p:cNvSpPr/>
          <p:nvPr/>
        </p:nvSpPr>
        <p:spPr>
          <a:xfrm>
            <a:off x="6391656" y="5495544"/>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1"/>
          <p:cNvSpPr/>
          <p:nvPr/>
        </p:nvSpPr>
        <p:spPr>
          <a:xfrm>
            <a:off x="6629400" y="5658307"/>
            <a:ext cx="304500" cy="209400"/>
          </a:xfrm>
          <a:prstGeom prst="roundRect">
            <a:avLst>
              <a:gd fmla="val 79396" name="adj"/>
            </a:avLst>
          </a:prstGeom>
          <a:solidFill>
            <a:srgbClr val="2563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1"/>
          <p:cNvSpPr txBox="1"/>
          <p:nvPr/>
        </p:nvSpPr>
        <p:spPr>
          <a:xfrm>
            <a:off x="6705295" y="5676595"/>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P2</a:t>
            </a:r>
            <a:endParaRPr b="0" i="0" sz="900" u="none" cap="none" strike="noStrike">
              <a:solidFill>
                <a:schemeClr val="dk1"/>
              </a:solidFill>
              <a:latin typeface="Calibri"/>
              <a:ea typeface="Calibri"/>
              <a:cs typeface="Calibri"/>
              <a:sym typeface="Calibri"/>
            </a:endParaRPr>
          </a:p>
        </p:txBody>
      </p:sp>
      <p:sp>
        <p:nvSpPr>
          <p:cNvPr id="1446" name="Google Shape;1446;p21"/>
          <p:cNvSpPr/>
          <p:nvPr/>
        </p:nvSpPr>
        <p:spPr>
          <a:xfrm>
            <a:off x="10848442" y="5658307"/>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47" name="Google Shape;1447;p21"/>
          <p:cNvPicPr preferRelativeResize="0"/>
          <p:nvPr/>
        </p:nvPicPr>
        <p:blipFill rotWithShape="1">
          <a:blip r:embed="rId11">
            <a:alphaModFix/>
          </a:blip>
          <a:srcRect b="0" l="0" r="0" t="0"/>
          <a:stretch/>
        </p:blipFill>
        <p:spPr>
          <a:xfrm>
            <a:off x="10924337" y="5710428"/>
            <a:ext cx="114300" cy="114300"/>
          </a:xfrm>
          <a:prstGeom prst="rect">
            <a:avLst/>
          </a:prstGeom>
          <a:noFill/>
          <a:ln>
            <a:noFill/>
          </a:ln>
        </p:spPr>
      </p:pic>
      <p:sp>
        <p:nvSpPr>
          <p:cNvPr id="1448" name="Google Shape;1448;p21"/>
          <p:cNvSpPr txBox="1"/>
          <p:nvPr/>
        </p:nvSpPr>
        <p:spPr>
          <a:xfrm>
            <a:off x="11038637" y="5676595"/>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3週間</a:t>
            </a:r>
            <a:endParaRPr b="0" i="0" sz="900" u="none" cap="none" strike="noStrike">
              <a:solidFill>
                <a:schemeClr val="dk1"/>
              </a:solidFill>
              <a:latin typeface="Calibri"/>
              <a:ea typeface="Calibri"/>
              <a:cs typeface="Calibri"/>
              <a:sym typeface="Calibri"/>
            </a:endParaRPr>
          </a:p>
        </p:txBody>
      </p:sp>
      <p:sp>
        <p:nvSpPr>
          <p:cNvPr id="1449" name="Google Shape;1449;p21"/>
          <p:cNvSpPr txBox="1"/>
          <p:nvPr/>
        </p:nvSpPr>
        <p:spPr>
          <a:xfrm>
            <a:off x="6629400" y="5943600"/>
            <a:ext cx="18006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リスク管理ポリシー策定</a:t>
            </a:r>
            <a:endParaRPr b="0" i="0" sz="1200" u="none" cap="none" strike="noStrike">
              <a:solidFill>
                <a:schemeClr val="dk1"/>
              </a:solidFill>
              <a:latin typeface="Calibri"/>
              <a:ea typeface="Calibri"/>
              <a:cs typeface="Calibri"/>
              <a:sym typeface="Calibri"/>
            </a:endParaRPr>
          </a:p>
        </p:txBody>
      </p:sp>
      <p:sp>
        <p:nvSpPr>
          <p:cNvPr id="1450" name="Google Shape;1450;p21"/>
          <p:cNvSpPr txBox="1"/>
          <p:nvPr/>
        </p:nvSpPr>
        <p:spPr>
          <a:xfrm>
            <a:off x="6629400" y="6229807"/>
            <a:ext cx="47886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リスク評価マトリクス・エスカレーション基準・定期レビュープロセスを策定し、ガバナンスを強化。</a:t>
            </a:r>
            <a:endParaRPr b="0" i="0" sz="900" u="none" cap="none" strike="noStrike">
              <a:solidFill>
                <a:schemeClr val="dk1"/>
              </a:solidFill>
              <a:latin typeface="Calibri"/>
              <a:ea typeface="Calibri"/>
              <a:cs typeface="Calibri"/>
              <a:sym typeface="Calibri"/>
            </a:endParaRPr>
          </a:p>
        </p:txBody>
      </p:sp>
      <p:sp>
        <p:nvSpPr>
          <p:cNvPr id="1451" name="Google Shape;1451;p21"/>
          <p:cNvSpPr/>
          <p:nvPr/>
        </p:nvSpPr>
        <p:spPr>
          <a:xfrm>
            <a:off x="6629400" y="6676949"/>
            <a:ext cx="1647600" cy="247800"/>
          </a:xfrm>
          <a:prstGeom prst="roundRect">
            <a:avLst>
              <a:gd fmla="val 56770" name="adj"/>
            </a:avLst>
          </a:prstGeom>
          <a:solidFill>
            <a:srgbClr val="ECFD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52" name="Google Shape;1452;p21"/>
          <p:cNvPicPr preferRelativeResize="0"/>
          <p:nvPr/>
        </p:nvPicPr>
        <p:blipFill rotWithShape="1">
          <a:blip r:embed="rId14">
            <a:alphaModFix/>
          </a:blip>
          <a:srcRect b="0" l="-1910" r="-1910" t="0"/>
          <a:stretch/>
        </p:blipFill>
        <p:spPr>
          <a:xfrm>
            <a:off x="6705295" y="6743700"/>
            <a:ext cx="133502" cy="114300"/>
          </a:xfrm>
          <a:prstGeom prst="rect">
            <a:avLst/>
          </a:prstGeom>
          <a:noFill/>
          <a:ln>
            <a:noFill/>
          </a:ln>
        </p:spPr>
      </p:pic>
      <p:sp>
        <p:nvSpPr>
          <p:cNvPr id="1453" name="Google Shape;1453;p21"/>
          <p:cNvSpPr txBox="1"/>
          <p:nvPr/>
        </p:nvSpPr>
        <p:spPr>
          <a:xfrm>
            <a:off x="6877202" y="6715354"/>
            <a:ext cx="14100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59669"/>
              </a:buClr>
              <a:buSzPts val="900"/>
              <a:buFont typeface="Noto Sans JP"/>
              <a:buNone/>
            </a:pPr>
            <a:r>
              <a:rPr b="1" i="0" lang="en-US" sz="900" u="none" cap="none" strike="noStrike">
                <a:solidFill>
                  <a:srgbClr val="059669"/>
                </a:solidFill>
                <a:latin typeface="Noto Sans JP"/>
                <a:ea typeface="Noto Sans JP"/>
                <a:cs typeface="Noto Sans JP"/>
                <a:sym typeface="Noto Sans JP"/>
              </a:rPr>
              <a:t>期待効果: ガバナンス強化</a:t>
            </a:r>
            <a:endParaRPr b="0" i="0" sz="900" u="none" cap="none" strike="noStrike">
              <a:solidFill>
                <a:schemeClr val="dk1"/>
              </a:solidFill>
              <a:latin typeface="Calibri"/>
              <a:ea typeface="Calibri"/>
              <a:cs typeface="Calibri"/>
              <a:sym typeface="Calibri"/>
            </a:endParaRPr>
          </a:p>
        </p:txBody>
      </p:sp>
      <p:sp>
        <p:nvSpPr>
          <p:cNvPr id="1454" name="Google Shape;1454;p21"/>
          <p:cNvSpPr/>
          <p:nvPr/>
        </p:nvSpPr>
        <p:spPr>
          <a:xfrm>
            <a:off x="5943600" y="1736446"/>
            <a:ext cx="304500" cy="304500"/>
          </a:xfrm>
          <a:prstGeom prst="ellipse">
            <a:avLst/>
          </a:prstGeom>
          <a:solidFill>
            <a:srgbClr val="FFFFFF"/>
          </a:solidFill>
          <a:ln cap="flat" cmpd="sng" w="254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55" name="Google Shape;1455;p21"/>
          <p:cNvPicPr preferRelativeResize="0"/>
          <p:nvPr/>
        </p:nvPicPr>
        <p:blipFill rotWithShape="1">
          <a:blip r:embed="rId15">
            <a:alphaModFix/>
          </a:blip>
          <a:srcRect b="0" l="-60" r="-50" t="0"/>
          <a:stretch/>
        </p:blipFill>
        <p:spPr>
          <a:xfrm>
            <a:off x="5995721" y="1774850"/>
            <a:ext cx="200254" cy="228600"/>
          </a:xfrm>
          <a:prstGeom prst="rect">
            <a:avLst/>
          </a:prstGeom>
          <a:noFill/>
          <a:ln>
            <a:noFill/>
          </a:ln>
        </p:spPr>
      </p:pic>
      <p:sp>
        <p:nvSpPr>
          <p:cNvPr id="1456" name="Google Shape;1456;p21"/>
          <p:cNvSpPr/>
          <p:nvPr/>
        </p:nvSpPr>
        <p:spPr>
          <a:xfrm>
            <a:off x="5943600" y="3610051"/>
            <a:ext cx="304500" cy="304500"/>
          </a:xfrm>
          <a:prstGeom prst="ellipse">
            <a:avLst/>
          </a:prstGeom>
          <a:solidFill>
            <a:srgbClr val="FFFFFF"/>
          </a:solidFill>
          <a:ln cap="flat" cmpd="sng" w="254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57" name="Google Shape;1457;p21"/>
          <p:cNvPicPr preferRelativeResize="0"/>
          <p:nvPr/>
        </p:nvPicPr>
        <p:blipFill rotWithShape="1">
          <a:blip r:embed="rId15">
            <a:alphaModFix/>
          </a:blip>
          <a:srcRect b="0" l="-60" r="-50" t="0"/>
          <a:stretch/>
        </p:blipFill>
        <p:spPr>
          <a:xfrm>
            <a:off x="5995721" y="3647542"/>
            <a:ext cx="200254" cy="228600"/>
          </a:xfrm>
          <a:prstGeom prst="rect">
            <a:avLst/>
          </a:prstGeom>
          <a:noFill/>
          <a:ln>
            <a:noFill/>
          </a:ln>
        </p:spPr>
      </p:pic>
      <p:sp>
        <p:nvSpPr>
          <p:cNvPr id="1458" name="Google Shape;1458;p21"/>
          <p:cNvSpPr/>
          <p:nvPr/>
        </p:nvSpPr>
        <p:spPr>
          <a:xfrm>
            <a:off x="5943600" y="5482742"/>
            <a:ext cx="304500" cy="304500"/>
          </a:xfrm>
          <a:prstGeom prst="ellipse">
            <a:avLst/>
          </a:prstGeom>
          <a:solidFill>
            <a:srgbClr val="FFFFFF"/>
          </a:solidFill>
          <a:ln cap="flat" cmpd="sng" w="254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59" name="Google Shape;1459;p21"/>
          <p:cNvPicPr preferRelativeResize="0"/>
          <p:nvPr/>
        </p:nvPicPr>
        <p:blipFill rotWithShape="1">
          <a:blip r:embed="rId15">
            <a:alphaModFix/>
          </a:blip>
          <a:srcRect b="0" l="-60" r="-50" t="0"/>
          <a:stretch/>
        </p:blipFill>
        <p:spPr>
          <a:xfrm>
            <a:off x="5995721" y="5521147"/>
            <a:ext cx="200254" cy="228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4"/>
          <p:cNvSpPr/>
          <p:nvPr/>
        </p:nvSpPr>
        <p:spPr>
          <a:xfrm>
            <a:off x="0" y="0"/>
            <a:ext cx="12191695"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6524244" y="1019556"/>
            <a:ext cx="5238598" cy="19202"/>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6524244" y="1227125"/>
            <a:ext cx="5238598" cy="1857146"/>
          </a:xfrm>
          <a:prstGeom prst="roundRect">
            <a:avLst>
              <a:gd fmla="val 3030" name="adj"/>
            </a:avLst>
          </a:prstGeom>
          <a:solidFill>
            <a:srgbClr val="ECFDF5"/>
          </a:solidFill>
          <a:ln>
            <a:noFill/>
          </a:ln>
          <a:effectLst>
            <a:outerShdw blurRad="38100" rotWithShape="0" algn="bl" dir="5400000" dist="254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6524244" y="1227125"/>
            <a:ext cx="57607" cy="1857146"/>
          </a:xfrm>
          <a:prstGeom prst="rect">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4" name="Google Shape;54;p4"/>
          <p:cNvPicPr preferRelativeResize="0"/>
          <p:nvPr/>
        </p:nvPicPr>
        <p:blipFill rotWithShape="1">
          <a:blip r:embed="rId3">
            <a:alphaModFix/>
          </a:blip>
          <a:srcRect b="0" l="0" r="0" t="0"/>
          <a:stretch/>
        </p:blipFill>
        <p:spPr>
          <a:xfrm>
            <a:off x="6772046" y="1467612"/>
            <a:ext cx="171907" cy="171907"/>
          </a:xfrm>
          <a:prstGeom prst="rect">
            <a:avLst/>
          </a:prstGeom>
          <a:noFill/>
          <a:ln>
            <a:noFill/>
          </a:ln>
        </p:spPr>
      </p:pic>
      <p:sp>
        <p:nvSpPr>
          <p:cNvPr id="55" name="Google Shape;55;p4"/>
          <p:cNvSpPr/>
          <p:nvPr/>
        </p:nvSpPr>
        <p:spPr>
          <a:xfrm>
            <a:off x="6524244" y="3269894"/>
            <a:ext cx="5238598" cy="1561795"/>
          </a:xfrm>
          <a:prstGeom prst="roundRect">
            <a:avLst>
              <a:gd fmla="val 4284" name="adj"/>
            </a:avLst>
          </a:prstGeom>
          <a:solidFill>
            <a:srgbClr val="FEF2F2"/>
          </a:solidFill>
          <a:ln>
            <a:noFill/>
          </a:ln>
          <a:effectLst>
            <a:outerShdw blurRad="38100" rotWithShape="0" algn="bl" dir="5400000" dist="254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6524244" y="3269894"/>
            <a:ext cx="57607" cy="1561795"/>
          </a:xfrm>
          <a:prstGeom prst="rect">
            <a:avLst/>
          </a:prstGeom>
          <a:solidFill>
            <a:srgbClr val="EF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7" name="Google Shape;57;p4"/>
          <p:cNvPicPr preferRelativeResize="0"/>
          <p:nvPr/>
        </p:nvPicPr>
        <p:blipFill rotWithShape="1">
          <a:blip r:embed="rId4">
            <a:alphaModFix/>
          </a:blip>
          <a:srcRect b="0" l="0" r="0" t="0"/>
          <a:stretch/>
        </p:blipFill>
        <p:spPr>
          <a:xfrm>
            <a:off x="6772046" y="3510382"/>
            <a:ext cx="171907" cy="171907"/>
          </a:xfrm>
          <a:prstGeom prst="rect">
            <a:avLst/>
          </a:prstGeom>
          <a:noFill/>
          <a:ln>
            <a:noFill/>
          </a:ln>
        </p:spPr>
      </p:pic>
      <p:sp>
        <p:nvSpPr>
          <p:cNvPr id="58" name="Google Shape;58;p4"/>
          <p:cNvSpPr/>
          <p:nvPr/>
        </p:nvSpPr>
        <p:spPr>
          <a:xfrm>
            <a:off x="6524244" y="6019495"/>
            <a:ext cx="5238598" cy="9144"/>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txBox="1"/>
          <p:nvPr/>
        </p:nvSpPr>
        <p:spPr>
          <a:xfrm>
            <a:off x="6524244" y="286207"/>
            <a:ext cx="1053389" cy="1911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D4ED8"/>
              </a:buClr>
              <a:buSzPts val="1000"/>
              <a:buFont typeface="Noto Sans JP"/>
              <a:buNone/>
            </a:pPr>
            <a:r>
              <a:rPr b="1" i="0" lang="en-US" sz="1000" u="none" cap="none" strike="noStrike">
                <a:solidFill>
                  <a:srgbClr val="1D4ED8"/>
                </a:solidFill>
                <a:latin typeface="Noto Sans JP"/>
                <a:ea typeface="Noto Sans JP"/>
                <a:cs typeface="Noto Sans JP"/>
                <a:sym typeface="Noto Sans JP"/>
              </a:rPr>
              <a:t>NEXT PHASE</a:t>
            </a:r>
            <a:endParaRPr b="0" i="0" sz="1000" u="none" cap="none" strike="noStrike">
              <a:solidFill>
                <a:schemeClr val="dk1"/>
              </a:solidFill>
              <a:latin typeface="Calibri"/>
              <a:ea typeface="Calibri"/>
              <a:cs typeface="Calibri"/>
              <a:sym typeface="Calibri"/>
            </a:endParaRPr>
          </a:p>
        </p:txBody>
      </p:sp>
      <p:sp>
        <p:nvSpPr>
          <p:cNvPr id="60" name="Google Shape;60;p4"/>
          <p:cNvSpPr txBox="1"/>
          <p:nvPr/>
        </p:nvSpPr>
        <p:spPr>
          <a:xfrm>
            <a:off x="6524244" y="485546"/>
            <a:ext cx="3243377" cy="4672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500"/>
              <a:buFont typeface="Noto Sans JP"/>
              <a:buNone/>
            </a:pPr>
            <a:r>
              <a:rPr b="1" i="0" lang="en-US" sz="2500" u="none" cap="none" strike="noStrike">
                <a:solidFill>
                  <a:srgbClr val="0F172A"/>
                </a:solidFill>
                <a:latin typeface="Noto Sans JP"/>
                <a:ea typeface="Noto Sans JP"/>
                <a:cs typeface="Noto Sans JP"/>
                <a:sym typeface="Noto Sans JP"/>
              </a:rPr>
              <a:t>成長段階 (4〜6合目)</a:t>
            </a:r>
            <a:endParaRPr b="0" i="0" sz="2500" u="none" cap="none" strike="noStrike">
              <a:solidFill>
                <a:schemeClr val="dk1"/>
              </a:solidFill>
              <a:latin typeface="Calibri"/>
              <a:ea typeface="Calibri"/>
              <a:cs typeface="Calibri"/>
              <a:sym typeface="Calibri"/>
            </a:endParaRPr>
          </a:p>
        </p:txBody>
      </p:sp>
      <p:sp>
        <p:nvSpPr>
          <p:cNvPr id="61" name="Google Shape;61;p4"/>
          <p:cNvSpPr txBox="1"/>
          <p:nvPr/>
        </p:nvSpPr>
        <p:spPr>
          <a:xfrm>
            <a:off x="6943954" y="1417320"/>
            <a:ext cx="2555748" cy="2578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1400"/>
              <a:buFont typeface="Noto Sans JP"/>
              <a:buNone/>
            </a:pPr>
            <a:r>
              <a:rPr b="1" i="0" lang="en-US" sz="1400" u="none" cap="none" strike="noStrike">
                <a:solidFill>
                  <a:srgbClr val="047857"/>
                </a:solidFill>
                <a:latin typeface="Noto Sans JP"/>
                <a:ea typeface="Noto Sans JP"/>
                <a:cs typeface="Noto Sans JP"/>
                <a:sym typeface="Noto Sans JP"/>
              </a:rPr>
              <a:t>できること (2025年技術水準)</a:t>
            </a:r>
            <a:endParaRPr b="0" i="0" sz="1400" u="none" cap="none" strike="noStrike">
              <a:solidFill>
                <a:schemeClr val="dk1"/>
              </a:solidFill>
              <a:latin typeface="Calibri"/>
              <a:ea typeface="Calibri"/>
              <a:cs typeface="Calibri"/>
              <a:sym typeface="Calibri"/>
            </a:endParaRPr>
          </a:p>
        </p:txBody>
      </p:sp>
      <p:sp>
        <p:nvSpPr>
          <p:cNvPr id="62" name="Google Shape;62;p4"/>
          <p:cNvSpPr txBox="1"/>
          <p:nvPr/>
        </p:nvSpPr>
        <p:spPr>
          <a:xfrm>
            <a:off x="6772046" y="1803197"/>
            <a:ext cx="259690"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0B981"/>
              </a:buClr>
              <a:buSzPts val="1100"/>
              <a:buFont typeface="Noto Sans JP"/>
              <a:buNone/>
            </a:pPr>
            <a:r>
              <a:rPr b="1" i="0" lang="en-US" sz="1100" u="none" cap="none" strike="noStrike">
                <a:solidFill>
                  <a:srgbClr val="10B981"/>
                </a:solidFill>
                <a:latin typeface="Noto Sans JP"/>
                <a:ea typeface="Noto Sans JP"/>
                <a:cs typeface="Noto Sans JP"/>
                <a:sym typeface="Noto Sans JP"/>
              </a:rPr>
              <a:t>●</a:t>
            </a:r>
            <a:endParaRPr b="0" i="0" sz="1100" u="none" cap="none" strike="noStrike">
              <a:solidFill>
                <a:schemeClr val="dk1"/>
              </a:solidFill>
              <a:latin typeface="Calibri"/>
              <a:ea typeface="Calibri"/>
              <a:cs typeface="Calibri"/>
              <a:sym typeface="Calibri"/>
            </a:endParaRPr>
          </a:p>
        </p:txBody>
      </p:sp>
      <p:sp>
        <p:nvSpPr>
          <p:cNvPr id="63" name="Google Shape;63;p4"/>
          <p:cNvSpPr txBox="1"/>
          <p:nvPr/>
        </p:nvSpPr>
        <p:spPr>
          <a:xfrm>
            <a:off x="7010705" y="1803197"/>
            <a:ext cx="4393692"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0" i="0" lang="en-US" sz="1100" u="none" cap="none" strike="noStrike">
                <a:solidFill>
                  <a:srgbClr val="334155"/>
                </a:solidFill>
                <a:latin typeface="Noto Sans JP"/>
                <a:ea typeface="Noto Sans JP"/>
                <a:cs typeface="Noto Sans JP"/>
                <a:sym typeface="Noto Sans JP"/>
              </a:rPr>
              <a:t>AI主導のコード生成・テストケース作成（Go/No-Go承認のみ） L5</a:t>
            </a:r>
            <a:endParaRPr b="0" i="0" sz="1100" u="none" cap="none" strike="noStrike">
              <a:solidFill>
                <a:schemeClr val="dk1"/>
              </a:solidFill>
              <a:latin typeface="Calibri"/>
              <a:ea typeface="Calibri"/>
              <a:cs typeface="Calibri"/>
              <a:sym typeface="Calibri"/>
            </a:endParaRPr>
          </a:p>
        </p:txBody>
      </p:sp>
      <p:sp>
        <p:nvSpPr>
          <p:cNvPr id="64" name="Google Shape;64;p4"/>
          <p:cNvSpPr txBox="1"/>
          <p:nvPr/>
        </p:nvSpPr>
        <p:spPr>
          <a:xfrm>
            <a:off x="6772046" y="2093976"/>
            <a:ext cx="259690"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0B981"/>
              </a:buClr>
              <a:buSzPts val="1100"/>
              <a:buFont typeface="Noto Sans JP"/>
              <a:buNone/>
            </a:pPr>
            <a:r>
              <a:rPr b="1" i="0" lang="en-US" sz="1100" u="none" cap="none" strike="noStrike">
                <a:solidFill>
                  <a:srgbClr val="10B981"/>
                </a:solidFill>
                <a:latin typeface="Noto Sans JP"/>
                <a:ea typeface="Noto Sans JP"/>
                <a:cs typeface="Noto Sans JP"/>
                <a:sym typeface="Noto Sans JP"/>
              </a:rPr>
              <a:t>●</a:t>
            </a:r>
            <a:endParaRPr b="0" i="0" sz="1100" u="none" cap="none" strike="noStrike">
              <a:solidFill>
                <a:schemeClr val="dk1"/>
              </a:solidFill>
              <a:latin typeface="Calibri"/>
              <a:ea typeface="Calibri"/>
              <a:cs typeface="Calibri"/>
              <a:sym typeface="Calibri"/>
            </a:endParaRPr>
          </a:p>
        </p:txBody>
      </p:sp>
      <p:sp>
        <p:nvSpPr>
          <p:cNvPr id="65" name="Google Shape;65;p4"/>
          <p:cNvSpPr txBox="1"/>
          <p:nvPr/>
        </p:nvSpPr>
        <p:spPr>
          <a:xfrm>
            <a:off x="7010705" y="2093976"/>
            <a:ext cx="3736238"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0" i="0" lang="en-US" sz="1100" u="none" cap="none" strike="noStrike">
                <a:solidFill>
                  <a:srgbClr val="334155"/>
                </a:solidFill>
                <a:latin typeface="Noto Sans JP"/>
                <a:ea typeface="Noto Sans JP"/>
                <a:cs typeface="Noto Sans JP"/>
                <a:sym typeface="Noto Sans JP"/>
              </a:rPr>
              <a:t>テスト・デプロイの自動化拡大（モニタリングのみ） L6</a:t>
            </a:r>
            <a:endParaRPr b="0" i="0" sz="1100" u="none" cap="none" strike="noStrike">
              <a:solidFill>
                <a:schemeClr val="dk1"/>
              </a:solidFill>
              <a:latin typeface="Calibri"/>
              <a:ea typeface="Calibri"/>
              <a:cs typeface="Calibri"/>
              <a:sym typeface="Calibri"/>
            </a:endParaRPr>
          </a:p>
        </p:txBody>
      </p:sp>
      <p:sp>
        <p:nvSpPr>
          <p:cNvPr id="66" name="Google Shape;66;p4"/>
          <p:cNvSpPr txBox="1"/>
          <p:nvPr/>
        </p:nvSpPr>
        <p:spPr>
          <a:xfrm>
            <a:off x="6772046" y="2383841"/>
            <a:ext cx="259690"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0B981"/>
              </a:buClr>
              <a:buSzPts val="1100"/>
              <a:buFont typeface="Noto Sans JP"/>
              <a:buNone/>
            </a:pPr>
            <a:r>
              <a:rPr b="1" i="0" lang="en-US" sz="1100" u="none" cap="none" strike="noStrike">
                <a:solidFill>
                  <a:srgbClr val="10B981"/>
                </a:solidFill>
                <a:latin typeface="Noto Sans JP"/>
                <a:ea typeface="Noto Sans JP"/>
                <a:cs typeface="Noto Sans JP"/>
                <a:sym typeface="Noto Sans JP"/>
              </a:rPr>
              <a:t>●</a:t>
            </a:r>
            <a:endParaRPr b="0" i="0" sz="1100" u="none" cap="none" strike="noStrike">
              <a:solidFill>
                <a:schemeClr val="dk1"/>
              </a:solidFill>
              <a:latin typeface="Calibri"/>
              <a:ea typeface="Calibri"/>
              <a:cs typeface="Calibri"/>
              <a:sym typeface="Calibri"/>
            </a:endParaRPr>
          </a:p>
        </p:txBody>
      </p:sp>
      <p:sp>
        <p:nvSpPr>
          <p:cNvPr id="67" name="Google Shape;67;p4"/>
          <p:cNvSpPr txBox="1"/>
          <p:nvPr/>
        </p:nvSpPr>
        <p:spPr>
          <a:xfrm>
            <a:off x="7010705" y="2383841"/>
            <a:ext cx="3536899"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0" i="0" lang="en-US" sz="1100" u="none" cap="none" strike="noStrike">
                <a:solidFill>
                  <a:srgbClr val="334155"/>
                </a:solidFill>
                <a:latin typeface="Noto Sans JP"/>
                <a:ea typeface="Noto Sans JP"/>
                <a:cs typeface="Noto Sans JP"/>
                <a:sym typeface="Noto Sans JP"/>
              </a:rPr>
              <a:t>DB設計・API設計のAI主導実装（Agentic AI活用） L5</a:t>
            </a:r>
            <a:endParaRPr b="0" i="0" sz="1100" u="none" cap="none" strike="noStrike">
              <a:solidFill>
                <a:schemeClr val="dk1"/>
              </a:solidFill>
              <a:latin typeface="Calibri"/>
              <a:ea typeface="Calibri"/>
              <a:cs typeface="Calibri"/>
              <a:sym typeface="Calibri"/>
            </a:endParaRPr>
          </a:p>
        </p:txBody>
      </p:sp>
      <p:sp>
        <p:nvSpPr>
          <p:cNvPr id="68" name="Google Shape;68;p4"/>
          <p:cNvSpPr txBox="1"/>
          <p:nvPr/>
        </p:nvSpPr>
        <p:spPr>
          <a:xfrm>
            <a:off x="6772046" y="2674620"/>
            <a:ext cx="259690"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0B981"/>
              </a:buClr>
              <a:buSzPts val="1100"/>
              <a:buFont typeface="Noto Sans JP"/>
              <a:buNone/>
            </a:pPr>
            <a:r>
              <a:rPr b="1" i="0" lang="en-US" sz="1100" u="none" cap="none" strike="noStrike">
                <a:solidFill>
                  <a:srgbClr val="10B981"/>
                </a:solidFill>
                <a:latin typeface="Noto Sans JP"/>
                <a:ea typeface="Noto Sans JP"/>
                <a:cs typeface="Noto Sans JP"/>
                <a:sym typeface="Noto Sans JP"/>
              </a:rPr>
              <a:t>●</a:t>
            </a:r>
            <a:endParaRPr b="0" i="0" sz="1100" u="none" cap="none" strike="noStrike">
              <a:solidFill>
                <a:schemeClr val="dk1"/>
              </a:solidFill>
              <a:latin typeface="Calibri"/>
              <a:ea typeface="Calibri"/>
              <a:cs typeface="Calibri"/>
              <a:sym typeface="Calibri"/>
            </a:endParaRPr>
          </a:p>
        </p:txBody>
      </p:sp>
      <p:sp>
        <p:nvSpPr>
          <p:cNvPr id="69" name="Google Shape;69;p4"/>
          <p:cNvSpPr txBox="1"/>
          <p:nvPr/>
        </p:nvSpPr>
        <p:spPr>
          <a:xfrm>
            <a:off x="7010705" y="2674620"/>
            <a:ext cx="3308299"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0" i="0" lang="en-US" sz="1100" u="none" cap="none" strike="noStrike">
                <a:solidFill>
                  <a:srgbClr val="334155"/>
                </a:solidFill>
                <a:latin typeface="Noto Sans JP"/>
                <a:ea typeface="Noto Sans JP"/>
                <a:cs typeface="Noto Sans JP"/>
                <a:sym typeface="Noto Sans JP"/>
              </a:rPr>
              <a:t>リグレッションテスト・静的解析の完全自動化 L6</a:t>
            </a:r>
            <a:endParaRPr b="0" i="0" sz="1100" u="none" cap="none" strike="noStrike">
              <a:solidFill>
                <a:schemeClr val="dk1"/>
              </a:solidFill>
              <a:latin typeface="Calibri"/>
              <a:ea typeface="Calibri"/>
              <a:cs typeface="Calibri"/>
              <a:sym typeface="Calibri"/>
            </a:endParaRPr>
          </a:p>
        </p:txBody>
      </p:sp>
      <p:sp>
        <p:nvSpPr>
          <p:cNvPr id="70" name="Google Shape;70;p4"/>
          <p:cNvSpPr txBox="1"/>
          <p:nvPr/>
        </p:nvSpPr>
        <p:spPr>
          <a:xfrm>
            <a:off x="6943954" y="3460090"/>
            <a:ext cx="2126894" cy="2578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91C1C"/>
              </a:buClr>
              <a:buSzPts val="1400"/>
              <a:buFont typeface="Noto Sans JP"/>
              <a:buNone/>
            </a:pPr>
            <a:r>
              <a:rPr b="1" i="0" lang="en-US" sz="1400" u="none" cap="none" strike="noStrike">
                <a:solidFill>
                  <a:srgbClr val="B91C1C"/>
                </a:solidFill>
                <a:latin typeface="Noto Sans JP"/>
                <a:ea typeface="Noto Sans JP"/>
                <a:cs typeface="Noto Sans JP"/>
                <a:sym typeface="Noto Sans JP"/>
              </a:rPr>
              <a:t>できないこと (制約事項)</a:t>
            </a:r>
            <a:endParaRPr b="0" i="0" sz="1400" u="none" cap="none" strike="noStrike">
              <a:solidFill>
                <a:schemeClr val="dk1"/>
              </a:solidFill>
              <a:latin typeface="Calibri"/>
              <a:ea typeface="Calibri"/>
              <a:cs typeface="Calibri"/>
              <a:sym typeface="Calibri"/>
            </a:endParaRPr>
          </a:p>
        </p:txBody>
      </p:sp>
      <p:sp>
        <p:nvSpPr>
          <p:cNvPr id="71" name="Google Shape;71;p4"/>
          <p:cNvSpPr txBox="1"/>
          <p:nvPr/>
        </p:nvSpPr>
        <p:spPr>
          <a:xfrm>
            <a:off x="6772046" y="3845966"/>
            <a:ext cx="259690"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EF4444"/>
              </a:buClr>
              <a:buSzPts val="1100"/>
              <a:buFont typeface="Noto Sans JP"/>
              <a:buNone/>
            </a:pPr>
            <a:r>
              <a:rPr b="1" i="0" lang="en-US" sz="1100" u="none" cap="none" strike="noStrike">
                <a:solidFill>
                  <a:srgbClr val="EF4444"/>
                </a:solidFill>
                <a:latin typeface="Noto Sans JP"/>
                <a:ea typeface="Noto Sans JP"/>
                <a:cs typeface="Noto Sans JP"/>
                <a:sym typeface="Noto Sans JP"/>
              </a:rPr>
              <a:t>●</a:t>
            </a:r>
            <a:endParaRPr b="0" i="0" sz="1100" u="none" cap="none" strike="noStrike">
              <a:solidFill>
                <a:schemeClr val="dk1"/>
              </a:solidFill>
              <a:latin typeface="Calibri"/>
              <a:ea typeface="Calibri"/>
              <a:cs typeface="Calibri"/>
              <a:sym typeface="Calibri"/>
            </a:endParaRPr>
          </a:p>
        </p:txBody>
      </p:sp>
      <p:sp>
        <p:nvSpPr>
          <p:cNvPr id="72" name="Google Shape;72;p4"/>
          <p:cNvSpPr txBox="1"/>
          <p:nvPr/>
        </p:nvSpPr>
        <p:spPr>
          <a:xfrm>
            <a:off x="7010705" y="3845966"/>
            <a:ext cx="4013302"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0" i="0" lang="en-US" sz="1100" u="none" cap="none" strike="noStrike">
                <a:solidFill>
                  <a:srgbClr val="334155"/>
                </a:solidFill>
                <a:latin typeface="Noto Sans JP"/>
                <a:ea typeface="Noto Sans JP"/>
                <a:cs typeface="Noto Sans JP"/>
                <a:sym typeface="Noto Sans JP"/>
              </a:rPr>
              <a:t>複雑なアーキテクチャ判断の完全自律化（承認必須） L5限度</a:t>
            </a:r>
            <a:endParaRPr b="0" i="0" sz="1100" u="none" cap="none" strike="noStrike">
              <a:solidFill>
                <a:schemeClr val="dk1"/>
              </a:solidFill>
              <a:latin typeface="Calibri"/>
              <a:ea typeface="Calibri"/>
              <a:cs typeface="Calibri"/>
              <a:sym typeface="Calibri"/>
            </a:endParaRPr>
          </a:p>
        </p:txBody>
      </p:sp>
      <p:sp>
        <p:nvSpPr>
          <p:cNvPr id="73" name="Google Shape;73;p4"/>
          <p:cNvSpPr txBox="1"/>
          <p:nvPr/>
        </p:nvSpPr>
        <p:spPr>
          <a:xfrm>
            <a:off x="6772046" y="4136746"/>
            <a:ext cx="259690"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EF4444"/>
              </a:buClr>
              <a:buSzPts val="1100"/>
              <a:buFont typeface="Noto Sans JP"/>
              <a:buNone/>
            </a:pPr>
            <a:r>
              <a:rPr b="1" i="0" lang="en-US" sz="1100" u="none" cap="none" strike="noStrike">
                <a:solidFill>
                  <a:srgbClr val="EF4444"/>
                </a:solidFill>
                <a:latin typeface="Noto Sans JP"/>
                <a:ea typeface="Noto Sans JP"/>
                <a:cs typeface="Noto Sans JP"/>
                <a:sym typeface="Noto Sans JP"/>
              </a:rPr>
              <a:t>●</a:t>
            </a:r>
            <a:endParaRPr b="0" i="0" sz="1100" u="none" cap="none" strike="noStrike">
              <a:solidFill>
                <a:schemeClr val="dk1"/>
              </a:solidFill>
              <a:latin typeface="Calibri"/>
              <a:ea typeface="Calibri"/>
              <a:cs typeface="Calibri"/>
              <a:sym typeface="Calibri"/>
            </a:endParaRPr>
          </a:p>
        </p:txBody>
      </p:sp>
      <p:sp>
        <p:nvSpPr>
          <p:cNvPr id="74" name="Google Shape;74;p4"/>
          <p:cNvSpPr txBox="1"/>
          <p:nvPr/>
        </p:nvSpPr>
        <p:spPr>
          <a:xfrm>
            <a:off x="7010705" y="4136746"/>
            <a:ext cx="3155594"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0" i="0" lang="en-US" sz="1100" u="none" cap="none" strike="noStrike">
                <a:solidFill>
                  <a:srgbClr val="334155"/>
                </a:solidFill>
                <a:latin typeface="Noto Sans JP"/>
                <a:ea typeface="Noto Sans JP"/>
                <a:cs typeface="Noto Sans JP"/>
                <a:sym typeface="Noto Sans JP"/>
              </a:rPr>
              <a:t>ゼロセットアップでの完全自動リリース L7未達</a:t>
            </a:r>
            <a:endParaRPr b="0" i="0" sz="1100" u="none" cap="none" strike="noStrike">
              <a:solidFill>
                <a:schemeClr val="dk1"/>
              </a:solidFill>
              <a:latin typeface="Calibri"/>
              <a:ea typeface="Calibri"/>
              <a:cs typeface="Calibri"/>
              <a:sym typeface="Calibri"/>
            </a:endParaRPr>
          </a:p>
        </p:txBody>
      </p:sp>
      <p:sp>
        <p:nvSpPr>
          <p:cNvPr id="75" name="Google Shape;75;p4"/>
          <p:cNvSpPr txBox="1"/>
          <p:nvPr/>
        </p:nvSpPr>
        <p:spPr>
          <a:xfrm>
            <a:off x="6772046" y="4427525"/>
            <a:ext cx="259690"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EF4444"/>
              </a:buClr>
              <a:buSzPts val="1100"/>
              <a:buFont typeface="Noto Sans JP"/>
              <a:buNone/>
            </a:pPr>
            <a:r>
              <a:rPr b="1" i="0" lang="en-US" sz="1100" u="none" cap="none" strike="noStrike">
                <a:solidFill>
                  <a:srgbClr val="EF4444"/>
                </a:solidFill>
                <a:latin typeface="Noto Sans JP"/>
                <a:ea typeface="Noto Sans JP"/>
                <a:cs typeface="Noto Sans JP"/>
                <a:sym typeface="Noto Sans JP"/>
              </a:rPr>
              <a:t>●</a:t>
            </a:r>
            <a:endParaRPr b="0" i="0" sz="1100" u="none" cap="none" strike="noStrike">
              <a:solidFill>
                <a:schemeClr val="dk1"/>
              </a:solidFill>
              <a:latin typeface="Calibri"/>
              <a:ea typeface="Calibri"/>
              <a:cs typeface="Calibri"/>
              <a:sym typeface="Calibri"/>
            </a:endParaRPr>
          </a:p>
        </p:txBody>
      </p:sp>
      <p:sp>
        <p:nvSpPr>
          <p:cNvPr id="76" name="Google Shape;76;p4"/>
          <p:cNvSpPr txBox="1"/>
          <p:nvPr/>
        </p:nvSpPr>
        <p:spPr>
          <a:xfrm>
            <a:off x="7010705" y="4427525"/>
            <a:ext cx="2736799"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0" i="0" lang="en-US" sz="1100" u="none" cap="none" strike="noStrike">
                <a:solidFill>
                  <a:srgbClr val="334155"/>
                </a:solidFill>
                <a:latin typeface="Noto Sans JP"/>
                <a:ea typeface="Noto Sans JP"/>
                <a:cs typeface="Noto Sans JP"/>
                <a:sym typeface="Noto Sans JP"/>
              </a:rPr>
              <a:t>ステークホルダー調整・利害調整 L1必須</a:t>
            </a:r>
            <a:endParaRPr b="0" i="0" sz="1100" u="none" cap="none" strike="noStrike">
              <a:solidFill>
                <a:schemeClr val="dk1"/>
              </a:solidFill>
              <a:latin typeface="Calibri"/>
              <a:ea typeface="Calibri"/>
              <a:cs typeface="Calibri"/>
              <a:sym typeface="Calibri"/>
            </a:endParaRPr>
          </a:p>
        </p:txBody>
      </p:sp>
      <p:sp>
        <p:nvSpPr>
          <p:cNvPr id="77" name="Google Shape;77;p4"/>
          <p:cNvSpPr txBox="1"/>
          <p:nvPr/>
        </p:nvSpPr>
        <p:spPr>
          <a:xfrm>
            <a:off x="6524244" y="6172200"/>
            <a:ext cx="5148986" cy="3913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1000"/>
              <a:buFont typeface="Noto Sans JP"/>
              <a:buNone/>
            </a:pPr>
            <a:r>
              <a:rPr b="0" i="0" lang="en-US" sz="1000" u="none" cap="none" strike="noStrike">
                <a:solidFill>
                  <a:srgbClr val="64748B"/>
                </a:solidFill>
                <a:latin typeface="Noto Sans JP"/>
                <a:ea typeface="Noto Sans JP"/>
                <a:cs typeface="Noto Sans JP"/>
                <a:sym typeface="Noto Sans JP"/>
              </a:rPr>
              <a:t>NEXT STEP: 発展段階へ - DevOps自動化拡大(L6:14項目)、AI主導実装の増加(L5:21項目)、限定的自己修復</a:t>
            </a:r>
            <a:endParaRPr b="0" i="0" sz="1000" u="none" cap="none" strike="noStrike">
              <a:solidFill>
                <a:schemeClr val="dk1"/>
              </a:solidFill>
              <a:latin typeface="Calibri"/>
              <a:ea typeface="Calibri"/>
              <a:cs typeface="Calibri"/>
              <a:sym typeface="Calibri"/>
            </a:endParaRPr>
          </a:p>
        </p:txBody>
      </p:sp>
      <p:pic>
        <p:nvPicPr>
          <p:cNvPr descr="preencoded.png" id="78" name="Google Shape;78;p4"/>
          <p:cNvPicPr preferRelativeResize="0"/>
          <p:nvPr/>
        </p:nvPicPr>
        <p:blipFill rotWithShape="1">
          <a:blip r:embed="rId5">
            <a:alphaModFix/>
          </a:blip>
          <a:srcRect b="0" l="25193" r="25193" t="0"/>
          <a:stretch/>
        </p:blipFill>
        <p:spPr>
          <a:xfrm>
            <a:off x="0" y="0"/>
            <a:ext cx="6096305" cy="685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22"/>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2"/>
          <p:cNvSpPr/>
          <p:nvPr/>
        </p:nvSpPr>
        <p:spPr>
          <a:xfrm>
            <a:off x="0" y="0"/>
            <a:ext cx="121917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2"/>
          <p:cNvSpPr/>
          <p:nvPr/>
        </p:nvSpPr>
        <p:spPr>
          <a:xfrm>
            <a:off x="381305" y="991210"/>
            <a:ext cx="11430000" cy="192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2"/>
          <p:cNvSpPr txBox="1"/>
          <p:nvPr/>
        </p:nvSpPr>
        <p:spPr>
          <a:xfrm>
            <a:off x="381305" y="286207"/>
            <a:ext cx="25008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59669"/>
              </a:buClr>
              <a:buSzPts val="1000"/>
              <a:buFont typeface="Noto Sans JP"/>
              <a:buNone/>
            </a:pPr>
            <a:r>
              <a:rPr b="1" i="0" lang="en-US" sz="1000" u="none" cap="none" strike="noStrike">
                <a:solidFill>
                  <a:srgbClr val="059669"/>
                </a:solidFill>
                <a:latin typeface="Noto Sans JP"/>
                <a:ea typeface="Noto Sans JP"/>
                <a:cs typeface="Noto Sans JP"/>
                <a:sym typeface="Noto Sans JP"/>
              </a:rPr>
              <a:t>STAGE 1: FOUNDATION (1〜3合目)</a:t>
            </a:r>
            <a:endParaRPr b="0" i="0" sz="1000" u="none" cap="none" strike="noStrike">
              <a:solidFill>
                <a:schemeClr val="dk1"/>
              </a:solidFill>
              <a:latin typeface="Calibri"/>
              <a:ea typeface="Calibri"/>
              <a:cs typeface="Calibri"/>
              <a:sym typeface="Calibri"/>
            </a:endParaRPr>
          </a:p>
        </p:txBody>
      </p:sp>
      <p:sp>
        <p:nvSpPr>
          <p:cNvPr id="1469" name="Google Shape;1469;p22"/>
          <p:cNvSpPr txBox="1"/>
          <p:nvPr/>
        </p:nvSpPr>
        <p:spPr>
          <a:xfrm>
            <a:off x="381305" y="476402"/>
            <a:ext cx="4215300" cy="419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200"/>
              <a:buFont typeface="Noto Sans JP"/>
              <a:buNone/>
            </a:pPr>
            <a:r>
              <a:rPr b="1" i="0" lang="en-US" sz="2200" u="none" cap="none" strike="noStrike">
                <a:solidFill>
                  <a:srgbClr val="0F172A"/>
                </a:solidFill>
                <a:latin typeface="Noto Sans JP"/>
                <a:ea typeface="Noto Sans JP"/>
                <a:cs typeface="Noto Sans JP"/>
                <a:sym typeface="Noto Sans JP"/>
              </a:rPr>
              <a:t>基礎段階：人材的課題と解決策</a:t>
            </a:r>
            <a:endParaRPr b="0" i="0" sz="2200" u="none" cap="none" strike="noStrike">
              <a:solidFill>
                <a:schemeClr val="dk1"/>
              </a:solidFill>
              <a:latin typeface="Calibri"/>
              <a:ea typeface="Calibri"/>
              <a:cs typeface="Calibri"/>
              <a:sym typeface="Calibri"/>
            </a:endParaRPr>
          </a:p>
        </p:txBody>
      </p:sp>
      <p:sp>
        <p:nvSpPr>
          <p:cNvPr id="1470" name="Google Shape;1470;p22"/>
          <p:cNvSpPr/>
          <p:nvPr/>
        </p:nvSpPr>
        <p:spPr>
          <a:xfrm>
            <a:off x="9838030" y="514807"/>
            <a:ext cx="1981500" cy="333900"/>
          </a:xfrm>
          <a:prstGeom prst="roundRect">
            <a:avLst>
              <a:gd fmla="val 156556" name="adj"/>
            </a:avLst>
          </a:prstGeom>
          <a:solidFill>
            <a:srgbClr val="ECFDF5"/>
          </a:solidFill>
          <a:ln cap="flat" cmpd="sng" w="12700">
            <a:solidFill>
              <a:srgbClr val="6EE7B7"/>
            </a:solidFill>
            <a:prstDash val="solid"/>
            <a:round/>
            <a:headEnd len="sm" w="sm" type="none"/>
            <a:tailEnd len="sm" w="sm" type="none"/>
          </a:ln>
          <a:effectLst>
            <a:outerShdw blurRad="25400" rotWithShape="0" algn="bl" dir="5400000" dist="12700">
              <a:srgbClr val="059669">
                <a:alpha val="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71" name="Google Shape;1471;p22"/>
          <p:cNvPicPr preferRelativeResize="0"/>
          <p:nvPr/>
        </p:nvPicPr>
        <p:blipFill rotWithShape="1">
          <a:blip r:embed="rId3">
            <a:alphaModFix/>
          </a:blip>
          <a:srcRect b="0" l="-833" r="-843" t="0"/>
          <a:stretch/>
        </p:blipFill>
        <p:spPr>
          <a:xfrm>
            <a:off x="10000793" y="614477"/>
            <a:ext cx="152705" cy="133502"/>
          </a:xfrm>
          <a:prstGeom prst="rect">
            <a:avLst/>
          </a:prstGeom>
          <a:noFill/>
          <a:ln>
            <a:noFill/>
          </a:ln>
        </p:spPr>
      </p:pic>
      <p:sp>
        <p:nvSpPr>
          <p:cNvPr id="1472" name="Google Shape;1472;p22"/>
          <p:cNvSpPr txBox="1"/>
          <p:nvPr/>
        </p:nvSpPr>
        <p:spPr>
          <a:xfrm>
            <a:off x="10229393" y="580644"/>
            <a:ext cx="15288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59669"/>
              </a:buClr>
              <a:buSzPts val="1000"/>
              <a:buFont typeface="Noto Sans JP"/>
              <a:buNone/>
            </a:pPr>
            <a:r>
              <a:rPr b="1" i="0" lang="en-US" sz="1000" u="none" cap="none" strike="noStrike">
                <a:solidFill>
                  <a:srgbClr val="059669"/>
                </a:solidFill>
                <a:latin typeface="Noto Sans JP"/>
                <a:ea typeface="Noto Sans JP"/>
                <a:cs typeface="Noto Sans JP"/>
                <a:sym typeface="Noto Sans JP"/>
              </a:rPr>
              <a:t>基礎段階 (Foundation)</a:t>
            </a:r>
            <a:endParaRPr b="0" i="0" sz="1000" u="none" cap="none" strike="noStrike">
              <a:solidFill>
                <a:schemeClr val="dk1"/>
              </a:solidFill>
              <a:latin typeface="Calibri"/>
              <a:ea typeface="Calibri"/>
              <a:cs typeface="Calibri"/>
              <a:sym typeface="Calibri"/>
            </a:endParaRPr>
          </a:p>
        </p:txBody>
      </p:sp>
      <p:sp>
        <p:nvSpPr>
          <p:cNvPr id="1473" name="Google Shape;1473;p22"/>
          <p:cNvSpPr/>
          <p:nvPr/>
        </p:nvSpPr>
        <p:spPr>
          <a:xfrm>
            <a:off x="381305" y="1248156"/>
            <a:ext cx="5619900" cy="5324700"/>
          </a:xfrm>
          <a:prstGeom prst="roundRect">
            <a:avLst>
              <a:gd fmla="val 492" name="adj"/>
            </a:avLst>
          </a:prstGeom>
          <a:solidFill>
            <a:srgbClr val="FFF1F2"/>
          </a:solidFill>
          <a:ln cap="flat" cmpd="sng" w="12700">
            <a:solidFill>
              <a:srgbClr val="FECD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2"/>
          <p:cNvSpPr/>
          <p:nvPr/>
        </p:nvSpPr>
        <p:spPr>
          <a:xfrm>
            <a:off x="580644" y="1828800"/>
            <a:ext cx="5219400" cy="9000"/>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75" name="Google Shape;1475;p22"/>
          <p:cNvPicPr preferRelativeResize="0"/>
          <p:nvPr/>
        </p:nvPicPr>
        <p:blipFill rotWithShape="1">
          <a:blip r:embed="rId4">
            <a:alphaModFix/>
          </a:blip>
          <a:srcRect b="0" l="0" r="0" t="0"/>
          <a:stretch/>
        </p:blipFill>
        <p:spPr>
          <a:xfrm>
            <a:off x="580644" y="1495044"/>
            <a:ext cx="237744" cy="190195"/>
          </a:xfrm>
          <a:prstGeom prst="rect">
            <a:avLst/>
          </a:prstGeom>
          <a:noFill/>
          <a:ln>
            <a:noFill/>
          </a:ln>
        </p:spPr>
      </p:pic>
      <p:sp>
        <p:nvSpPr>
          <p:cNvPr id="1476" name="Google Shape;1476;p22"/>
          <p:cNvSpPr txBox="1"/>
          <p:nvPr/>
        </p:nvSpPr>
        <p:spPr>
          <a:xfrm>
            <a:off x="914400" y="1447495"/>
            <a:ext cx="1781400" cy="277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F1239"/>
              </a:buClr>
              <a:buSzPts val="1500"/>
              <a:buFont typeface="Noto Sans JP"/>
              <a:buNone/>
            </a:pPr>
            <a:r>
              <a:rPr b="1" i="0" lang="en-US" sz="1500" u="none" cap="none" strike="noStrike">
                <a:solidFill>
                  <a:srgbClr val="9F1239"/>
                </a:solidFill>
                <a:latin typeface="Noto Sans JP"/>
                <a:ea typeface="Noto Sans JP"/>
                <a:cs typeface="Noto Sans JP"/>
                <a:sym typeface="Noto Sans JP"/>
              </a:rPr>
              <a:t>課題 (Challenges)</a:t>
            </a:r>
            <a:endParaRPr b="0" i="0" sz="1500" u="none" cap="none" strike="noStrike">
              <a:solidFill>
                <a:schemeClr val="dk1"/>
              </a:solidFill>
              <a:latin typeface="Calibri"/>
              <a:ea typeface="Calibri"/>
              <a:cs typeface="Calibri"/>
              <a:sym typeface="Calibri"/>
            </a:endParaRPr>
          </a:p>
        </p:txBody>
      </p:sp>
      <p:sp>
        <p:nvSpPr>
          <p:cNvPr id="1477" name="Google Shape;1477;p22"/>
          <p:cNvSpPr/>
          <p:nvPr/>
        </p:nvSpPr>
        <p:spPr>
          <a:xfrm>
            <a:off x="580644" y="2029054"/>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2"/>
          <p:cNvSpPr txBox="1"/>
          <p:nvPr/>
        </p:nvSpPr>
        <p:spPr>
          <a:xfrm>
            <a:off x="819302" y="2171700"/>
            <a:ext cx="27771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AIコードレビュー研修受講率 15%</a:t>
            </a:r>
            <a:endParaRPr b="0" i="0" sz="1300" u="none" cap="none" strike="noStrike">
              <a:solidFill>
                <a:schemeClr val="dk1"/>
              </a:solidFill>
              <a:latin typeface="Calibri"/>
              <a:ea typeface="Calibri"/>
              <a:cs typeface="Calibri"/>
              <a:sym typeface="Calibri"/>
            </a:endParaRPr>
          </a:p>
        </p:txBody>
      </p:sp>
      <p:sp>
        <p:nvSpPr>
          <p:cNvPr id="1479" name="Google Shape;1479;p22"/>
          <p:cNvSpPr txBox="1"/>
          <p:nvPr/>
        </p:nvSpPr>
        <p:spPr>
          <a:xfrm>
            <a:off x="819302" y="2489911"/>
            <a:ext cx="4881900" cy="381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00000"/>
              </a:buClr>
              <a:buSzPts val="1000"/>
              <a:buFont typeface="Noto Sans JP"/>
              <a:buNone/>
            </a:pPr>
            <a:r>
              <a:rPr b="0" i="0" lang="en-US" sz="1000" u="none" cap="none" strike="noStrike">
                <a:solidFill>
                  <a:srgbClr val="000000"/>
                </a:solidFill>
                <a:latin typeface="Noto Sans JP"/>
                <a:ea typeface="Noto Sans JP"/>
                <a:cs typeface="Noto Sans JP"/>
                <a:sym typeface="Noto Sans JP"/>
              </a:rPr>
              <a:t>AIが生成したコードを適切に評価・修正できるエンジニアが圧倒的に不足している。</a:t>
            </a:r>
            <a:endParaRPr b="0" i="0" sz="1000" u="none" cap="none" strike="noStrike">
              <a:solidFill>
                <a:schemeClr val="dk1"/>
              </a:solidFill>
              <a:latin typeface="Calibri"/>
              <a:ea typeface="Calibri"/>
              <a:cs typeface="Calibri"/>
              <a:sym typeface="Calibri"/>
            </a:endParaRPr>
          </a:p>
        </p:txBody>
      </p:sp>
      <p:sp>
        <p:nvSpPr>
          <p:cNvPr id="1480" name="Google Shape;1480;p22"/>
          <p:cNvSpPr/>
          <p:nvPr/>
        </p:nvSpPr>
        <p:spPr>
          <a:xfrm>
            <a:off x="819302" y="2971800"/>
            <a:ext cx="828300" cy="247800"/>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81" name="Google Shape;1481;p22"/>
          <p:cNvPicPr preferRelativeResize="0"/>
          <p:nvPr/>
        </p:nvPicPr>
        <p:blipFill rotWithShape="1">
          <a:blip r:embed="rId5">
            <a:alphaModFix/>
          </a:blip>
          <a:srcRect b="0" l="0" r="0" t="0"/>
          <a:stretch/>
        </p:blipFill>
        <p:spPr>
          <a:xfrm>
            <a:off x="895198" y="3038551"/>
            <a:ext cx="114300" cy="114300"/>
          </a:xfrm>
          <a:prstGeom prst="rect">
            <a:avLst/>
          </a:prstGeom>
          <a:noFill/>
          <a:ln>
            <a:noFill/>
          </a:ln>
        </p:spPr>
      </p:pic>
      <p:sp>
        <p:nvSpPr>
          <p:cNvPr id="1482" name="Google Shape;1482;p22"/>
          <p:cNvSpPr txBox="1"/>
          <p:nvPr/>
        </p:nvSpPr>
        <p:spPr>
          <a:xfrm>
            <a:off x="1047902" y="3010205"/>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緊急度: 中</a:t>
            </a:r>
            <a:endParaRPr b="0" i="0" sz="900" u="none" cap="none" strike="noStrike">
              <a:solidFill>
                <a:schemeClr val="dk1"/>
              </a:solidFill>
              <a:latin typeface="Calibri"/>
              <a:ea typeface="Calibri"/>
              <a:cs typeface="Calibri"/>
              <a:sym typeface="Calibri"/>
            </a:endParaRPr>
          </a:p>
        </p:txBody>
      </p:sp>
      <p:sp>
        <p:nvSpPr>
          <p:cNvPr id="1483" name="Google Shape;1483;p22"/>
          <p:cNvSpPr/>
          <p:nvPr/>
        </p:nvSpPr>
        <p:spPr>
          <a:xfrm>
            <a:off x="1758391" y="2971800"/>
            <a:ext cx="12855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84" name="Google Shape;1484;p22"/>
          <p:cNvPicPr preferRelativeResize="0"/>
          <p:nvPr/>
        </p:nvPicPr>
        <p:blipFill rotWithShape="1">
          <a:blip r:embed="rId6">
            <a:alphaModFix/>
          </a:blip>
          <a:srcRect b="0" l="0" r="0" t="0"/>
          <a:stretch/>
        </p:blipFill>
        <p:spPr>
          <a:xfrm>
            <a:off x="1835201" y="3038551"/>
            <a:ext cx="114300" cy="114300"/>
          </a:xfrm>
          <a:prstGeom prst="rect">
            <a:avLst/>
          </a:prstGeom>
          <a:noFill/>
          <a:ln>
            <a:noFill/>
          </a:ln>
        </p:spPr>
      </p:pic>
      <p:sp>
        <p:nvSpPr>
          <p:cNvPr id="1485" name="Google Shape;1485;p22"/>
          <p:cNvSpPr txBox="1"/>
          <p:nvPr/>
        </p:nvSpPr>
        <p:spPr>
          <a:xfrm>
            <a:off x="1986991" y="3010205"/>
            <a:ext cx="10671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レビュー品質</a:t>
            </a:r>
            <a:endParaRPr b="0" i="0" sz="900" u="none" cap="none" strike="noStrike">
              <a:solidFill>
                <a:schemeClr val="dk1"/>
              </a:solidFill>
              <a:latin typeface="Calibri"/>
              <a:ea typeface="Calibri"/>
              <a:cs typeface="Calibri"/>
              <a:sym typeface="Calibri"/>
            </a:endParaRPr>
          </a:p>
        </p:txBody>
      </p:sp>
      <p:sp>
        <p:nvSpPr>
          <p:cNvPr id="1486" name="Google Shape;1486;p22"/>
          <p:cNvSpPr/>
          <p:nvPr/>
        </p:nvSpPr>
        <p:spPr>
          <a:xfrm>
            <a:off x="580644" y="3524098"/>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2"/>
          <p:cNvSpPr txBox="1"/>
          <p:nvPr/>
        </p:nvSpPr>
        <p:spPr>
          <a:xfrm>
            <a:off x="819302" y="3666744"/>
            <a:ext cx="26718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プロンプト設計スキル保有者 5名</a:t>
            </a:r>
            <a:endParaRPr b="0" i="0" sz="1300" u="none" cap="none" strike="noStrike">
              <a:solidFill>
                <a:schemeClr val="dk1"/>
              </a:solidFill>
              <a:latin typeface="Calibri"/>
              <a:ea typeface="Calibri"/>
              <a:cs typeface="Calibri"/>
              <a:sym typeface="Calibri"/>
            </a:endParaRPr>
          </a:p>
        </p:txBody>
      </p:sp>
      <p:sp>
        <p:nvSpPr>
          <p:cNvPr id="1488" name="Google Shape;1488;p22"/>
          <p:cNvSpPr txBox="1"/>
          <p:nvPr/>
        </p:nvSpPr>
        <p:spPr>
          <a:xfrm>
            <a:off x="819302" y="3984955"/>
            <a:ext cx="4872900" cy="381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00000"/>
              </a:buClr>
              <a:buSzPts val="1000"/>
              <a:buFont typeface="Noto Sans JP"/>
              <a:buNone/>
            </a:pPr>
            <a:r>
              <a:rPr b="0" i="0" lang="en-US" sz="1000" u="none" cap="none" strike="noStrike">
                <a:solidFill>
                  <a:srgbClr val="000000"/>
                </a:solidFill>
                <a:latin typeface="Noto Sans JP"/>
                <a:ea typeface="Noto Sans JP"/>
                <a:cs typeface="Noto Sans JP"/>
                <a:sym typeface="Noto Sans JP"/>
              </a:rPr>
              <a:t>効果的なプロンプトを作成できる人材が限られており、AI活用の効率が上がらない。</a:t>
            </a:r>
            <a:endParaRPr b="0" i="0" sz="1000" u="none" cap="none" strike="noStrike">
              <a:solidFill>
                <a:schemeClr val="dk1"/>
              </a:solidFill>
              <a:latin typeface="Calibri"/>
              <a:ea typeface="Calibri"/>
              <a:cs typeface="Calibri"/>
              <a:sym typeface="Calibri"/>
            </a:endParaRPr>
          </a:p>
        </p:txBody>
      </p:sp>
      <p:sp>
        <p:nvSpPr>
          <p:cNvPr id="1489" name="Google Shape;1489;p22"/>
          <p:cNvSpPr/>
          <p:nvPr/>
        </p:nvSpPr>
        <p:spPr>
          <a:xfrm>
            <a:off x="819302" y="4466844"/>
            <a:ext cx="819300" cy="247800"/>
          </a:xfrm>
          <a:prstGeom prst="roundRect">
            <a:avLst>
              <a:gd fmla="val 56770" name="adj"/>
            </a:avLst>
          </a:prstGeom>
          <a:solidFill>
            <a:srgbClr val="FF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90" name="Google Shape;1490;p22"/>
          <p:cNvPicPr preferRelativeResize="0"/>
          <p:nvPr/>
        </p:nvPicPr>
        <p:blipFill rotWithShape="1">
          <a:blip r:embed="rId7">
            <a:alphaModFix/>
          </a:blip>
          <a:srcRect b="0" l="-2575" r="-2565" t="0"/>
          <a:stretch/>
        </p:blipFill>
        <p:spPr>
          <a:xfrm>
            <a:off x="895198" y="4533595"/>
            <a:ext cx="105156" cy="114300"/>
          </a:xfrm>
          <a:prstGeom prst="rect">
            <a:avLst/>
          </a:prstGeom>
          <a:noFill/>
          <a:ln>
            <a:noFill/>
          </a:ln>
        </p:spPr>
      </p:pic>
      <p:sp>
        <p:nvSpPr>
          <p:cNvPr id="1491" name="Google Shape;1491;p22"/>
          <p:cNvSpPr txBox="1"/>
          <p:nvPr/>
        </p:nvSpPr>
        <p:spPr>
          <a:xfrm>
            <a:off x="1037844" y="4505249"/>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E123C"/>
              </a:buClr>
              <a:buSzPts val="900"/>
              <a:buFont typeface="Noto Sans JP"/>
              <a:buNone/>
            </a:pPr>
            <a:r>
              <a:rPr b="1" i="0" lang="en-US" sz="900" u="none" cap="none" strike="noStrike">
                <a:solidFill>
                  <a:srgbClr val="BE123C"/>
                </a:solidFill>
                <a:latin typeface="Noto Sans JP"/>
                <a:ea typeface="Noto Sans JP"/>
                <a:cs typeface="Noto Sans JP"/>
                <a:sym typeface="Noto Sans JP"/>
              </a:rPr>
              <a:t>緊急度: 高</a:t>
            </a:r>
            <a:endParaRPr b="0" i="0" sz="900" u="none" cap="none" strike="noStrike">
              <a:solidFill>
                <a:schemeClr val="dk1"/>
              </a:solidFill>
              <a:latin typeface="Calibri"/>
              <a:ea typeface="Calibri"/>
              <a:cs typeface="Calibri"/>
              <a:sym typeface="Calibri"/>
            </a:endParaRPr>
          </a:p>
        </p:txBody>
      </p:sp>
      <p:sp>
        <p:nvSpPr>
          <p:cNvPr id="1492" name="Google Shape;1492;p22"/>
          <p:cNvSpPr/>
          <p:nvPr/>
        </p:nvSpPr>
        <p:spPr>
          <a:xfrm>
            <a:off x="1749247" y="4466844"/>
            <a:ext cx="9336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93" name="Google Shape;1493;p22"/>
          <p:cNvPicPr preferRelativeResize="0"/>
          <p:nvPr/>
        </p:nvPicPr>
        <p:blipFill rotWithShape="1">
          <a:blip r:embed="rId8">
            <a:alphaModFix/>
          </a:blip>
          <a:srcRect b="0" l="-2575" r="-2565" t="0"/>
          <a:stretch/>
        </p:blipFill>
        <p:spPr>
          <a:xfrm>
            <a:off x="1825142" y="4533595"/>
            <a:ext cx="105156" cy="114300"/>
          </a:xfrm>
          <a:prstGeom prst="rect">
            <a:avLst/>
          </a:prstGeom>
          <a:noFill/>
          <a:ln>
            <a:noFill/>
          </a:ln>
        </p:spPr>
      </p:pic>
      <p:sp>
        <p:nvSpPr>
          <p:cNvPr id="1494" name="Google Shape;1494;p22"/>
          <p:cNvSpPr txBox="1"/>
          <p:nvPr/>
        </p:nvSpPr>
        <p:spPr>
          <a:xfrm>
            <a:off x="1967789" y="4505249"/>
            <a:ext cx="7242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生産性</a:t>
            </a:r>
            <a:endParaRPr b="0" i="0" sz="900" u="none" cap="none" strike="noStrike">
              <a:solidFill>
                <a:schemeClr val="dk1"/>
              </a:solidFill>
              <a:latin typeface="Calibri"/>
              <a:ea typeface="Calibri"/>
              <a:cs typeface="Calibri"/>
              <a:sym typeface="Calibri"/>
            </a:endParaRPr>
          </a:p>
        </p:txBody>
      </p:sp>
      <p:sp>
        <p:nvSpPr>
          <p:cNvPr id="1495" name="Google Shape;1495;p22"/>
          <p:cNvSpPr/>
          <p:nvPr/>
        </p:nvSpPr>
        <p:spPr>
          <a:xfrm>
            <a:off x="580644" y="5020056"/>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2"/>
          <p:cNvSpPr txBox="1"/>
          <p:nvPr/>
        </p:nvSpPr>
        <p:spPr>
          <a:xfrm>
            <a:off x="819302" y="5162702"/>
            <a:ext cx="28722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AI活用ベストプラクティス共有なし</a:t>
            </a:r>
            <a:endParaRPr b="0" i="0" sz="1300" u="none" cap="none" strike="noStrike">
              <a:solidFill>
                <a:schemeClr val="dk1"/>
              </a:solidFill>
              <a:latin typeface="Calibri"/>
              <a:ea typeface="Calibri"/>
              <a:cs typeface="Calibri"/>
              <a:sym typeface="Calibri"/>
            </a:endParaRPr>
          </a:p>
        </p:txBody>
      </p:sp>
      <p:sp>
        <p:nvSpPr>
          <p:cNvPr id="1497" name="Google Shape;1497;p22"/>
          <p:cNvSpPr txBox="1"/>
          <p:nvPr/>
        </p:nvSpPr>
        <p:spPr>
          <a:xfrm>
            <a:off x="819302" y="5480914"/>
            <a:ext cx="44823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00000"/>
              </a:buClr>
              <a:buSzPts val="1000"/>
              <a:buFont typeface="Noto Sans JP"/>
              <a:buNone/>
            </a:pPr>
            <a:r>
              <a:rPr b="0" i="0" lang="en-US" sz="1000" u="none" cap="none" strike="noStrike">
                <a:solidFill>
                  <a:srgbClr val="000000"/>
                </a:solidFill>
                <a:latin typeface="Noto Sans JP"/>
                <a:ea typeface="Noto Sans JP"/>
                <a:cs typeface="Noto Sans JP"/>
                <a:sym typeface="Noto Sans JP"/>
              </a:rPr>
              <a:t>個人の知見がチーム内で共有されず、組織としての学習が進んでいない。</a:t>
            </a:r>
            <a:endParaRPr b="0" i="0" sz="1000" u="none" cap="none" strike="noStrike">
              <a:solidFill>
                <a:schemeClr val="dk1"/>
              </a:solidFill>
              <a:latin typeface="Calibri"/>
              <a:ea typeface="Calibri"/>
              <a:cs typeface="Calibri"/>
              <a:sym typeface="Calibri"/>
            </a:endParaRPr>
          </a:p>
        </p:txBody>
      </p:sp>
      <p:sp>
        <p:nvSpPr>
          <p:cNvPr id="1498" name="Google Shape;1498;p22"/>
          <p:cNvSpPr/>
          <p:nvPr/>
        </p:nvSpPr>
        <p:spPr>
          <a:xfrm>
            <a:off x="819302" y="5962802"/>
            <a:ext cx="828300" cy="247800"/>
          </a:xfrm>
          <a:prstGeom prst="roundRect">
            <a:avLst>
              <a:gd fmla="val 56770" name="adj"/>
            </a:avLst>
          </a:prstGeom>
          <a:solidFill>
            <a:srgbClr val="DBEA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99" name="Google Shape;1499;p22"/>
          <p:cNvPicPr preferRelativeResize="0"/>
          <p:nvPr/>
        </p:nvPicPr>
        <p:blipFill rotWithShape="1">
          <a:blip r:embed="rId9">
            <a:alphaModFix/>
          </a:blip>
          <a:srcRect b="0" l="0" r="0" t="0"/>
          <a:stretch/>
        </p:blipFill>
        <p:spPr>
          <a:xfrm>
            <a:off x="895198" y="6029554"/>
            <a:ext cx="114300" cy="114300"/>
          </a:xfrm>
          <a:prstGeom prst="rect">
            <a:avLst/>
          </a:prstGeom>
          <a:noFill/>
          <a:ln>
            <a:noFill/>
          </a:ln>
        </p:spPr>
      </p:pic>
      <p:sp>
        <p:nvSpPr>
          <p:cNvPr id="1500" name="Google Shape;1500;p22"/>
          <p:cNvSpPr txBox="1"/>
          <p:nvPr/>
        </p:nvSpPr>
        <p:spPr>
          <a:xfrm>
            <a:off x="1047902" y="6001207"/>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D4ED8"/>
              </a:buClr>
              <a:buSzPts val="900"/>
              <a:buFont typeface="Noto Sans JP"/>
              <a:buNone/>
            </a:pPr>
            <a:r>
              <a:rPr b="1" i="0" lang="en-US" sz="900" u="none" cap="none" strike="noStrike">
                <a:solidFill>
                  <a:srgbClr val="1D4ED8"/>
                </a:solidFill>
                <a:latin typeface="Noto Sans JP"/>
                <a:ea typeface="Noto Sans JP"/>
                <a:cs typeface="Noto Sans JP"/>
                <a:sym typeface="Noto Sans JP"/>
              </a:rPr>
              <a:t>緊急度: 低</a:t>
            </a:r>
            <a:endParaRPr b="0" i="0" sz="900" u="none" cap="none" strike="noStrike">
              <a:solidFill>
                <a:schemeClr val="dk1"/>
              </a:solidFill>
              <a:latin typeface="Calibri"/>
              <a:ea typeface="Calibri"/>
              <a:cs typeface="Calibri"/>
              <a:sym typeface="Calibri"/>
            </a:endParaRPr>
          </a:p>
        </p:txBody>
      </p:sp>
      <p:sp>
        <p:nvSpPr>
          <p:cNvPr id="1501" name="Google Shape;1501;p22"/>
          <p:cNvSpPr/>
          <p:nvPr/>
        </p:nvSpPr>
        <p:spPr>
          <a:xfrm>
            <a:off x="1758391" y="5962802"/>
            <a:ext cx="10569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02" name="Google Shape;1502;p22"/>
          <p:cNvPicPr preferRelativeResize="0"/>
          <p:nvPr/>
        </p:nvPicPr>
        <p:blipFill rotWithShape="1">
          <a:blip r:embed="rId10">
            <a:alphaModFix/>
          </a:blip>
          <a:srcRect b="0" l="0" r="0" t="0"/>
          <a:stretch/>
        </p:blipFill>
        <p:spPr>
          <a:xfrm>
            <a:off x="1835201" y="6029554"/>
            <a:ext cx="114300" cy="114300"/>
          </a:xfrm>
          <a:prstGeom prst="rect">
            <a:avLst/>
          </a:prstGeom>
          <a:noFill/>
          <a:ln>
            <a:noFill/>
          </a:ln>
        </p:spPr>
      </p:pic>
      <p:sp>
        <p:nvSpPr>
          <p:cNvPr id="1503" name="Google Shape;1503;p22"/>
          <p:cNvSpPr txBox="1"/>
          <p:nvPr/>
        </p:nvSpPr>
        <p:spPr>
          <a:xfrm>
            <a:off x="1986991" y="6001207"/>
            <a:ext cx="8385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組織学習</a:t>
            </a:r>
            <a:endParaRPr b="0" i="0" sz="900" u="none" cap="none" strike="noStrike">
              <a:solidFill>
                <a:schemeClr val="dk1"/>
              </a:solidFill>
              <a:latin typeface="Calibri"/>
              <a:ea typeface="Calibri"/>
              <a:cs typeface="Calibri"/>
              <a:sym typeface="Calibri"/>
            </a:endParaRPr>
          </a:p>
        </p:txBody>
      </p:sp>
      <p:sp>
        <p:nvSpPr>
          <p:cNvPr id="1504" name="Google Shape;1504;p22"/>
          <p:cNvSpPr/>
          <p:nvPr/>
        </p:nvSpPr>
        <p:spPr>
          <a:xfrm>
            <a:off x="6191402" y="1248156"/>
            <a:ext cx="5619900" cy="5324700"/>
          </a:xfrm>
          <a:prstGeom prst="roundRect">
            <a:avLst>
              <a:gd fmla="val 492" name="adj"/>
            </a:avLst>
          </a:prstGeom>
          <a:solidFill>
            <a:srgbClr val="F0FDF4"/>
          </a:solidFill>
          <a:ln cap="flat" cmpd="sng" w="12700">
            <a:solidFill>
              <a:srgbClr val="BBF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2"/>
          <p:cNvSpPr/>
          <p:nvPr/>
        </p:nvSpPr>
        <p:spPr>
          <a:xfrm>
            <a:off x="6391656" y="1828800"/>
            <a:ext cx="5219400" cy="9000"/>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06" name="Google Shape;1506;p22"/>
          <p:cNvPicPr preferRelativeResize="0"/>
          <p:nvPr/>
        </p:nvPicPr>
        <p:blipFill rotWithShape="1">
          <a:blip r:embed="rId11">
            <a:alphaModFix/>
          </a:blip>
          <a:srcRect b="0" l="-1652" r="-1642" t="0"/>
          <a:stretch/>
        </p:blipFill>
        <p:spPr>
          <a:xfrm>
            <a:off x="6391656" y="1495044"/>
            <a:ext cx="171907" cy="190195"/>
          </a:xfrm>
          <a:prstGeom prst="rect">
            <a:avLst/>
          </a:prstGeom>
          <a:noFill/>
          <a:ln>
            <a:noFill/>
          </a:ln>
        </p:spPr>
      </p:pic>
      <p:sp>
        <p:nvSpPr>
          <p:cNvPr id="1507" name="Google Shape;1507;p22"/>
          <p:cNvSpPr txBox="1"/>
          <p:nvPr/>
        </p:nvSpPr>
        <p:spPr>
          <a:xfrm>
            <a:off x="6657746" y="1447495"/>
            <a:ext cx="1839000" cy="277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5803D"/>
              </a:buClr>
              <a:buSzPts val="1500"/>
              <a:buFont typeface="Noto Sans JP"/>
              <a:buNone/>
            </a:pPr>
            <a:r>
              <a:rPr b="1" i="0" lang="en-US" sz="1500" u="none" cap="none" strike="noStrike">
                <a:solidFill>
                  <a:srgbClr val="15803D"/>
                </a:solidFill>
                <a:latin typeface="Noto Sans JP"/>
                <a:ea typeface="Noto Sans JP"/>
                <a:cs typeface="Noto Sans JP"/>
                <a:sym typeface="Noto Sans JP"/>
              </a:rPr>
              <a:t>解決策 (Solutions)</a:t>
            </a:r>
            <a:endParaRPr b="0" i="0" sz="1500" u="none" cap="none" strike="noStrike">
              <a:solidFill>
                <a:schemeClr val="dk1"/>
              </a:solidFill>
              <a:latin typeface="Calibri"/>
              <a:ea typeface="Calibri"/>
              <a:cs typeface="Calibri"/>
              <a:sym typeface="Calibri"/>
            </a:endParaRPr>
          </a:p>
        </p:txBody>
      </p:sp>
      <p:sp>
        <p:nvSpPr>
          <p:cNvPr id="1508" name="Google Shape;1508;p22"/>
          <p:cNvSpPr/>
          <p:nvPr/>
        </p:nvSpPr>
        <p:spPr>
          <a:xfrm>
            <a:off x="6391656" y="2029054"/>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2"/>
          <p:cNvSpPr/>
          <p:nvPr/>
        </p:nvSpPr>
        <p:spPr>
          <a:xfrm>
            <a:off x="6629400" y="2190902"/>
            <a:ext cx="304500" cy="209400"/>
          </a:xfrm>
          <a:prstGeom prst="roundRect">
            <a:avLst>
              <a:gd fmla="val 7939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2"/>
          <p:cNvSpPr txBox="1"/>
          <p:nvPr/>
        </p:nvSpPr>
        <p:spPr>
          <a:xfrm>
            <a:off x="6705295" y="2210105"/>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1511" name="Google Shape;1511;p22"/>
          <p:cNvSpPr/>
          <p:nvPr/>
        </p:nvSpPr>
        <p:spPr>
          <a:xfrm>
            <a:off x="10848442" y="2190902"/>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12" name="Google Shape;1512;p22"/>
          <p:cNvPicPr preferRelativeResize="0"/>
          <p:nvPr/>
        </p:nvPicPr>
        <p:blipFill rotWithShape="1">
          <a:blip r:embed="rId12">
            <a:alphaModFix/>
          </a:blip>
          <a:srcRect b="0" l="0" r="0" t="0"/>
          <a:stretch/>
        </p:blipFill>
        <p:spPr>
          <a:xfrm>
            <a:off x="10924337" y="2243023"/>
            <a:ext cx="114300" cy="114300"/>
          </a:xfrm>
          <a:prstGeom prst="rect">
            <a:avLst/>
          </a:prstGeom>
          <a:noFill/>
          <a:ln>
            <a:noFill/>
          </a:ln>
        </p:spPr>
      </p:pic>
      <p:sp>
        <p:nvSpPr>
          <p:cNvPr id="1513" name="Google Shape;1513;p22"/>
          <p:cNvSpPr txBox="1"/>
          <p:nvPr/>
        </p:nvSpPr>
        <p:spPr>
          <a:xfrm>
            <a:off x="11038637" y="2210105"/>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1ヶ月</a:t>
            </a:r>
            <a:endParaRPr b="0" i="0" sz="900" u="none" cap="none" strike="noStrike">
              <a:solidFill>
                <a:schemeClr val="dk1"/>
              </a:solidFill>
              <a:latin typeface="Calibri"/>
              <a:ea typeface="Calibri"/>
              <a:cs typeface="Calibri"/>
              <a:sym typeface="Calibri"/>
            </a:endParaRPr>
          </a:p>
        </p:txBody>
      </p:sp>
      <p:sp>
        <p:nvSpPr>
          <p:cNvPr id="1514" name="Google Shape;1514;p22"/>
          <p:cNvSpPr txBox="1"/>
          <p:nvPr/>
        </p:nvSpPr>
        <p:spPr>
          <a:xfrm>
            <a:off x="6629400" y="2476195"/>
            <a:ext cx="16488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AIコードレビュー研修</a:t>
            </a:r>
            <a:endParaRPr b="0" i="0" sz="1200" u="none" cap="none" strike="noStrike">
              <a:solidFill>
                <a:schemeClr val="dk1"/>
              </a:solidFill>
              <a:latin typeface="Calibri"/>
              <a:ea typeface="Calibri"/>
              <a:cs typeface="Calibri"/>
              <a:sym typeface="Calibri"/>
            </a:endParaRPr>
          </a:p>
        </p:txBody>
      </p:sp>
      <p:sp>
        <p:nvSpPr>
          <p:cNvPr id="1515" name="Google Shape;1515;p22"/>
          <p:cNvSpPr txBox="1"/>
          <p:nvPr/>
        </p:nvSpPr>
        <p:spPr>
          <a:xfrm>
            <a:off x="6629400" y="2762402"/>
            <a:ext cx="47796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AI生成コードの評価観点・セキュリティチェック方法・品質判定基準を学ぶ実践的研修を実施。</a:t>
            </a:r>
            <a:endParaRPr b="0" i="0" sz="900" u="none" cap="none" strike="noStrike">
              <a:solidFill>
                <a:schemeClr val="dk1"/>
              </a:solidFill>
              <a:latin typeface="Calibri"/>
              <a:ea typeface="Calibri"/>
              <a:cs typeface="Calibri"/>
              <a:sym typeface="Calibri"/>
            </a:endParaRPr>
          </a:p>
        </p:txBody>
      </p:sp>
      <p:sp>
        <p:nvSpPr>
          <p:cNvPr id="1516" name="Google Shape;1516;p22"/>
          <p:cNvSpPr/>
          <p:nvPr/>
        </p:nvSpPr>
        <p:spPr>
          <a:xfrm>
            <a:off x="6629400" y="3209544"/>
            <a:ext cx="1447500" cy="247800"/>
          </a:xfrm>
          <a:prstGeom prst="roundRect">
            <a:avLst>
              <a:gd fmla="val 56770" name="adj"/>
            </a:avLst>
          </a:prstGeom>
          <a:solidFill>
            <a:srgbClr val="ECFD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17" name="Google Shape;1517;p22"/>
          <p:cNvPicPr preferRelativeResize="0"/>
          <p:nvPr/>
        </p:nvPicPr>
        <p:blipFill rotWithShape="1">
          <a:blip r:embed="rId13">
            <a:alphaModFix/>
          </a:blip>
          <a:srcRect b="0" l="0" r="0" t="0"/>
          <a:stretch/>
        </p:blipFill>
        <p:spPr>
          <a:xfrm>
            <a:off x="6705295" y="3276295"/>
            <a:ext cx="114300" cy="114300"/>
          </a:xfrm>
          <a:prstGeom prst="rect">
            <a:avLst/>
          </a:prstGeom>
          <a:noFill/>
          <a:ln>
            <a:noFill/>
          </a:ln>
        </p:spPr>
      </p:pic>
      <p:sp>
        <p:nvSpPr>
          <p:cNvPr id="1518" name="Google Shape;1518;p22"/>
          <p:cNvSpPr txBox="1"/>
          <p:nvPr/>
        </p:nvSpPr>
        <p:spPr>
          <a:xfrm>
            <a:off x="6858000" y="3247949"/>
            <a:ext cx="12291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59669"/>
              </a:buClr>
              <a:buSzPts val="900"/>
              <a:buFont typeface="Noto Sans JP"/>
              <a:buNone/>
            </a:pPr>
            <a:r>
              <a:rPr b="1" i="0" lang="en-US" sz="900" u="none" cap="none" strike="noStrike">
                <a:solidFill>
                  <a:srgbClr val="059669"/>
                </a:solidFill>
                <a:latin typeface="Noto Sans JP"/>
                <a:ea typeface="Noto Sans JP"/>
                <a:cs typeface="Noto Sans JP"/>
                <a:sym typeface="Noto Sans JP"/>
              </a:rPr>
              <a:t>期待効果: 受講率 80%</a:t>
            </a:r>
            <a:endParaRPr b="0" i="0" sz="900" u="none" cap="none" strike="noStrike">
              <a:solidFill>
                <a:schemeClr val="dk1"/>
              </a:solidFill>
              <a:latin typeface="Calibri"/>
              <a:ea typeface="Calibri"/>
              <a:cs typeface="Calibri"/>
              <a:sym typeface="Calibri"/>
            </a:endParaRPr>
          </a:p>
        </p:txBody>
      </p:sp>
      <p:sp>
        <p:nvSpPr>
          <p:cNvPr id="1519" name="Google Shape;1519;p22"/>
          <p:cNvSpPr/>
          <p:nvPr/>
        </p:nvSpPr>
        <p:spPr>
          <a:xfrm>
            <a:off x="6391656" y="3762756"/>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2"/>
          <p:cNvSpPr/>
          <p:nvPr/>
        </p:nvSpPr>
        <p:spPr>
          <a:xfrm>
            <a:off x="6629400" y="3924605"/>
            <a:ext cx="304500" cy="209400"/>
          </a:xfrm>
          <a:prstGeom prst="roundRect">
            <a:avLst>
              <a:gd fmla="val 79396" name="adj"/>
            </a:avLst>
          </a:prstGeom>
          <a:solidFill>
            <a:srgbClr val="EA58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2"/>
          <p:cNvSpPr txBox="1"/>
          <p:nvPr/>
        </p:nvSpPr>
        <p:spPr>
          <a:xfrm>
            <a:off x="6705295" y="3943807"/>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P1</a:t>
            </a:r>
            <a:endParaRPr b="0" i="0" sz="900" u="none" cap="none" strike="noStrike">
              <a:solidFill>
                <a:schemeClr val="dk1"/>
              </a:solidFill>
              <a:latin typeface="Calibri"/>
              <a:ea typeface="Calibri"/>
              <a:cs typeface="Calibri"/>
              <a:sym typeface="Calibri"/>
            </a:endParaRPr>
          </a:p>
        </p:txBody>
      </p:sp>
      <p:sp>
        <p:nvSpPr>
          <p:cNvPr id="1522" name="Google Shape;1522;p22"/>
          <p:cNvSpPr/>
          <p:nvPr/>
        </p:nvSpPr>
        <p:spPr>
          <a:xfrm>
            <a:off x="10848442" y="3924605"/>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23" name="Google Shape;1523;p22"/>
          <p:cNvPicPr preferRelativeResize="0"/>
          <p:nvPr/>
        </p:nvPicPr>
        <p:blipFill rotWithShape="1">
          <a:blip r:embed="rId12">
            <a:alphaModFix/>
          </a:blip>
          <a:srcRect b="0" l="0" r="0" t="0"/>
          <a:stretch/>
        </p:blipFill>
        <p:spPr>
          <a:xfrm>
            <a:off x="10924337" y="3976726"/>
            <a:ext cx="114300" cy="114300"/>
          </a:xfrm>
          <a:prstGeom prst="rect">
            <a:avLst/>
          </a:prstGeom>
          <a:noFill/>
          <a:ln>
            <a:noFill/>
          </a:ln>
        </p:spPr>
      </p:pic>
      <p:sp>
        <p:nvSpPr>
          <p:cNvPr id="1524" name="Google Shape;1524;p22"/>
          <p:cNvSpPr txBox="1"/>
          <p:nvPr/>
        </p:nvSpPr>
        <p:spPr>
          <a:xfrm>
            <a:off x="11038637" y="3943807"/>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6週間</a:t>
            </a:r>
            <a:endParaRPr b="0" i="0" sz="900" u="none" cap="none" strike="noStrike">
              <a:solidFill>
                <a:schemeClr val="dk1"/>
              </a:solidFill>
              <a:latin typeface="Calibri"/>
              <a:ea typeface="Calibri"/>
              <a:cs typeface="Calibri"/>
              <a:sym typeface="Calibri"/>
            </a:endParaRPr>
          </a:p>
        </p:txBody>
      </p:sp>
      <p:sp>
        <p:nvSpPr>
          <p:cNvPr id="1525" name="Google Shape;1525;p22"/>
          <p:cNvSpPr txBox="1"/>
          <p:nvPr/>
        </p:nvSpPr>
        <p:spPr>
          <a:xfrm>
            <a:off x="6629400" y="4209898"/>
            <a:ext cx="19431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プロンプト設計スキル育成</a:t>
            </a:r>
            <a:endParaRPr b="0" i="0" sz="1200" u="none" cap="none" strike="noStrike">
              <a:solidFill>
                <a:schemeClr val="dk1"/>
              </a:solidFill>
              <a:latin typeface="Calibri"/>
              <a:ea typeface="Calibri"/>
              <a:cs typeface="Calibri"/>
              <a:sym typeface="Calibri"/>
            </a:endParaRPr>
          </a:p>
        </p:txBody>
      </p:sp>
      <p:sp>
        <p:nvSpPr>
          <p:cNvPr id="1526" name="Google Shape;1526;p22"/>
          <p:cNvSpPr txBox="1"/>
          <p:nvPr/>
        </p:nvSpPr>
        <p:spPr>
          <a:xfrm>
            <a:off x="6629400" y="4496105"/>
            <a:ext cx="47796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効果的なプロンプトパターン、コンテキスト設計、出力制御テクニックを習得するワークショップを開催。</a:t>
            </a:r>
            <a:endParaRPr b="0" i="0" sz="900" u="none" cap="none" strike="noStrike">
              <a:solidFill>
                <a:schemeClr val="dk1"/>
              </a:solidFill>
              <a:latin typeface="Calibri"/>
              <a:ea typeface="Calibri"/>
              <a:cs typeface="Calibri"/>
              <a:sym typeface="Calibri"/>
            </a:endParaRPr>
          </a:p>
        </p:txBody>
      </p:sp>
      <p:sp>
        <p:nvSpPr>
          <p:cNvPr id="1527" name="Google Shape;1527;p22"/>
          <p:cNvSpPr/>
          <p:nvPr/>
        </p:nvSpPr>
        <p:spPr>
          <a:xfrm>
            <a:off x="6629400" y="4943246"/>
            <a:ext cx="1514100" cy="247800"/>
          </a:xfrm>
          <a:prstGeom prst="roundRect">
            <a:avLst>
              <a:gd fmla="val 56770" name="adj"/>
            </a:avLst>
          </a:prstGeom>
          <a:solidFill>
            <a:srgbClr val="ECFD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28" name="Google Shape;1528;p22"/>
          <p:cNvPicPr preferRelativeResize="0"/>
          <p:nvPr/>
        </p:nvPicPr>
        <p:blipFill rotWithShape="1">
          <a:blip r:embed="rId14">
            <a:alphaModFix/>
          </a:blip>
          <a:srcRect b="0" l="0" r="0" t="0"/>
          <a:stretch/>
        </p:blipFill>
        <p:spPr>
          <a:xfrm>
            <a:off x="6705295" y="5009998"/>
            <a:ext cx="114300" cy="114300"/>
          </a:xfrm>
          <a:prstGeom prst="rect">
            <a:avLst/>
          </a:prstGeom>
          <a:noFill/>
          <a:ln>
            <a:noFill/>
          </a:ln>
        </p:spPr>
      </p:pic>
      <p:sp>
        <p:nvSpPr>
          <p:cNvPr id="1529" name="Google Shape;1529;p22"/>
          <p:cNvSpPr txBox="1"/>
          <p:nvPr/>
        </p:nvSpPr>
        <p:spPr>
          <a:xfrm>
            <a:off x="6858000" y="4981651"/>
            <a:ext cx="12957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59669"/>
              </a:buClr>
              <a:buSzPts val="900"/>
              <a:buFont typeface="Noto Sans JP"/>
              <a:buNone/>
            </a:pPr>
            <a:r>
              <a:rPr b="1" i="0" lang="en-US" sz="900" u="none" cap="none" strike="noStrike">
                <a:solidFill>
                  <a:srgbClr val="059669"/>
                </a:solidFill>
                <a:latin typeface="Noto Sans JP"/>
                <a:ea typeface="Noto Sans JP"/>
                <a:cs typeface="Noto Sans JP"/>
                <a:sym typeface="Noto Sans JP"/>
              </a:rPr>
              <a:t>期待効果: 生産性 +35%</a:t>
            </a:r>
            <a:endParaRPr b="0" i="0" sz="900" u="none" cap="none" strike="noStrike">
              <a:solidFill>
                <a:schemeClr val="dk1"/>
              </a:solidFill>
              <a:latin typeface="Calibri"/>
              <a:ea typeface="Calibri"/>
              <a:cs typeface="Calibri"/>
              <a:sym typeface="Calibri"/>
            </a:endParaRPr>
          </a:p>
        </p:txBody>
      </p:sp>
      <p:sp>
        <p:nvSpPr>
          <p:cNvPr id="1530" name="Google Shape;1530;p22"/>
          <p:cNvSpPr/>
          <p:nvPr/>
        </p:nvSpPr>
        <p:spPr>
          <a:xfrm>
            <a:off x="6391656" y="5495544"/>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2"/>
          <p:cNvSpPr/>
          <p:nvPr/>
        </p:nvSpPr>
        <p:spPr>
          <a:xfrm>
            <a:off x="6629400" y="5658307"/>
            <a:ext cx="304500" cy="209400"/>
          </a:xfrm>
          <a:prstGeom prst="roundRect">
            <a:avLst>
              <a:gd fmla="val 79396" name="adj"/>
            </a:avLst>
          </a:prstGeom>
          <a:solidFill>
            <a:srgbClr val="2563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2"/>
          <p:cNvSpPr txBox="1"/>
          <p:nvPr/>
        </p:nvSpPr>
        <p:spPr>
          <a:xfrm>
            <a:off x="6705295" y="5676595"/>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P2</a:t>
            </a:r>
            <a:endParaRPr b="0" i="0" sz="900" u="none" cap="none" strike="noStrike">
              <a:solidFill>
                <a:schemeClr val="dk1"/>
              </a:solidFill>
              <a:latin typeface="Calibri"/>
              <a:ea typeface="Calibri"/>
              <a:cs typeface="Calibri"/>
              <a:sym typeface="Calibri"/>
            </a:endParaRPr>
          </a:p>
        </p:txBody>
      </p:sp>
      <p:sp>
        <p:nvSpPr>
          <p:cNvPr id="1533" name="Google Shape;1533;p22"/>
          <p:cNvSpPr/>
          <p:nvPr/>
        </p:nvSpPr>
        <p:spPr>
          <a:xfrm>
            <a:off x="10915193" y="5658307"/>
            <a:ext cx="5046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34" name="Google Shape;1534;p22"/>
          <p:cNvPicPr preferRelativeResize="0"/>
          <p:nvPr/>
        </p:nvPicPr>
        <p:blipFill rotWithShape="1">
          <a:blip r:embed="rId12">
            <a:alphaModFix/>
          </a:blip>
          <a:srcRect b="0" l="0" r="0" t="0"/>
          <a:stretch/>
        </p:blipFill>
        <p:spPr>
          <a:xfrm>
            <a:off x="10992002" y="5710428"/>
            <a:ext cx="114300" cy="114300"/>
          </a:xfrm>
          <a:prstGeom prst="rect">
            <a:avLst/>
          </a:prstGeom>
          <a:noFill/>
          <a:ln>
            <a:noFill/>
          </a:ln>
        </p:spPr>
      </p:pic>
      <p:sp>
        <p:nvSpPr>
          <p:cNvPr id="1535" name="Google Shape;1535;p22"/>
          <p:cNvSpPr txBox="1"/>
          <p:nvPr/>
        </p:nvSpPr>
        <p:spPr>
          <a:xfrm>
            <a:off x="11106302" y="5676595"/>
            <a:ext cx="3246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継続</a:t>
            </a:r>
            <a:endParaRPr b="0" i="0" sz="900" u="none" cap="none" strike="noStrike">
              <a:solidFill>
                <a:schemeClr val="dk1"/>
              </a:solidFill>
              <a:latin typeface="Calibri"/>
              <a:ea typeface="Calibri"/>
              <a:cs typeface="Calibri"/>
              <a:sym typeface="Calibri"/>
            </a:endParaRPr>
          </a:p>
        </p:txBody>
      </p:sp>
      <p:sp>
        <p:nvSpPr>
          <p:cNvPr id="1536" name="Google Shape;1536;p22"/>
          <p:cNvSpPr txBox="1"/>
          <p:nvPr/>
        </p:nvSpPr>
        <p:spPr>
          <a:xfrm>
            <a:off x="6629400" y="5943600"/>
            <a:ext cx="22485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AI活用ベストプラクティス共有</a:t>
            </a:r>
            <a:endParaRPr b="0" i="0" sz="1200" u="none" cap="none" strike="noStrike">
              <a:solidFill>
                <a:schemeClr val="dk1"/>
              </a:solidFill>
              <a:latin typeface="Calibri"/>
              <a:ea typeface="Calibri"/>
              <a:cs typeface="Calibri"/>
              <a:sym typeface="Calibri"/>
            </a:endParaRPr>
          </a:p>
        </p:txBody>
      </p:sp>
      <p:sp>
        <p:nvSpPr>
          <p:cNvPr id="1537" name="Google Shape;1537;p22"/>
          <p:cNvSpPr txBox="1"/>
          <p:nvPr/>
        </p:nvSpPr>
        <p:spPr>
          <a:xfrm>
            <a:off x="6629400" y="6229807"/>
            <a:ext cx="48555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社内Wikiでのナレッジ共有、週次事例共有会、Slackチャンネル運営による相互学習の仕組み化。</a:t>
            </a:r>
            <a:endParaRPr b="0" i="0" sz="900" u="none" cap="none" strike="noStrike">
              <a:solidFill>
                <a:schemeClr val="dk1"/>
              </a:solidFill>
              <a:latin typeface="Calibri"/>
              <a:ea typeface="Calibri"/>
              <a:cs typeface="Calibri"/>
              <a:sym typeface="Calibri"/>
            </a:endParaRPr>
          </a:p>
        </p:txBody>
      </p:sp>
      <p:sp>
        <p:nvSpPr>
          <p:cNvPr id="1538" name="Google Shape;1538;p22"/>
          <p:cNvSpPr/>
          <p:nvPr/>
        </p:nvSpPr>
        <p:spPr>
          <a:xfrm>
            <a:off x="6629400" y="6676949"/>
            <a:ext cx="1543500" cy="247800"/>
          </a:xfrm>
          <a:prstGeom prst="roundRect">
            <a:avLst>
              <a:gd fmla="val 56770" name="adj"/>
            </a:avLst>
          </a:prstGeom>
          <a:solidFill>
            <a:srgbClr val="ECFD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39" name="Google Shape;1539;p22"/>
          <p:cNvPicPr preferRelativeResize="0"/>
          <p:nvPr/>
        </p:nvPicPr>
        <p:blipFill rotWithShape="1">
          <a:blip r:embed="rId15">
            <a:alphaModFix/>
          </a:blip>
          <a:srcRect b="-80" l="0" r="0" t="-80"/>
          <a:stretch/>
        </p:blipFill>
        <p:spPr>
          <a:xfrm>
            <a:off x="6705295" y="6743700"/>
            <a:ext cx="142646" cy="114300"/>
          </a:xfrm>
          <a:prstGeom prst="rect">
            <a:avLst/>
          </a:prstGeom>
          <a:noFill/>
          <a:ln>
            <a:noFill/>
          </a:ln>
        </p:spPr>
      </p:pic>
      <p:sp>
        <p:nvSpPr>
          <p:cNvPr id="1540" name="Google Shape;1540;p22"/>
          <p:cNvSpPr txBox="1"/>
          <p:nvPr/>
        </p:nvSpPr>
        <p:spPr>
          <a:xfrm>
            <a:off x="6886346" y="6715354"/>
            <a:ext cx="12957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59669"/>
              </a:buClr>
              <a:buSzPts val="900"/>
              <a:buFont typeface="Noto Sans JP"/>
              <a:buNone/>
            </a:pPr>
            <a:r>
              <a:rPr b="1" i="0" lang="en-US" sz="900" u="none" cap="none" strike="noStrike">
                <a:solidFill>
                  <a:srgbClr val="059669"/>
                </a:solidFill>
                <a:latin typeface="Noto Sans JP"/>
                <a:ea typeface="Noto Sans JP"/>
                <a:cs typeface="Noto Sans JP"/>
                <a:sym typeface="Noto Sans JP"/>
              </a:rPr>
              <a:t>期待効果: 組織学習加速</a:t>
            </a:r>
            <a:endParaRPr b="0" i="0" sz="900" u="none" cap="none" strike="noStrike">
              <a:solidFill>
                <a:schemeClr val="dk1"/>
              </a:solidFill>
              <a:latin typeface="Calibri"/>
              <a:ea typeface="Calibri"/>
              <a:cs typeface="Calibri"/>
              <a:sym typeface="Calibri"/>
            </a:endParaRPr>
          </a:p>
        </p:txBody>
      </p:sp>
      <p:sp>
        <p:nvSpPr>
          <p:cNvPr id="1541" name="Google Shape;1541;p22"/>
          <p:cNvSpPr/>
          <p:nvPr/>
        </p:nvSpPr>
        <p:spPr>
          <a:xfrm>
            <a:off x="5943600" y="1736446"/>
            <a:ext cx="304500" cy="304500"/>
          </a:xfrm>
          <a:prstGeom prst="ellipse">
            <a:avLst/>
          </a:prstGeom>
          <a:solidFill>
            <a:srgbClr val="FFFFFF"/>
          </a:solidFill>
          <a:ln cap="flat" cmpd="sng" w="254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42" name="Google Shape;1542;p22"/>
          <p:cNvPicPr preferRelativeResize="0"/>
          <p:nvPr/>
        </p:nvPicPr>
        <p:blipFill rotWithShape="1">
          <a:blip r:embed="rId16">
            <a:alphaModFix/>
          </a:blip>
          <a:srcRect b="0" l="-60" r="-50" t="0"/>
          <a:stretch/>
        </p:blipFill>
        <p:spPr>
          <a:xfrm>
            <a:off x="5995721" y="1774850"/>
            <a:ext cx="200254" cy="228600"/>
          </a:xfrm>
          <a:prstGeom prst="rect">
            <a:avLst/>
          </a:prstGeom>
          <a:noFill/>
          <a:ln>
            <a:noFill/>
          </a:ln>
        </p:spPr>
      </p:pic>
      <p:sp>
        <p:nvSpPr>
          <p:cNvPr id="1543" name="Google Shape;1543;p22"/>
          <p:cNvSpPr/>
          <p:nvPr/>
        </p:nvSpPr>
        <p:spPr>
          <a:xfrm>
            <a:off x="5943600" y="3610051"/>
            <a:ext cx="304500" cy="304500"/>
          </a:xfrm>
          <a:prstGeom prst="ellipse">
            <a:avLst/>
          </a:prstGeom>
          <a:solidFill>
            <a:srgbClr val="FFFFFF"/>
          </a:solidFill>
          <a:ln cap="flat" cmpd="sng" w="254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44" name="Google Shape;1544;p22"/>
          <p:cNvPicPr preferRelativeResize="0"/>
          <p:nvPr/>
        </p:nvPicPr>
        <p:blipFill rotWithShape="1">
          <a:blip r:embed="rId16">
            <a:alphaModFix/>
          </a:blip>
          <a:srcRect b="0" l="-60" r="-50" t="0"/>
          <a:stretch/>
        </p:blipFill>
        <p:spPr>
          <a:xfrm>
            <a:off x="5995721" y="3647542"/>
            <a:ext cx="200254" cy="228600"/>
          </a:xfrm>
          <a:prstGeom prst="rect">
            <a:avLst/>
          </a:prstGeom>
          <a:noFill/>
          <a:ln>
            <a:noFill/>
          </a:ln>
        </p:spPr>
      </p:pic>
      <p:sp>
        <p:nvSpPr>
          <p:cNvPr id="1545" name="Google Shape;1545;p22"/>
          <p:cNvSpPr/>
          <p:nvPr/>
        </p:nvSpPr>
        <p:spPr>
          <a:xfrm>
            <a:off x="5943600" y="5482742"/>
            <a:ext cx="304500" cy="304500"/>
          </a:xfrm>
          <a:prstGeom prst="ellipse">
            <a:avLst/>
          </a:prstGeom>
          <a:solidFill>
            <a:srgbClr val="FFFFFF"/>
          </a:solidFill>
          <a:ln cap="flat" cmpd="sng" w="254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46" name="Google Shape;1546;p22"/>
          <p:cNvPicPr preferRelativeResize="0"/>
          <p:nvPr/>
        </p:nvPicPr>
        <p:blipFill rotWithShape="1">
          <a:blip r:embed="rId16">
            <a:alphaModFix/>
          </a:blip>
          <a:srcRect b="0" l="-60" r="-50" t="0"/>
          <a:stretch/>
        </p:blipFill>
        <p:spPr>
          <a:xfrm>
            <a:off x="5995721" y="5521147"/>
            <a:ext cx="200254" cy="228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23"/>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3"/>
          <p:cNvSpPr/>
          <p:nvPr/>
        </p:nvSpPr>
        <p:spPr>
          <a:xfrm>
            <a:off x="0" y="0"/>
            <a:ext cx="121917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3"/>
          <p:cNvSpPr/>
          <p:nvPr/>
        </p:nvSpPr>
        <p:spPr>
          <a:xfrm>
            <a:off x="381305" y="991210"/>
            <a:ext cx="11430000" cy="192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3"/>
          <p:cNvSpPr txBox="1"/>
          <p:nvPr/>
        </p:nvSpPr>
        <p:spPr>
          <a:xfrm>
            <a:off x="381305" y="286207"/>
            <a:ext cx="25008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1000"/>
              <a:buFont typeface="Noto Sans JP"/>
              <a:buNone/>
            </a:pPr>
            <a:r>
              <a:rPr b="1" i="0" lang="en-US" sz="1000" u="none" cap="none" strike="noStrike">
                <a:solidFill>
                  <a:srgbClr val="7C3AED"/>
                </a:solidFill>
                <a:latin typeface="Noto Sans JP"/>
                <a:ea typeface="Noto Sans JP"/>
                <a:cs typeface="Noto Sans JP"/>
                <a:sym typeface="Noto Sans JP"/>
              </a:rPr>
              <a:t>STAGE 1: FOUNDATION (1〜3合目)</a:t>
            </a:r>
            <a:endParaRPr b="0" i="0" sz="1000" u="none" cap="none" strike="noStrike">
              <a:solidFill>
                <a:schemeClr val="dk1"/>
              </a:solidFill>
              <a:latin typeface="Calibri"/>
              <a:ea typeface="Calibri"/>
              <a:cs typeface="Calibri"/>
              <a:sym typeface="Calibri"/>
            </a:endParaRPr>
          </a:p>
        </p:txBody>
      </p:sp>
      <p:sp>
        <p:nvSpPr>
          <p:cNvPr id="1556" name="Google Shape;1556;p23"/>
          <p:cNvSpPr txBox="1"/>
          <p:nvPr/>
        </p:nvSpPr>
        <p:spPr>
          <a:xfrm>
            <a:off x="381305" y="476402"/>
            <a:ext cx="6215100" cy="419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200"/>
              <a:buFont typeface="Noto Sans JP"/>
              <a:buNone/>
            </a:pPr>
            <a:r>
              <a:rPr b="1" i="0" lang="en-US" sz="2200" u="none" cap="none" strike="noStrike">
                <a:solidFill>
                  <a:srgbClr val="0F172A"/>
                </a:solidFill>
                <a:latin typeface="Noto Sans JP"/>
                <a:ea typeface="Noto Sans JP"/>
                <a:cs typeface="Noto Sans JP"/>
                <a:sym typeface="Noto Sans JP"/>
              </a:rPr>
              <a:t>基礎段階：プロセス・ガバナンス課題と解決策</a:t>
            </a:r>
            <a:endParaRPr b="0" i="0" sz="2200" u="none" cap="none" strike="noStrike">
              <a:solidFill>
                <a:schemeClr val="dk1"/>
              </a:solidFill>
              <a:latin typeface="Calibri"/>
              <a:ea typeface="Calibri"/>
              <a:cs typeface="Calibri"/>
              <a:sym typeface="Calibri"/>
            </a:endParaRPr>
          </a:p>
        </p:txBody>
      </p:sp>
      <p:sp>
        <p:nvSpPr>
          <p:cNvPr id="1557" name="Google Shape;1557;p23"/>
          <p:cNvSpPr/>
          <p:nvPr/>
        </p:nvSpPr>
        <p:spPr>
          <a:xfrm>
            <a:off x="9908438" y="514807"/>
            <a:ext cx="1904700" cy="333900"/>
          </a:xfrm>
          <a:prstGeom prst="roundRect">
            <a:avLst>
              <a:gd fmla="val 156556" name="adj"/>
            </a:avLst>
          </a:prstGeom>
          <a:solidFill>
            <a:srgbClr val="F5F3FF"/>
          </a:solidFill>
          <a:ln cap="flat" cmpd="sng" w="12700">
            <a:solidFill>
              <a:srgbClr val="DDD6FE"/>
            </a:solidFill>
            <a:prstDash val="solid"/>
            <a:round/>
            <a:headEnd len="sm" w="sm" type="none"/>
            <a:tailEnd len="sm" w="sm" type="none"/>
          </a:ln>
          <a:effectLst>
            <a:outerShdw blurRad="25400" rotWithShape="0" algn="bl" dir="5400000" dist="12700">
              <a:srgbClr val="7C3AED">
                <a:alpha val="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58" name="Google Shape;1558;p23"/>
          <p:cNvPicPr preferRelativeResize="0"/>
          <p:nvPr/>
        </p:nvPicPr>
        <p:blipFill rotWithShape="1">
          <a:blip r:embed="rId3">
            <a:alphaModFix/>
          </a:blip>
          <a:srcRect b="0" l="-1504" r="-1514" t="0"/>
          <a:stretch/>
        </p:blipFill>
        <p:spPr>
          <a:xfrm>
            <a:off x="10070287" y="614477"/>
            <a:ext cx="171907" cy="133502"/>
          </a:xfrm>
          <a:prstGeom prst="rect">
            <a:avLst/>
          </a:prstGeom>
          <a:noFill/>
          <a:ln>
            <a:noFill/>
          </a:ln>
        </p:spPr>
      </p:pic>
      <p:sp>
        <p:nvSpPr>
          <p:cNvPr id="1559" name="Google Shape;1559;p23"/>
          <p:cNvSpPr txBox="1"/>
          <p:nvPr/>
        </p:nvSpPr>
        <p:spPr>
          <a:xfrm>
            <a:off x="10318090" y="580644"/>
            <a:ext cx="14337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1000"/>
              <a:buFont typeface="Noto Sans JP"/>
              <a:buNone/>
            </a:pPr>
            <a:r>
              <a:rPr b="1" i="0" lang="en-US" sz="1000" u="none" cap="none" strike="noStrike">
                <a:solidFill>
                  <a:srgbClr val="7C3AED"/>
                </a:solidFill>
                <a:latin typeface="Noto Sans JP"/>
                <a:ea typeface="Noto Sans JP"/>
                <a:cs typeface="Noto Sans JP"/>
                <a:sym typeface="Noto Sans JP"/>
              </a:rPr>
              <a:t>プロセス・ガバナンス</a:t>
            </a:r>
            <a:endParaRPr b="0" i="0" sz="1000" u="none" cap="none" strike="noStrike">
              <a:solidFill>
                <a:schemeClr val="dk1"/>
              </a:solidFill>
              <a:latin typeface="Calibri"/>
              <a:ea typeface="Calibri"/>
              <a:cs typeface="Calibri"/>
              <a:sym typeface="Calibri"/>
            </a:endParaRPr>
          </a:p>
        </p:txBody>
      </p:sp>
      <p:sp>
        <p:nvSpPr>
          <p:cNvPr id="1560" name="Google Shape;1560;p23"/>
          <p:cNvSpPr/>
          <p:nvPr/>
        </p:nvSpPr>
        <p:spPr>
          <a:xfrm>
            <a:off x="381305" y="1248156"/>
            <a:ext cx="5619900" cy="5324700"/>
          </a:xfrm>
          <a:prstGeom prst="roundRect">
            <a:avLst>
              <a:gd fmla="val 492" name="adj"/>
            </a:avLst>
          </a:prstGeom>
          <a:solidFill>
            <a:srgbClr val="FFF1F2"/>
          </a:solidFill>
          <a:ln cap="flat" cmpd="sng" w="12700">
            <a:solidFill>
              <a:srgbClr val="FECD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3"/>
          <p:cNvSpPr/>
          <p:nvPr/>
        </p:nvSpPr>
        <p:spPr>
          <a:xfrm>
            <a:off x="580644" y="1828800"/>
            <a:ext cx="5219400" cy="9000"/>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62" name="Google Shape;1562;p23"/>
          <p:cNvPicPr preferRelativeResize="0"/>
          <p:nvPr/>
        </p:nvPicPr>
        <p:blipFill rotWithShape="1">
          <a:blip r:embed="rId4">
            <a:alphaModFix/>
          </a:blip>
          <a:srcRect b="0" l="0" r="0" t="0"/>
          <a:stretch/>
        </p:blipFill>
        <p:spPr>
          <a:xfrm>
            <a:off x="580644" y="1495044"/>
            <a:ext cx="190195" cy="190195"/>
          </a:xfrm>
          <a:prstGeom prst="rect">
            <a:avLst/>
          </a:prstGeom>
          <a:noFill/>
          <a:ln>
            <a:noFill/>
          </a:ln>
        </p:spPr>
      </p:pic>
      <p:sp>
        <p:nvSpPr>
          <p:cNvPr id="1563" name="Google Shape;1563;p23"/>
          <p:cNvSpPr txBox="1"/>
          <p:nvPr/>
        </p:nvSpPr>
        <p:spPr>
          <a:xfrm>
            <a:off x="866851" y="1447495"/>
            <a:ext cx="1781400" cy="277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F1239"/>
              </a:buClr>
              <a:buSzPts val="1500"/>
              <a:buFont typeface="Noto Sans JP"/>
              <a:buNone/>
            </a:pPr>
            <a:r>
              <a:rPr b="1" i="0" lang="en-US" sz="1500" u="none" cap="none" strike="noStrike">
                <a:solidFill>
                  <a:srgbClr val="9F1239"/>
                </a:solidFill>
                <a:latin typeface="Noto Sans JP"/>
                <a:ea typeface="Noto Sans JP"/>
                <a:cs typeface="Noto Sans JP"/>
                <a:sym typeface="Noto Sans JP"/>
              </a:rPr>
              <a:t>課題 (Challenges)</a:t>
            </a:r>
            <a:endParaRPr b="0" i="0" sz="1500" u="none" cap="none" strike="noStrike">
              <a:solidFill>
                <a:schemeClr val="dk1"/>
              </a:solidFill>
              <a:latin typeface="Calibri"/>
              <a:ea typeface="Calibri"/>
              <a:cs typeface="Calibri"/>
              <a:sym typeface="Calibri"/>
            </a:endParaRPr>
          </a:p>
        </p:txBody>
      </p:sp>
      <p:sp>
        <p:nvSpPr>
          <p:cNvPr id="1564" name="Google Shape;1564;p23"/>
          <p:cNvSpPr/>
          <p:nvPr/>
        </p:nvSpPr>
        <p:spPr>
          <a:xfrm>
            <a:off x="580644" y="2029054"/>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3"/>
          <p:cNvSpPr txBox="1"/>
          <p:nvPr/>
        </p:nvSpPr>
        <p:spPr>
          <a:xfrm>
            <a:off x="819302" y="2171700"/>
            <a:ext cx="18435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変更管理フロー未整備</a:t>
            </a:r>
            <a:endParaRPr b="0" i="0" sz="1300" u="none" cap="none" strike="noStrike">
              <a:solidFill>
                <a:schemeClr val="dk1"/>
              </a:solidFill>
              <a:latin typeface="Calibri"/>
              <a:ea typeface="Calibri"/>
              <a:cs typeface="Calibri"/>
              <a:sym typeface="Calibri"/>
            </a:endParaRPr>
          </a:p>
        </p:txBody>
      </p:sp>
      <p:sp>
        <p:nvSpPr>
          <p:cNvPr id="1566" name="Google Shape;1566;p23"/>
          <p:cNvSpPr txBox="1"/>
          <p:nvPr/>
        </p:nvSpPr>
        <p:spPr>
          <a:xfrm>
            <a:off x="819302" y="2489911"/>
            <a:ext cx="46653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変更による影響範囲が不明確で、障害発生時の切り戻し手順も確立されていない状態。</a:t>
            </a:r>
            <a:endParaRPr b="0" i="0" sz="900" u="none" cap="none" strike="noStrike">
              <a:solidFill>
                <a:schemeClr val="dk1"/>
              </a:solidFill>
              <a:latin typeface="Calibri"/>
              <a:ea typeface="Calibri"/>
              <a:cs typeface="Calibri"/>
              <a:sym typeface="Calibri"/>
            </a:endParaRPr>
          </a:p>
        </p:txBody>
      </p:sp>
      <p:sp>
        <p:nvSpPr>
          <p:cNvPr id="1567" name="Google Shape;1567;p23"/>
          <p:cNvSpPr/>
          <p:nvPr/>
        </p:nvSpPr>
        <p:spPr>
          <a:xfrm>
            <a:off x="819302" y="2971800"/>
            <a:ext cx="819300" cy="247800"/>
          </a:xfrm>
          <a:prstGeom prst="roundRect">
            <a:avLst>
              <a:gd fmla="val 56770" name="adj"/>
            </a:avLst>
          </a:prstGeom>
          <a:solidFill>
            <a:srgbClr val="FF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68" name="Google Shape;1568;p23"/>
          <p:cNvPicPr preferRelativeResize="0"/>
          <p:nvPr/>
        </p:nvPicPr>
        <p:blipFill rotWithShape="1">
          <a:blip r:embed="rId5">
            <a:alphaModFix/>
          </a:blip>
          <a:srcRect b="0" l="-2575" r="-2565" t="0"/>
          <a:stretch/>
        </p:blipFill>
        <p:spPr>
          <a:xfrm>
            <a:off x="895198" y="3038551"/>
            <a:ext cx="105156" cy="114300"/>
          </a:xfrm>
          <a:prstGeom prst="rect">
            <a:avLst/>
          </a:prstGeom>
          <a:noFill/>
          <a:ln>
            <a:noFill/>
          </a:ln>
        </p:spPr>
      </p:pic>
      <p:sp>
        <p:nvSpPr>
          <p:cNvPr id="1569" name="Google Shape;1569;p23"/>
          <p:cNvSpPr txBox="1"/>
          <p:nvPr/>
        </p:nvSpPr>
        <p:spPr>
          <a:xfrm>
            <a:off x="1037844" y="3010205"/>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E123C"/>
              </a:buClr>
              <a:buSzPts val="900"/>
              <a:buFont typeface="Noto Sans JP"/>
              <a:buNone/>
            </a:pPr>
            <a:r>
              <a:rPr b="1" i="0" lang="en-US" sz="900" u="none" cap="none" strike="noStrike">
                <a:solidFill>
                  <a:srgbClr val="BE123C"/>
                </a:solidFill>
                <a:latin typeface="Noto Sans JP"/>
                <a:ea typeface="Noto Sans JP"/>
                <a:cs typeface="Noto Sans JP"/>
                <a:sym typeface="Noto Sans JP"/>
              </a:rPr>
              <a:t>緊急度: 高</a:t>
            </a:r>
            <a:endParaRPr b="0" i="0" sz="900" u="none" cap="none" strike="noStrike">
              <a:solidFill>
                <a:schemeClr val="dk1"/>
              </a:solidFill>
              <a:latin typeface="Calibri"/>
              <a:ea typeface="Calibri"/>
              <a:cs typeface="Calibri"/>
              <a:sym typeface="Calibri"/>
            </a:endParaRPr>
          </a:p>
        </p:txBody>
      </p:sp>
      <p:sp>
        <p:nvSpPr>
          <p:cNvPr id="1570" name="Google Shape;1570;p23"/>
          <p:cNvSpPr/>
          <p:nvPr/>
        </p:nvSpPr>
        <p:spPr>
          <a:xfrm>
            <a:off x="1749247" y="2971800"/>
            <a:ext cx="13998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71" name="Google Shape;1571;p23"/>
          <p:cNvPicPr preferRelativeResize="0"/>
          <p:nvPr/>
        </p:nvPicPr>
        <p:blipFill rotWithShape="1">
          <a:blip r:embed="rId6">
            <a:alphaModFix/>
          </a:blip>
          <a:srcRect b="0" l="0" r="0" t="0"/>
          <a:stretch/>
        </p:blipFill>
        <p:spPr>
          <a:xfrm>
            <a:off x="1825142" y="3038551"/>
            <a:ext cx="114300" cy="114300"/>
          </a:xfrm>
          <a:prstGeom prst="rect">
            <a:avLst/>
          </a:prstGeom>
          <a:noFill/>
          <a:ln>
            <a:noFill/>
          </a:ln>
        </p:spPr>
      </p:pic>
      <p:sp>
        <p:nvSpPr>
          <p:cNvPr id="1572" name="Google Shape;1572;p23"/>
          <p:cNvSpPr txBox="1"/>
          <p:nvPr/>
        </p:nvSpPr>
        <p:spPr>
          <a:xfrm>
            <a:off x="1977847" y="3010205"/>
            <a:ext cx="11814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システム安定性</a:t>
            </a:r>
            <a:endParaRPr b="0" i="0" sz="900" u="none" cap="none" strike="noStrike">
              <a:solidFill>
                <a:schemeClr val="dk1"/>
              </a:solidFill>
              <a:latin typeface="Calibri"/>
              <a:ea typeface="Calibri"/>
              <a:cs typeface="Calibri"/>
              <a:sym typeface="Calibri"/>
            </a:endParaRPr>
          </a:p>
        </p:txBody>
      </p:sp>
      <p:sp>
        <p:nvSpPr>
          <p:cNvPr id="1573" name="Google Shape;1573;p23"/>
          <p:cNvSpPr/>
          <p:nvPr/>
        </p:nvSpPr>
        <p:spPr>
          <a:xfrm>
            <a:off x="580644" y="3524098"/>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3"/>
          <p:cNvSpPr txBox="1"/>
          <p:nvPr/>
        </p:nvSpPr>
        <p:spPr>
          <a:xfrm>
            <a:off x="819302" y="3666744"/>
            <a:ext cx="16725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品質ゲート定義なし</a:t>
            </a:r>
            <a:endParaRPr b="0" i="0" sz="1300" u="none" cap="none" strike="noStrike">
              <a:solidFill>
                <a:schemeClr val="dk1"/>
              </a:solidFill>
              <a:latin typeface="Calibri"/>
              <a:ea typeface="Calibri"/>
              <a:cs typeface="Calibri"/>
              <a:sym typeface="Calibri"/>
            </a:endParaRPr>
          </a:p>
        </p:txBody>
      </p:sp>
      <p:sp>
        <p:nvSpPr>
          <p:cNvPr id="1575" name="Google Shape;1575;p23"/>
          <p:cNvSpPr txBox="1"/>
          <p:nvPr/>
        </p:nvSpPr>
        <p:spPr>
          <a:xfrm>
            <a:off x="819302" y="3984955"/>
            <a:ext cx="47886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各開発フェーズの完了基準が属人的で、不完全な状態で次工程に進んでしまうリスクがある。</a:t>
            </a:r>
            <a:endParaRPr b="0" i="0" sz="900" u="none" cap="none" strike="noStrike">
              <a:solidFill>
                <a:schemeClr val="dk1"/>
              </a:solidFill>
              <a:latin typeface="Calibri"/>
              <a:ea typeface="Calibri"/>
              <a:cs typeface="Calibri"/>
              <a:sym typeface="Calibri"/>
            </a:endParaRPr>
          </a:p>
        </p:txBody>
      </p:sp>
      <p:sp>
        <p:nvSpPr>
          <p:cNvPr id="1576" name="Google Shape;1576;p23"/>
          <p:cNvSpPr/>
          <p:nvPr/>
        </p:nvSpPr>
        <p:spPr>
          <a:xfrm>
            <a:off x="819302" y="4466844"/>
            <a:ext cx="828300" cy="247800"/>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77" name="Google Shape;1577;p23"/>
          <p:cNvPicPr preferRelativeResize="0"/>
          <p:nvPr/>
        </p:nvPicPr>
        <p:blipFill rotWithShape="1">
          <a:blip r:embed="rId7">
            <a:alphaModFix/>
          </a:blip>
          <a:srcRect b="0" l="0" r="0" t="0"/>
          <a:stretch/>
        </p:blipFill>
        <p:spPr>
          <a:xfrm>
            <a:off x="895198" y="4533595"/>
            <a:ext cx="114300" cy="114300"/>
          </a:xfrm>
          <a:prstGeom prst="rect">
            <a:avLst/>
          </a:prstGeom>
          <a:noFill/>
          <a:ln>
            <a:noFill/>
          </a:ln>
        </p:spPr>
      </p:pic>
      <p:sp>
        <p:nvSpPr>
          <p:cNvPr id="1578" name="Google Shape;1578;p23"/>
          <p:cNvSpPr txBox="1"/>
          <p:nvPr/>
        </p:nvSpPr>
        <p:spPr>
          <a:xfrm>
            <a:off x="1047902" y="4505249"/>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緊急度: 中</a:t>
            </a:r>
            <a:endParaRPr b="0" i="0" sz="900" u="none" cap="none" strike="noStrike">
              <a:solidFill>
                <a:schemeClr val="dk1"/>
              </a:solidFill>
              <a:latin typeface="Calibri"/>
              <a:ea typeface="Calibri"/>
              <a:cs typeface="Calibri"/>
              <a:sym typeface="Calibri"/>
            </a:endParaRPr>
          </a:p>
        </p:txBody>
      </p:sp>
      <p:sp>
        <p:nvSpPr>
          <p:cNvPr id="1579" name="Google Shape;1579;p23"/>
          <p:cNvSpPr/>
          <p:nvPr/>
        </p:nvSpPr>
        <p:spPr>
          <a:xfrm>
            <a:off x="1758391" y="4466844"/>
            <a:ext cx="10479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80" name="Google Shape;1580;p23"/>
          <p:cNvPicPr preferRelativeResize="0"/>
          <p:nvPr/>
        </p:nvPicPr>
        <p:blipFill rotWithShape="1">
          <a:blip r:embed="rId8">
            <a:alphaModFix/>
          </a:blip>
          <a:srcRect b="0" l="-2575" r="-2565" t="0"/>
          <a:stretch/>
        </p:blipFill>
        <p:spPr>
          <a:xfrm>
            <a:off x="1835201" y="4533595"/>
            <a:ext cx="105156" cy="114300"/>
          </a:xfrm>
          <a:prstGeom prst="rect">
            <a:avLst/>
          </a:prstGeom>
          <a:noFill/>
          <a:ln>
            <a:noFill/>
          </a:ln>
        </p:spPr>
      </p:pic>
      <p:sp>
        <p:nvSpPr>
          <p:cNvPr id="1581" name="Google Shape;1581;p23"/>
          <p:cNvSpPr txBox="1"/>
          <p:nvPr/>
        </p:nvSpPr>
        <p:spPr>
          <a:xfrm>
            <a:off x="1977847" y="4505249"/>
            <a:ext cx="8385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品質基準</a:t>
            </a:r>
            <a:endParaRPr b="0" i="0" sz="900" u="none" cap="none" strike="noStrike">
              <a:solidFill>
                <a:schemeClr val="dk1"/>
              </a:solidFill>
              <a:latin typeface="Calibri"/>
              <a:ea typeface="Calibri"/>
              <a:cs typeface="Calibri"/>
              <a:sym typeface="Calibri"/>
            </a:endParaRPr>
          </a:p>
        </p:txBody>
      </p:sp>
      <p:sp>
        <p:nvSpPr>
          <p:cNvPr id="1582" name="Google Shape;1582;p23"/>
          <p:cNvSpPr/>
          <p:nvPr/>
        </p:nvSpPr>
        <p:spPr>
          <a:xfrm>
            <a:off x="580644" y="5020056"/>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3"/>
          <p:cNvSpPr txBox="1"/>
          <p:nvPr/>
        </p:nvSpPr>
        <p:spPr>
          <a:xfrm>
            <a:off x="819302" y="5162702"/>
            <a:ext cx="13296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監査ログ未整備</a:t>
            </a:r>
            <a:endParaRPr b="0" i="0" sz="1300" u="none" cap="none" strike="noStrike">
              <a:solidFill>
                <a:schemeClr val="dk1"/>
              </a:solidFill>
              <a:latin typeface="Calibri"/>
              <a:ea typeface="Calibri"/>
              <a:cs typeface="Calibri"/>
              <a:sym typeface="Calibri"/>
            </a:endParaRPr>
          </a:p>
        </p:txBody>
      </p:sp>
      <p:sp>
        <p:nvSpPr>
          <p:cNvPr id="1584" name="Google Shape;1584;p23"/>
          <p:cNvSpPr txBox="1"/>
          <p:nvPr/>
        </p:nvSpPr>
        <p:spPr>
          <a:xfrm>
            <a:off x="819302" y="5480914"/>
            <a:ext cx="4770300" cy="181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AIの利用履歴や設定変更の記録が体系的に残っておらず、問題発生時の追跡が困難。</a:t>
            </a:r>
            <a:endParaRPr b="0" i="0" sz="900" u="none" cap="none" strike="noStrike">
              <a:solidFill>
                <a:schemeClr val="dk1"/>
              </a:solidFill>
              <a:latin typeface="Calibri"/>
              <a:ea typeface="Calibri"/>
              <a:cs typeface="Calibri"/>
              <a:sym typeface="Calibri"/>
            </a:endParaRPr>
          </a:p>
        </p:txBody>
      </p:sp>
      <p:sp>
        <p:nvSpPr>
          <p:cNvPr id="1585" name="Google Shape;1585;p23"/>
          <p:cNvSpPr/>
          <p:nvPr/>
        </p:nvSpPr>
        <p:spPr>
          <a:xfrm>
            <a:off x="819302" y="5962802"/>
            <a:ext cx="828300" cy="247800"/>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86" name="Google Shape;1586;p23"/>
          <p:cNvPicPr preferRelativeResize="0"/>
          <p:nvPr/>
        </p:nvPicPr>
        <p:blipFill rotWithShape="1">
          <a:blip r:embed="rId7">
            <a:alphaModFix/>
          </a:blip>
          <a:srcRect b="0" l="0" r="0" t="0"/>
          <a:stretch/>
        </p:blipFill>
        <p:spPr>
          <a:xfrm>
            <a:off x="895198" y="6029554"/>
            <a:ext cx="114300" cy="114300"/>
          </a:xfrm>
          <a:prstGeom prst="rect">
            <a:avLst/>
          </a:prstGeom>
          <a:noFill/>
          <a:ln>
            <a:noFill/>
          </a:ln>
        </p:spPr>
      </p:pic>
      <p:sp>
        <p:nvSpPr>
          <p:cNvPr id="1587" name="Google Shape;1587;p23"/>
          <p:cNvSpPr txBox="1"/>
          <p:nvPr/>
        </p:nvSpPr>
        <p:spPr>
          <a:xfrm>
            <a:off x="1047902" y="6001207"/>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緊急度: 中</a:t>
            </a:r>
            <a:endParaRPr b="0" i="0" sz="900" u="none" cap="none" strike="noStrike">
              <a:solidFill>
                <a:schemeClr val="dk1"/>
              </a:solidFill>
              <a:latin typeface="Calibri"/>
              <a:ea typeface="Calibri"/>
              <a:cs typeface="Calibri"/>
              <a:sym typeface="Calibri"/>
            </a:endParaRPr>
          </a:p>
        </p:txBody>
      </p:sp>
      <p:sp>
        <p:nvSpPr>
          <p:cNvPr id="1588" name="Google Shape;1588;p23"/>
          <p:cNvSpPr/>
          <p:nvPr/>
        </p:nvSpPr>
        <p:spPr>
          <a:xfrm>
            <a:off x="1758391" y="5962802"/>
            <a:ext cx="9426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89" name="Google Shape;1589;p23"/>
          <p:cNvPicPr preferRelativeResize="0"/>
          <p:nvPr/>
        </p:nvPicPr>
        <p:blipFill rotWithShape="1">
          <a:blip r:embed="rId9">
            <a:alphaModFix/>
          </a:blip>
          <a:srcRect b="0" l="0" r="0" t="0"/>
          <a:stretch/>
        </p:blipFill>
        <p:spPr>
          <a:xfrm>
            <a:off x="1835201" y="6029554"/>
            <a:ext cx="114300" cy="114300"/>
          </a:xfrm>
          <a:prstGeom prst="rect">
            <a:avLst/>
          </a:prstGeom>
          <a:noFill/>
          <a:ln>
            <a:noFill/>
          </a:ln>
        </p:spPr>
      </p:pic>
      <p:sp>
        <p:nvSpPr>
          <p:cNvPr id="1590" name="Google Shape;1590;p23"/>
          <p:cNvSpPr txBox="1"/>
          <p:nvPr/>
        </p:nvSpPr>
        <p:spPr>
          <a:xfrm>
            <a:off x="1986991" y="6001207"/>
            <a:ext cx="7242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透明性</a:t>
            </a:r>
            <a:endParaRPr b="0" i="0" sz="900" u="none" cap="none" strike="noStrike">
              <a:solidFill>
                <a:schemeClr val="dk1"/>
              </a:solidFill>
              <a:latin typeface="Calibri"/>
              <a:ea typeface="Calibri"/>
              <a:cs typeface="Calibri"/>
              <a:sym typeface="Calibri"/>
            </a:endParaRPr>
          </a:p>
        </p:txBody>
      </p:sp>
      <p:sp>
        <p:nvSpPr>
          <p:cNvPr id="1591" name="Google Shape;1591;p23"/>
          <p:cNvSpPr/>
          <p:nvPr/>
        </p:nvSpPr>
        <p:spPr>
          <a:xfrm>
            <a:off x="6191402" y="1248156"/>
            <a:ext cx="5619900" cy="5324700"/>
          </a:xfrm>
          <a:prstGeom prst="roundRect">
            <a:avLst>
              <a:gd fmla="val 492" name="adj"/>
            </a:avLst>
          </a:prstGeom>
          <a:solidFill>
            <a:srgbClr val="FAF5FF"/>
          </a:solidFill>
          <a:ln cap="flat" cmpd="sng" w="12700">
            <a:solidFill>
              <a:srgbClr val="E9D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3"/>
          <p:cNvSpPr/>
          <p:nvPr/>
        </p:nvSpPr>
        <p:spPr>
          <a:xfrm>
            <a:off x="6391656" y="1828800"/>
            <a:ext cx="5219400" cy="9000"/>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93" name="Google Shape;1593;p23"/>
          <p:cNvPicPr preferRelativeResize="0"/>
          <p:nvPr/>
        </p:nvPicPr>
        <p:blipFill rotWithShape="1">
          <a:blip r:embed="rId10">
            <a:alphaModFix/>
          </a:blip>
          <a:srcRect b="0" l="0" r="0" t="0"/>
          <a:stretch/>
        </p:blipFill>
        <p:spPr>
          <a:xfrm>
            <a:off x="6391656" y="1495044"/>
            <a:ext cx="142646" cy="190195"/>
          </a:xfrm>
          <a:prstGeom prst="rect">
            <a:avLst/>
          </a:prstGeom>
          <a:noFill/>
          <a:ln>
            <a:noFill/>
          </a:ln>
        </p:spPr>
      </p:pic>
      <p:sp>
        <p:nvSpPr>
          <p:cNvPr id="1594" name="Google Shape;1594;p23"/>
          <p:cNvSpPr txBox="1"/>
          <p:nvPr/>
        </p:nvSpPr>
        <p:spPr>
          <a:xfrm>
            <a:off x="6629400" y="1447495"/>
            <a:ext cx="1839000" cy="277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B21A8"/>
              </a:buClr>
              <a:buSzPts val="1500"/>
              <a:buFont typeface="Noto Sans JP"/>
              <a:buNone/>
            </a:pPr>
            <a:r>
              <a:rPr b="1" i="0" lang="en-US" sz="1500" u="none" cap="none" strike="noStrike">
                <a:solidFill>
                  <a:srgbClr val="6B21A8"/>
                </a:solidFill>
                <a:latin typeface="Noto Sans JP"/>
                <a:ea typeface="Noto Sans JP"/>
                <a:cs typeface="Noto Sans JP"/>
                <a:sym typeface="Noto Sans JP"/>
              </a:rPr>
              <a:t>解決策 (Solutions)</a:t>
            </a:r>
            <a:endParaRPr b="0" i="0" sz="1500" u="none" cap="none" strike="noStrike">
              <a:solidFill>
                <a:schemeClr val="dk1"/>
              </a:solidFill>
              <a:latin typeface="Calibri"/>
              <a:ea typeface="Calibri"/>
              <a:cs typeface="Calibri"/>
              <a:sym typeface="Calibri"/>
            </a:endParaRPr>
          </a:p>
        </p:txBody>
      </p:sp>
      <p:sp>
        <p:nvSpPr>
          <p:cNvPr id="1595" name="Google Shape;1595;p23"/>
          <p:cNvSpPr/>
          <p:nvPr/>
        </p:nvSpPr>
        <p:spPr>
          <a:xfrm>
            <a:off x="6391656" y="2029054"/>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3"/>
          <p:cNvSpPr/>
          <p:nvPr/>
        </p:nvSpPr>
        <p:spPr>
          <a:xfrm>
            <a:off x="6629400" y="2190902"/>
            <a:ext cx="304500" cy="209400"/>
          </a:xfrm>
          <a:prstGeom prst="roundRect">
            <a:avLst>
              <a:gd fmla="val 7939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3"/>
          <p:cNvSpPr txBox="1"/>
          <p:nvPr/>
        </p:nvSpPr>
        <p:spPr>
          <a:xfrm>
            <a:off x="6705295" y="2210105"/>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1598" name="Google Shape;1598;p23"/>
          <p:cNvSpPr/>
          <p:nvPr/>
        </p:nvSpPr>
        <p:spPr>
          <a:xfrm>
            <a:off x="10848442" y="2190902"/>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99" name="Google Shape;1599;p23"/>
          <p:cNvPicPr preferRelativeResize="0"/>
          <p:nvPr/>
        </p:nvPicPr>
        <p:blipFill rotWithShape="1">
          <a:blip r:embed="rId11">
            <a:alphaModFix/>
          </a:blip>
          <a:srcRect b="0" l="0" r="0" t="0"/>
          <a:stretch/>
        </p:blipFill>
        <p:spPr>
          <a:xfrm>
            <a:off x="10924337" y="2243023"/>
            <a:ext cx="114300" cy="114300"/>
          </a:xfrm>
          <a:prstGeom prst="rect">
            <a:avLst/>
          </a:prstGeom>
          <a:noFill/>
          <a:ln>
            <a:noFill/>
          </a:ln>
        </p:spPr>
      </p:pic>
      <p:sp>
        <p:nvSpPr>
          <p:cNvPr id="1600" name="Google Shape;1600;p23"/>
          <p:cNvSpPr txBox="1"/>
          <p:nvPr/>
        </p:nvSpPr>
        <p:spPr>
          <a:xfrm>
            <a:off x="11038637" y="2210105"/>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2週間</a:t>
            </a:r>
            <a:endParaRPr b="0" i="0" sz="900" u="none" cap="none" strike="noStrike">
              <a:solidFill>
                <a:schemeClr val="dk1"/>
              </a:solidFill>
              <a:latin typeface="Calibri"/>
              <a:ea typeface="Calibri"/>
              <a:cs typeface="Calibri"/>
              <a:sym typeface="Calibri"/>
            </a:endParaRPr>
          </a:p>
        </p:txBody>
      </p:sp>
      <p:sp>
        <p:nvSpPr>
          <p:cNvPr id="1601" name="Google Shape;1601;p23"/>
          <p:cNvSpPr txBox="1"/>
          <p:nvPr/>
        </p:nvSpPr>
        <p:spPr>
          <a:xfrm>
            <a:off x="6629400" y="2476195"/>
            <a:ext cx="14961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変更管理フロー構築</a:t>
            </a:r>
            <a:endParaRPr b="0" i="0" sz="1200" u="none" cap="none" strike="noStrike">
              <a:solidFill>
                <a:schemeClr val="dk1"/>
              </a:solidFill>
              <a:latin typeface="Calibri"/>
              <a:ea typeface="Calibri"/>
              <a:cs typeface="Calibri"/>
              <a:sym typeface="Calibri"/>
            </a:endParaRPr>
          </a:p>
        </p:txBody>
      </p:sp>
      <p:sp>
        <p:nvSpPr>
          <p:cNvPr id="1602" name="Google Shape;1602;p23"/>
          <p:cNvSpPr txBox="1"/>
          <p:nvPr/>
        </p:nvSpPr>
        <p:spPr>
          <a:xfrm>
            <a:off x="6629400" y="2762402"/>
            <a:ext cx="46845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変更リクエストの標準化、影響分析プロセスの導入、およびロールバック手順を整備。</a:t>
            </a:r>
            <a:endParaRPr b="0" i="0" sz="900" u="none" cap="none" strike="noStrike">
              <a:solidFill>
                <a:schemeClr val="dk1"/>
              </a:solidFill>
              <a:latin typeface="Calibri"/>
              <a:ea typeface="Calibri"/>
              <a:cs typeface="Calibri"/>
              <a:sym typeface="Calibri"/>
            </a:endParaRPr>
          </a:p>
        </p:txBody>
      </p:sp>
      <p:sp>
        <p:nvSpPr>
          <p:cNvPr id="1603" name="Google Shape;1603;p23"/>
          <p:cNvSpPr/>
          <p:nvPr/>
        </p:nvSpPr>
        <p:spPr>
          <a:xfrm>
            <a:off x="6629400" y="3209544"/>
            <a:ext cx="1628400" cy="247800"/>
          </a:xfrm>
          <a:prstGeom prst="roundRect">
            <a:avLst>
              <a:gd fmla="val 56770" name="adj"/>
            </a:avLst>
          </a:prstGeom>
          <a:solidFill>
            <a:srgbClr val="F5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04" name="Google Shape;1604;p23"/>
          <p:cNvPicPr preferRelativeResize="0"/>
          <p:nvPr/>
        </p:nvPicPr>
        <p:blipFill rotWithShape="1">
          <a:blip r:embed="rId12">
            <a:alphaModFix/>
          </a:blip>
          <a:srcRect b="0" l="0" r="0" t="0"/>
          <a:stretch/>
        </p:blipFill>
        <p:spPr>
          <a:xfrm>
            <a:off x="6705295" y="3276295"/>
            <a:ext cx="114300" cy="114300"/>
          </a:xfrm>
          <a:prstGeom prst="rect">
            <a:avLst/>
          </a:prstGeom>
          <a:noFill/>
          <a:ln>
            <a:noFill/>
          </a:ln>
        </p:spPr>
      </p:pic>
      <p:sp>
        <p:nvSpPr>
          <p:cNvPr id="1605" name="Google Shape;1605;p23"/>
          <p:cNvSpPr txBox="1"/>
          <p:nvPr/>
        </p:nvSpPr>
        <p:spPr>
          <a:xfrm>
            <a:off x="6858000" y="3247949"/>
            <a:ext cx="14100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900"/>
              <a:buFont typeface="Noto Sans JP"/>
              <a:buNone/>
            </a:pPr>
            <a:r>
              <a:rPr b="1" i="0" lang="en-US" sz="900" u="none" cap="none" strike="noStrike">
                <a:solidFill>
                  <a:srgbClr val="7C3AED"/>
                </a:solidFill>
                <a:latin typeface="Noto Sans JP"/>
                <a:ea typeface="Noto Sans JP"/>
                <a:cs typeface="Noto Sans JP"/>
                <a:sym typeface="Noto Sans JP"/>
              </a:rPr>
              <a:t>期待効果: 変更追跡 100%</a:t>
            </a:r>
            <a:endParaRPr b="0" i="0" sz="900" u="none" cap="none" strike="noStrike">
              <a:solidFill>
                <a:schemeClr val="dk1"/>
              </a:solidFill>
              <a:latin typeface="Calibri"/>
              <a:ea typeface="Calibri"/>
              <a:cs typeface="Calibri"/>
              <a:sym typeface="Calibri"/>
            </a:endParaRPr>
          </a:p>
        </p:txBody>
      </p:sp>
      <p:sp>
        <p:nvSpPr>
          <p:cNvPr id="1606" name="Google Shape;1606;p23"/>
          <p:cNvSpPr/>
          <p:nvPr/>
        </p:nvSpPr>
        <p:spPr>
          <a:xfrm>
            <a:off x="6391656" y="3762756"/>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3"/>
          <p:cNvSpPr/>
          <p:nvPr/>
        </p:nvSpPr>
        <p:spPr>
          <a:xfrm>
            <a:off x="6629400" y="3924605"/>
            <a:ext cx="304500" cy="209400"/>
          </a:xfrm>
          <a:prstGeom prst="roundRect">
            <a:avLst>
              <a:gd fmla="val 79396" name="adj"/>
            </a:avLst>
          </a:prstGeom>
          <a:solidFill>
            <a:srgbClr val="EA58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3"/>
          <p:cNvSpPr txBox="1"/>
          <p:nvPr/>
        </p:nvSpPr>
        <p:spPr>
          <a:xfrm>
            <a:off x="6705295" y="3943807"/>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P1</a:t>
            </a:r>
            <a:endParaRPr b="0" i="0" sz="900" u="none" cap="none" strike="noStrike">
              <a:solidFill>
                <a:schemeClr val="dk1"/>
              </a:solidFill>
              <a:latin typeface="Calibri"/>
              <a:ea typeface="Calibri"/>
              <a:cs typeface="Calibri"/>
              <a:sym typeface="Calibri"/>
            </a:endParaRPr>
          </a:p>
        </p:txBody>
      </p:sp>
      <p:sp>
        <p:nvSpPr>
          <p:cNvPr id="1609" name="Google Shape;1609;p23"/>
          <p:cNvSpPr/>
          <p:nvPr/>
        </p:nvSpPr>
        <p:spPr>
          <a:xfrm>
            <a:off x="10848442" y="3924605"/>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10" name="Google Shape;1610;p23"/>
          <p:cNvPicPr preferRelativeResize="0"/>
          <p:nvPr/>
        </p:nvPicPr>
        <p:blipFill rotWithShape="1">
          <a:blip r:embed="rId11">
            <a:alphaModFix/>
          </a:blip>
          <a:srcRect b="0" l="0" r="0" t="0"/>
          <a:stretch/>
        </p:blipFill>
        <p:spPr>
          <a:xfrm>
            <a:off x="10924337" y="3976726"/>
            <a:ext cx="114300" cy="114300"/>
          </a:xfrm>
          <a:prstGeom prst="rect">
            <a:avLst/>
          </a:prstGeom>
          <a:noFill/>
          <a:ln>
            <a:noFill/>
          </a:ln>
        </p:spPr>
      </p:pic>
      <p:sp>
        <p:nvSpPr>
          <p:cNvPr id="1611" name="Google Shape;1611;p23"/>
          <p:cNvSpPr txBox="1"/>
          <p:nvPr/>
        </p:nvSpPr>
        <p:spPr>
          <a:xfrm>
            <a:off x="11038637" y="3943807"/>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3週間</a:t>
            </a:r>
            <a:endParaRPr b="0" i="0" sz="900" u="none" cap="none" strike="noStrike">
              <a:solidFill>
                <a:schemeClr val="dk1"/>
              </a:solidFill>
              <a:latin typeface="Calibri"/>
              <a:ea typeface="Calibri"/>
              <a:cs typeface="Calibri"/>
              <a:sym typeface="Calibri"/>
            </a:endParaRPr>
          </a:p>
        </p:txBody>
      </p:sp>
      <p:sp>
        <p:nvSpPr>
          <p:cNvPr id="1612" name="Google Shape;1612;p23"/>
          <p:cNvSpPr txBox="1"/>
          <p:nvPr/>
        </p:nvSpPr>
        <p:spPr>
          <a:xfrm>
            <a:off x="6629400" y="4209898"/>
            <a:ext cx="11916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品質ゲート定義</a:t>
            </a:r>
            <a:endParaRPr b="0" i="0" sz="1200" u="none" cap="none" strike="noStrike">
              <a:solidFill>
                <a:schemeClr val="dk1"/>
              </a:solidFill>
              <a:latin typeface="Calibri"/>
              <a:ea typeface="Calibri"/>
              <a:cs typeface="Calibri"/>
              <a:sym typeface="Calibri"/>
            </a:endParaRPr>
          </a:p>
        </p:txBody>
      </p:sp>
      <p:sp>
        <p:nvSpPr>
          <p:cNvPr id="1613" name="Google Shape;1613;p23"/>
          <p:cNvSpPr txBox="1"/>
          <p:nvPr/>
        </p:nvSpPr>
        <p:spPr>
          <a:xfrm>
            <a:off x="6629400" y="4496105"/>
            <a:ext cx="46743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各フェーズの合格基準、チェックリスト、およびレビュー体制を明文化し運用を開始。</a:t>
            </a:r>
            <a:endParaRPr b="0" i="0" sz="900" u="none" cap="none" strike="noStrike">
              <a:solidFill>
                <a:schemeClr val="dk1"/>
              </a:solidFill>
              <a:latin typeface="Calibri"/>
              <a:ea typeface="Calibri"/>
              <a:cs typeface="Calibri"/>
              <a:sym typeface="Calibri"/>
            </a:endParaRPr>
          </a:p>
        </p:txBody>
      </p:sp>
      <p:sp>
        <p:nvSpPr>
          <p:cNvPr id="1614" name="Google Shape;1614;p23"/>
          <p:cNvSpPr/>
          <p:nvPr/>
        </p:nvSpPr>
        <p:spPr>
          <a:xfrm>
            <a:off x="6629400" y="4943246"/>
            <a:ext cx="1628400" cy="247800"/>
          </a:xfrm>
          <a:prstGeom prst="roundRect">
            <a:avLst>
              <a:gd fmla="val 56770" name="adj"/>
            </a:avLst>
          </a:prstGeom>
          <a:solidFill>
            <a:srgbClr val="F5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15" name="Google Shape;1615;p23"/>
          <p:cNvPicPr preferRelativeResize="0"/>
          <p:nvPr/>
        </p:nvPicPr>
        <p:blipFill rotWithShape="1">
          <a:blip r:embed="rId13">
            <a:alphaModFix/>
          </a:blip>
          <a:srcRect b="0" l="0" r="0" t="0"/>
          <a:stretch/>
        </p:blipFill>
        <p:spPr>
          <a:xfrm>
            <a:off x="6705295" y="5009998"/>
            <a:ext cx="114300" cy="114300"/>
          </a:xfrm>
          <a:prstGeom prst="rect">
            <a:avLst/>
          </a:prstGeom>
          <a:noFill/>
          <a:ln>
            <a:noFill/>
          </a:ln>
        </p:spPr>
      </p:pic>
      <p:sp>
        <p:nvSpPr>
          <p:cNvPr id="1616" name="Google Shape;1616;p23"/>
          <p:cNvSpPr txBox="1"/>
          <p:nvPr/>
        </p:nvSpPr>
        <p:spPr>
          <a:xfrm>
            <a:off x="6858000" y="4981651"/>
            <a:ext cx="14100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900"/>
              <a:buFont typeface="Noto Sans JP"/>
              <a:buNone/>
            </a:pPr>
            <a:r>
              <a:rPr b="1" i="0" lang="en-US" sz="900" u="none" cap="none" strike="noStrike">
                <a:solidFill>
                  <a:srgbClr val="7C3AED"/>
                </a:solidFill>
                <a:latin typeface="Noto Sans JP"/>
                <a:ea typeface="Noto Sans JP"/>
                <a:cs typeface="Noto Sans JP"/>
                <a:sym typeface="Noto Sans JP"/>
              </a:rPr>
              <a:t>期待効果: 品質基準明確化</a:t>
            </a:r>
            <a:endParaRPr b="0" i="0" sz="900" u="none" cap="none" strike="noStrike">
              <a:solidFill>
                <a:schemeClr val="dk1"/>
              </a:solidFill>
              <a:latin typeface="Calibri"/>
              <a:ea typeface="Calibri"/>
              <a:cs typeface="Calibri"/>
              <a:sym typeface="Calibri"/>
            </a:endParaRPr>
          </a:p>
        </p:txBody>
      </p:sp>
      <p:sp>
        <p:nvSpPr>
          <p:cNvPr id="1617" name="Google Shape;1617;p23"/>
          <p:cNvSpPr/>
          <p:nvPr/>
        </p:nvSpPr>
        <p:spPr>
          <a:xfrm>
            <a:off x="6391656" y="5495544"/>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3"/>
          <p:cNvSpPr/>
          <p:nvPr/>
        </p:nvSpPr>
        <p:spPr>
          <a:xfrm>
            <a:off x="6629400" y="5658307"/>
            <a:ext cx="304500" cy="209400"/>
          </a:xfrm>
          <a:prstGeom prst="roundRect">
            <a:avLst>
              <a:gd fmla="val 79396" name="adj"/>
            </a:avLst>
          </a:prstGeom>
          <a:solidFill>
            <a:srgbClr val="2563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3"/>
          <p:cNvSpPr txBox="1"/>
          <p:nvPr/>
        </p:nvSpPr>
        <p:spPr>
          <a:xfrm>
            <a:off x="6705295" y="5676595"/>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P2</a:t>
            </a:r>
            <a:endParaRPr b="0" i="0" sz="900" u="none" cap="none" strike="noStrike">
              <a:solidFill>
                <a:schemeClr val="dk1"/>
              </a:solidFill>
              <a:latin typeface="Calibri"/>
              <a:ea typeface="Calibri"/>
              <a:cs typeface="Calibri"/>
              <a:sym typeface="Calibri"/>
            </a:endParaRPr>
          </a:p>
        </p:txBody>
      </p:sp>
      <p:sp>
        <p:nvSpPr>
          <p:cNvPr id="1620" name="Google Shape;1620;p23"/>
          <p:cNvSpPr/>
          <p:nvPr/>
        </p:nvSpPr>
        <p:spPr>
          <a:xfrm>
            <a:off x="10848442" y="5658307"/>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21" name="Google Shape;1621;p23"/>
          <p:cNvPicPr preferRelativeResize="0"/>
          <p:nvPr/>
        </p:nvPicPr>
        <p:blipFill rotWithShape="1">
          <a:blip r:embed="rId11">
            <a:alphaModFix/>
          </a:blip>
          <a:srcRect b="0" l="0" r="0" t="0"/>
          <a:stretch/>
        </p:blipFill>
        <p:spPr>
          <a:xfrm>
            <a:off x="10924337" y="5710428"/>
            <a:ext cx="114300" cy="114300"/>
          </a:xfrm>
          <a:prstGeom prst="rect">
            <a:avLst/>
          </a:prstGeom>
          <a:noFill/>
          <a:ln>
            <a:noFill/>
          </a:ln>
        </p:spPr>
      </p:pic>
      <p:sp>
        <p:nvSpPr>
          <p:cNvPr id="1622" name="Google Shape;1622;p23"/>
          <p:cNvSpPr txBox="1"/>
          <p:nvPr/>
        </p:nvSpPr>
        <p:spPr>
          <a:xfrm>
            <a:off x="11038637" y="5676595"/>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1ヶ月</a:t>
            </a:r>
            <a:endParaRPr b="0" i="0" sz="900" u="none" cap="none" strike="noStrike">
              <a:solidFill>
                <a:schemeClr val="dk1"/>
              </a:solidFill>
              <a:latin typeface="Calibri"/>
              <a:ea typeface="Calibri"/>
              <a:cs typeface="Calibri"/>
              <a:sym typeface="Calibri"/>
            </a:endParaRPr>
          </a:p>
        </p:txBody>
      </p:sp>
      <p:sp>
        <p:nvSpPr>
          <p:cNvPr id="1623" name="Google Shape;1623;p23"/>
          <p:cNvSpPr txBox="1"/>
          <p:nvPr/>
        </p:nvSpPr>
        <p:spPr>
          <a:xfrm>
            <a:off x="6629400" y="5943600"/>
            <a:ext cx="10389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監査ログ整備</a:t>
            </a:r>
            <a:endParaRPr b="0" i="0" sz="1200" u="none" cap="none" strike="noStrike">
              <a:solidFill>
                <a:schemeClr val="dk1"/>
              </a:solidFill>
              <a:latin typeface="Calibri"/>
              <a:ea typeface="Calibri"/>
              <a:cs typeface="Calibri"/>
              <a:sym typeface="Calibri"/>
            </a:endParaRPr>
          </a:p>
        </p:txBody>
      </p:sp>
      <p:sp>
        <p:nvSpPr>
          <p:cNvPr id="1624" name="Google Shape;1624;p23"/>
          <p:cNvSpPr txBox="1"/>
          <p:nvPr/>
        </p:nvSpPr>
        <p:spPr>
          <a:xfrm>
            <a:off x="6629400" y="6229807"/>
            <a:ext cx="47796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AI利用履歴の自動記録、変更履歴のトレーサビリティ確保、定期監査レポート作成を実装。</a:t>
            </a:r>
            <a:endParaRPr b="0" i="0" sz="900" u="none" cap="none" strike="noStrike">
              <a:solidFill>
                <a:schemeClr val="dk1"/>
              </a:solidFill>
              <a:latin typeface="Calibri"/>
              <a:ea typeface="Calibri"/>
              <a:cs typeface="Calibri"/>
              <a:sym typeface="Calibri"/>
            </a:endParaRPr>
          </a:p>
        </p:txBody>
      </p:sp>
      <p:sp>
        <p:nvSpPr>
          <p:cNvPr id="1625" name="Google Shape;1625;p23"/>
          <p:cNvSpPr/>
          <p:nvPr/>
        </p:nvSpPr>
        <p:spPr>
          <a:xfrm>
            <a:off x="6629400" y="6676949"/>
            <a:ext cx="1419000" cy="247800"/>
          </a:xfrm>
          <a:prstGeom prst="roundRect">
            <a:avLst>
              <a:gd fmla="val 56770" name="adj"/>
            </a:avLst>
          </a:prstGeom>
          <a:solidFill>
            <a:srgbClr val="F5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26" name="Google Shape;1626;p23"/>
          <p:cNvPicPr preferRelativeResize="0"/>
          <p:nvPr/>
        </p:nvPicPr>
        <p:blipFill rotWithShape="1">
          <a:blip r:embed="rId14">
            <a:alphaModFix/>
          </a:blip>
          <a:srcRect b="0" l="-1910" r="-1910" t="0"/>
          <a:stretch/>
        </p:blipFill>
        <p:spPr>
          <a:xfrm>
            <a:off x="6705295" y="6743700"/>
            <a:ext cx="133502" cy="114300"/>
          </a:xfrm>
          <a:prstGeom prst="rect">
            <a:avLst/>
          </a:prstGeom>
          <a:noFill/>
          <a:ln>
            <a:noFill/>
          </a:ln>
        </p:spPr>
      </p:pic>
      <p:sp>
        <p:nvSpPr>
          <p:cNvPr id="1627" name="Google Shape;1627;p23"/>
          <p:cNvSpPr txBox="1"/>
          <p:nvPr/>
        </p:nvSpPr>
        <p:spPr>
          <a:xfrm>
            <a:off x="6877202" y="6715354"/>
            <a:ext cx="11814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900"/>
              <a:buFont typeface="Noto Sans JP"/>
              <a:buNone/>
            </a:pPr>
            <a:r>
              <a:rPr b="1" i="0" lang="en-US" sz="900" u="none" cap="none" strike="noStrike">
                <a:solidFill>
                  <a:srgbClr val="7C3AED"/>
                </a:solidFill>
                <a:latin typeface="Noto Sans JP"/>
                <a:ea typeface="Noto Sans JP"/>
                <a:cs typeface="Noto Sans JP"/>
                <a:sym typeface="Noto Sans JP"/>
              </a:rPr>
              <a:t>期待効果: 透明性確保</a:t>
            </a:r>
            <a:endParaRPr b="0" i="0" sz="900" u="none" cap="none" strike="noStrike">
              <a:solidFill>
                <a:schemeClr val="dk1"/>
              </a:solidFill>
              <a:latin typeface="Calibri"/>
              <a:ea typeface="Calibri"/>
              <a:cs typeface="Calibri"/>
              <a:sym typeface="Calibri"/>
            </a:endParaRPr>
          </a:p>
        </p:txBody>
      </p:sp>
      <p:sp>
        <p:nvSpPr>
          <p:cNvPr id="1628" name="Google Shape;1628;p23"/>
          <p:cNvSpPr/>
          <p:nvPr/>
        </p:nvSpPr>
        <p:spPr>
          <a:xfrm>
            <a:off x="5943600" y="1736446"/>
            <a:ext cx="304500" cy="304500"/>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29" name="Google Shape;1629;p23"/>
          <p:cNvPicPr preferRelativeResize="0"/>
          <p:nvPr/>
        </p:nvPicPr>
        <p:blipFill rotWithShape="1">
          <a:blip r:embed="rId15">
            <a:alphaModFix/>
          </a:blip>
          <a:srcRect b="0" l="-60" r="-50" t="0"/>
          <a:stretch/>
        </p:blipFill>
        <p:spPr>
          <a:xfrm>
            <a:off x="5995721" y="1774850"/>
            <a:ext cx="200254" cy="228600"/>
          </a:xfrm>
          <a:prstGeom prst="rect">
            <a:avLst/>
          </a:prstGeom>
          <a:noFill/>
          <a:ln>
            <a:noFill/>
          </a:ln>
        </p:spPr>
      </p:pic>
      <p:sp>
        <p:nvSpPr>
          <p:cNvPr id="1630" name="Google Shape;1630;p23"/>
          <p:cNvSpPr/>
          <p:nvPr/>
        </p:nvSpPr>
        <p:spPr>
          <a:xfrm>
            <a:off x="5943600" y="3610051"/>
            <a:ext cx="304500" cy="304500"/>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31" name="Google Shape;1631;p23"/>
          <p:cNvPicPr preferRelativeResize="0"/>
          <p:nvPr/>
        </p:nvPicPr>
        <p:blipFill rotWithShape="1">
          <a:blip r:embed="rId15">
            <a:alphaModFix/>
          </a:blip>
          <a:srcRect b="0" l="-60" r="-50" t="0"/>
          <a:stretch/>
        </p:blipFill>
        <p:spPr>
          <a:xfrm>
            <a:off x="5995721" y="3647542"/>
            <a:ext cx="200254" cy="228600"/>
          </a:xfrm>
          <a:prstGeom prst="rect">
            <a:avLst/>
          </a:prstGeom>
          <a:noFill/>
          <a:ln>
            <a:noFill/>
          </a:ln>
        </p:spPr>
      </p:pic>
      <p:sp>
        <p:nvSpPr>
          <p:cNvPr id="1632" name="Google Shape;1632;p23"/>
          <p:cNvSpPr/>
          <p:nvPr/>
        </p:nvSpPr>
        <p:spPr>
          <a:xfrm>
            <a:off x="5943600" y="5482742"/>
            <a:ext cx="304500" cy="304500"/>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33" name="Google Shape;1633;p23"/>
          <p:cNvPicPr preferRelativeResize="0"/>
          <p:nvPr/>
        </p:nvPicPr>
        <p:blipFill rotWithShape="1">
          <a:blip r:embed="rId15">
            <a:alphaModFix/>
          </a:blip>
          <a:srcRect b="0" l="-60" r="-50" t="0"/>
          <a:stretch/>
        </p:blipFill>
        <p:spPr>
          <a:xfrm>
            <a:off x="5995721" y="5521147"/>
            <a:ext cx="200254" cy="228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24"/>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4"/>
          <p:cNvSpPr/>
          <p:nvPr/>
        </p:nvSpPr>
        <p:spPr>
          <a:xfrm>
            <a:off x="5608015" y="0"/>
            <a:ext cx="6591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4"/>
          <p:cNvSpPr/>
          <p:nvPr/>
        </p:nvSpPr>
        <p:spPr>
          <a:xfrm>
            <a:off x="6789420" y="2408530"/>
            <a:ext cx="342900" cy="304500"/>
          </a:xfrm>
          <a:prstGeom prst="roundRect">
            <a:avLst>
              <a:gd fmla="val 56306" name="adj"/>
            </a:avLst>
          </a:prstGeom>
          <a:solidFill>
            <a:srgbClr val="FEF3C7"/>
          </a:solidFill>
          <a:ln cap="flat" cmpd="sng" w="254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4"/>
          <p:cNvSpPr/>
          <p:nvPr/>
        </p:nvSpPr>
        <p:spPr>
          <a:xfrm>
            <a:off x="7205472" y="2408530"/>
            <a:ext cx="342900" cy="304500"/>
          </a:xfrm>
          <a:prstGeom prst="roundRect">
            <a:avLst>
              <a:gd fmla="val 56306" name="adj"/>
            </a:avLst>
          </a:prstGeom>
          <a:solidFill>
            <a:srgbClr val="CFFAFE"/>
          </a:solidFill>
          <a:ln cap="flat" cmpd="sng" w="25400">
            <a:solidFill>
              <a:srgbClr val="A5F3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4"/>
          <p:cNvSpPr/>
          <p:nvPr/>
        </p:nvSpPr>
        <p:spPr>
          <a:xfrm>
            <a:off x="6142025" y="2917850"/>
            <a:ext cx="2686500" cy="609900"/>
          </a:xfrm>
          <a:prstGeom prst="roundRect">
            <a:avLst>
              <a:gd fmla="val 23426"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44" name="Google Shape;1644;p24"/>
          <p:cNvPicPr preferRelativeResize="0"/>
          <p:nvPr/>
        </p:nvPicPr>
        <p:blipFill rotWithShape="1">
          <a:blip r:embed="rId3">
            <a:alphaModFix/>
          </a:blip>
          <a:srcRect b="-12499" l="0" r="0" t="-12500"/>
          <a:stretch/>
        </p:blipFill>
        <p:spPr>
          <a:xfrm>
            <a:off x="6332220" y="3041294"/>
            <a:ext cx="171907" cy="171907"/>
          </a:xfrm>
          <a:prstGeom prst="rect">
            <a:avLst/>
          </a:prstGeom>
          <a:noFill/>
          <a:ln>
            <a:noFill/>
          </a:ln>
        </p:spPr>
      </p:pic>
      <p:sp>
        <p:nvSpPr>
          <p:cNvPr id="1645" name="Google Shape;1645;p24"/>
          <p:cNvSpPr/>
          <p:nvPr/>
        </p:nvSpPr>
        <p:spPr>
          <a:xfrm>
            <a:off x="8976665" y="2917850"/>
            <a:ext cx="2686500" cy="609900"/>
          </a:xfrm>
          <a:prstGeom prst="roundRect">
            <a:avLst>
              <a:gd fmla="val 23426"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46" name="Google Shape;1646;p24"/>
          <p:cNvPicPr preferRelativeResize="0"/>
          <p:nvPr/>
        </p:nvPicPr>
        <p:blipFill rotWithShape="1">
          <a:blip r:embed="rId4">
            <a:alphaModFix/>
          </a:blip>
          <a:srcRect b="0" l="0" r="0" t="0"/>
          <a:stretch/>
        </p:blipFill>
        <p:spPr>
          <a:xfrm>
            <a:off x="9166860" y="3041294"/>
            <a:ext cx="171907" cy="171907"/>
          </a:xfrm>
          <a:prstGeom prst="rect">
            <a:avLst/>
          </a:prstGeom>
          <a:noFill/>
          <a:ln>
            <a:noFill/>
          </a:ln>
        </p:spPr>
      </p:pic>
      <p:sp>
        <p:nvSpPr>
          <p:cNvPr id="1647" name="Google Shape;1647;p24"/>
          <p:cNvSpPr/>
          <p:nvPr/>
        </p:nvSpPr>
        <p:spPr>
          <a:xfrm>
            <a:off x="6142025" y="3661258"/>
            <a:ext cx="2686500" cy="609900"/>
          </a:xfrm>
          <a:prstGeom prst="roundRect">
            <a:avLst>
              <a:gd fmla="val 23426"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48" name="Google Shape;1648;p24"/>
          <p:cNvPicPr preferRelativeResize="0"/>
          <p:nvPr/>
        </p:nvPicPr>
        <p:blipFill rotWithShape="1">
          <a:blip r:embed="rId5">
            <a:alphaModFix/>
          </a:blip>
          <a:srcRect b="0" l="-16666" r="-16666" t="0"/>
          <a:stretch/>
        </p:blipFill>
        <p:spPr>
          <a:xfrm>
            <a:off x="6332220" y="3784702"/>
            <a:ext cx="171907" cy="171907"/>
          </a:xfrm>
          <a:prstGeom prst="rect">
            <a:avLst/>
          </a:prstGeom>
          <a:noFill/>
          <a:ln>
            <a:noFill/>
          </a:ln>
        </p:spPr>
      </p:pic>
      <p:sp>
        <p:nvSpPr>
          <p:cNvPr id="1649" name="Google Shape;1649;p24"/>
          <p:cNvSpPr/>
          <p:nvPr/>
        </p:nvSpPr>
        <p:spPr>
          <a:xfrm>
            <a:off x="6142025" y="4442155"/>
            <a:ext cx="5524800" cy="609900"/>
          </a:xfrm>
          <a:prstGeom prst="roundRect">
            <a:avLst>
              <a:gd fmla="val 18741" name="adj"/>
            </a:avLst>
          </a:prstGeom>
          <a:solidFill>
            <a:srgbClr val="ECFEFF"/>
          </a:solidFill>
          <a:ln cap="flat" cmpd="sng" w="12700">
            <a:solidFill>
              <a:srgbClr val="BAE6F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4"/>
          <p:cNvSpPr txBox="1"/>
          <p:nvPr/>
        </p:nvSpPr>
        <p:spPr>
          <a:xfrm>
            <a:off x="6142025" y="1758391"/>
            <a:ext cx="3429000" cy="495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700"/>
              <a:buFont typeface="Noto Sans JP"/>
              <a:buNone/>
            </a:pPr>
            <a:r>
              <a:rPr b="1" i="0" lang="en-US" sz="2700" u="none" cap="none" strike="noStrike">
                <a:solidFill>
                  <a:srgbClr val="0F172A"/>
                </a:solidFill>
                <a:latin typeface="Noto Sans JP"/>
                <a:ea typeface="Noto Sans JP"/>
                <a:cs typeface="Noto Sans JP"/>
                <a:sym typeface="Noto Sans JP"/>
              </a:rPr>
              <a:t>成長段階 (4〜6合目)</a:t>
            </a:r>
            <a:endParaRPr b="0" i="0" sz="2700" u="none" cap="none" strike="noStrike">
              <a:solidFill>
                <a:schemeClr val="dk1"/>
              </a:solidFill>
              <a:latin typeface="Calibri"/>
              <a:ea typeface="Calibri"/>
              <a:cs typeface="Calibri"/>
              <a:sym typeface="Calibri"/>
            </a:endParaRPr>
          </a:p>
        </p:txBody>
      </p:sp>
      <p:sp>
        <p:nvSpPr>
          <p:cNvPr id="1651" name="Google Shape;1651;p24"/>
          <p:cNvSpPr txBox="1"/>
          <p:nvPr/>
        </p:nvSpPr>
        <p:spPr>
          <a:xfrm>
            <a:off x="6142025" y="2472538"/>
            <a:ext cx="667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到達レベル</a:t>
            </a:r>
            <a:endParaRPr b="0" i="0" sz="900" u="none" cap="none" strike="noStrike">
              <a:solidFill>
                <a:schemeClr val="dk1"/>
              </a:solidFill>
              <a:latin typeface="Calibri"/>
              <a:ea typeface="Calibri"/>
              <a:cs typeface="Calibri"/>
              <a:sym typeface="Calibri"/>
            </a:endParaRPr>
          </a:p>
        </p:txBody>
      </p:sp>
      <p:sp>
        <p:nvSpPr>
          <p:cNvPr id="1652" name="Google Shape;1652;p24"/>
          <p:cNvSpPr txBox="1"/>
          <p:nvPr/>
        </p:nvSpPr>
        <p:spPr>
          <a:xfrm>
            <a:off x="6884518" y="2465222"/>
            <a:ext cx="246000" cy="181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900"/>
              <a:buFont typeface="Noto Sans JP"/>
              <a:buNone/>
            </a:pPr>
            <a:r>
              <a:rPr b="1" i="0" lang="en-US" sz="900" u="none" cap="none" strike="noStrike">
                <a:solidFill>
                  <a:srgbClr val="0F172A"/>
                </a:solidFill>
                <a:latin typeface="Noto Sans JP"/>
                <a:ea typeface="Noto Sans JP"/>
                <a:cs typeface="Noto Sans JP"/>
                <a:sym typeface="Noto Sans JP"/>
              </a:rPr>
              <a:t>L4</a:t>
            </a:r>
            <a:endParaRPr b="0" i="0" sz="900" u="none" cap="none" strike="noStrike">
              <a:solidFill>
                <a:schemeClr val="dk1"/>
              </a:solidFill>
              <a:latin typeface="Calibri"/>
              <a:ea typeface="Calibri"/>
              <a:cs typeface="Calibri"/>
              <a:sym typeface="Calibri"/>
            </a:endParaRPr>
          </a:p>
        </p:txBody>
      </p:sp>
      <p:sp>
        <p:nvSpPr>
          <p:cNvPr id="1653" name="Google Shape;1653;p24"/>
          <p:cNvSpPr txBox="1"/>
          <p:nvPr/>
        </p:nvSpPr>
        <p:spPr>
          <a:xfrm>
            <a:off x="7301484" y="2465222"/>
            <a:ext cx="246000" cy="181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900"/>
              <a:buFont typeface="Noto Sans JP"/>
              <a:buNone/>
            </a:pPr>
            <a:r>
              <a:rPr b="1" i="0" lang="en-US" sz="900" u="none" cap="none" strike="noStrike">
                <a:solidFill>
                  <a:srgbClr val="0F172A"/>
                </a:solidFill>
                <a:latin typeface="Noto Sans JP"/>
                <a:ea typeface="Noto Sans JP"/>
                <a:cs typeface="Noto Sans JP"/>
                <a:sym typeface="Noto Sans JP"/>
              </a:rPr>
              <a:t>L5</a:t>
            </a:r>
            <a:endParaRPr b="0" i="0" sz="900" u="none" cap="none" strike="noStrike">
              <a:solidFill>
                <a:schemeClr val="dk1"/>
              </a:solidFill>
              <a:latin typeface="Calibri"/>
              <a:ea typeface="Calibri"/>
              <a:cs typeface="Calibri"/>
              <a:sym typeface="Calibri"/>
            </a:endParaRPr>
          </a:p>
        </p:txBody>
      </p:sp>
      <p:sp>
        <p:nvSpPr>
          <p:cNvPr id="1654" name="Google Shape;1654;p24"/>
          <p:cNvSpPr txBox="1"/>
          <p:nvPr/>
        </p:nvSpPr>
        <p:spPr>
          <a:xfrm>
            <a:off x="6599225" y="3032150"/>
            <a:ext cx="9957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1300"/>
              <a:buFont typeface="Noto Sans JP"/>
              <a:buNone/>
            </a:pPr>
            <a:r>
              <a:rPr b="1" i="0" lang="en-US" sz="1300" u="none" cap="none" strike="noStrike">
                <a:solidFill>
                  <a:srgbClr val="0F172A"/>
                </a:solidFill>
                <a:latin typeface="Noto Sans JP"/>
                <a:ea typeface="Noto Sans JP"/>
                <a:cs typeface="Noto Sans JP"/>
                <a:sym typeface="Noto Sans JP"/>
              </a:rPr>
              <a:t>AI主導開発</a:t>
            </a:r>
            <a:endParaRPr b="0" i="0" sz="1300" u="none" cap="none" strike="noStrike">
              <a:solidFill>
                <a:schemeClr val="dk1"/>
              </a:solidFill>
              <a:latin typeface="Calibri"/>
              <a:ea typeface="Calibri"/>
              <a:cs typeface="Calibri"/>
              <a:sym typeface="Calibri"/>
            </a:endParaRPr>
          </a:p>
        </p:txBody>
      </p:sp>
      <p:sp>
        <p:nvSpPr>
          <p:cNvPr id="1655" name="Google Shape;1655;p24"/>
          <p:cNvSpPr txBox="1"/>
          <p:nvPr/>
        </p:nvSpPr>
        <p:spPr>
          <a:xfrm>
            <a:off x="9433865" y="3032150"/>
            <a:ext cx="13296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1300"/>
              <a:buFont typeface="Noto Sans JP"/>
              <a:buNone/>
            </a:pPr>
            <a:r>
              <a:rPr b="1" i="0" lang="en-US" sz="1300" u="none" cap="none" strike="noStrike">
                <a:solidFill>
                  <a:srgbClr val="0F172A"/>
                </a:solidFill>
                <a:latin typeface="Noto Sans JP"/>
                <a:ea typeface="Noto Sans JP"/>
                <a:cs typeface="Noto Sans JP"/>
                <a:sym typeface="Noto Sans JP"/>
              </a:rPr>
              <a:t>自動テスト拡大</a:t>
            </a:r>
            <a:endParaRPr b="0" i="0" sz="1300" u="none" cap="none" strike="noStrike">
              <a:solidFill>
                <a:schemeClr val="dk1"/>
              </a:solidFill>
              <a:latin typeface="Calibri"/>
              <a:ea typeface="Calibri"/>
              <a:cs typeface="Calibri"/>
              <a:sym typeface="Calibri"/>
            </a:endParaRPr>
          </a:p>
        </p:txBody>
      </p:sp>
      <p:sp>
        <p:nvSpPr>
          <p:cNvPr id="1656" name="Google Shape;1656;p24"/>
          <p:cNvSpPr txBox="1"/>
          <p:nvPr/>
        </p:nvSpPr>
        <p:spPr>
          <a:xfrm>
            <a:off x="6599225" y="3775558"/>
            <a:ext cx="15006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1300"/>
              <a:buFont typeface="Noto Sans JP"/>
              <a:buNone/>
            </a:pPr>
            <a:r>
              <a:rPr b="1" i="0" lang="en-US" sz="1300" u="none" cap="none" strike="noStrike">
                <a:solidFill>
                  <a:srgbClr val="0F172A"/>
                </a:solidFill>
                <a:latin typeface="Noto Sans JP"/>
                <a:ea typeface="Noto Sans JP"/>
                <a:cs typeface="Noto Sans JP"/>
                <a:sym typeface="Noto Sans JP"/>
              </a:rPr>
              <a:t>承認プロセス確立</a:t>
            </a:r>
            <a:endParaRPr b="0" i="0" sz="1300" u="none" cap="none" strike="noStrike">
              <a:solidFill>
                <a:schemeClr val="dk1"/>
              </a:solidFill>
              <a:latin typeface="Calibri"/>
              <a:ea typeface="Calibri"/>
              <a:cs typeface="Calibri"/>
              <a:sym typeface="Calibri"/>
            </a:endParaRPr>
          </a:p>
        </p:txBody>
      </p:sp>
      <p:sp>
        <p:nvSpPr>
          <p:cNvPr id="1657" name="Google Shape;1657;p24"/>
          <p:cNvSpPr txBox="1"/>
          <p:nvPr/>
        </p:nvSpPr>
        <p:spPr>
          <a:xfrm>
            <a:off x="6265469" y="4546397"/>
            <a:ext cx="5272500" cy="391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C4A6E"/>
              </a:buClr>
              <a:buSzPts val="1000"/>
              <a:buFont typeface="Noto Sans JP"/>
              <a:buNone/>
            </a:pPr>
            <a:r>
              <a:rPr b="1" i="0" lang="en-US" sz="1000" u="none" cap="none" strike="noStrike">
                <a:solidFill>
                  <a:srgbClr val="0C4A6E"/>
                </a:solidFill>
                <a:latin typeface="Noto Sans JP"/>
                <a:ea typeface="Noto Sans JP"/>
                <a:cs typeface="Noto Sans JP"/>
                <a:sym typeface="Noto Sans JP"/>
              </a:rPr>
              <a:t>このスライドは段階切替のアイキャッチ（成長段階）用テンプレートです。STAGE 2、到達レベルL4-L5、主要成果を明示します。</a:t>
            </a:r>
            <a:endParaRPr b="0" i="0" sz="1000" u="none" cap="none" strike="noStrike">
              <a:solidFill>
                <a:schemeClr val="dk1"/>
              </a:solidFill>
              <a:latin typeface="Calibri"/>
              <a:ea typeface="Calibri"/>
              <a:cs typeface="Calibri"/>
              <a:sym typeface="Calibri"/>
            </a:endParaRPr>
          </a:p>
        </p:txBody>
      </p:sp>
      <p:sp>
        <p:nvSpPr>
          <p:cNvPr id="1658" name="Google Shape;1658;p24"/>
          <p:cNvSpPr/>
          <p:nvPr/>
        </p:nvSpPr>
        <p:spPr>
          <a:xfrm>
            <a:off x="0" y="0"/>
            <a:ext cx="5609700" cy="6858000"/>
          </a:xfrm>
          <a:prstGeom prst="rect">
            <a:avLst/>
          </a:prstGeom>
          <a:solidFill>
            <a:srgbClr val="0E7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4"/>
          <p:cNvSpPr/>
          <p:nvPr/>
        </p:nvSpPr>
        <p:spPr>
          <a:xfrm>
            <a:off x="392278" y="2795321"/>
            <a:ext cx="1266300" cy="314700"/>
          </a:xfrm>
          <a:prstGeom prst="roundRect">
            <a:avLst>
              <a:gd fmla="val 290697" name="adj"/>
            </a:avLst>
          </a:prstGeom>
          <a:noFill/>
          <a:ln cap="flat" cmpd="sng" w="25400">
            <a:solidFill>
              <a:srgbClr val="FFFFFF">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4"/>
          <p:cNvSpPr txBox="1"/>
          <p:nvPr/>
        </p:nvSpPr>
        <p:spPr>
          <a:xfrm>
            <a:off x="506578" y="2852928"/>
            <a:ext cx="11385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1000"/>
              <a:buFont typeface="Noto Sans JP"/>
              <a:buNone/>
            </a:pPr>
            <a:r>
              <a:rPr b="1" i="0" lang="en-US" sz="1000" u="none" cap="none" strike="noStrike">
                <a:solidFill>
                  <a:srgbClr val="FFFFFF"/>
                </a:solidFill>
                <a:latin typeface="Noto Sans JP"/>
                <a:ea typeface="Noto Sans JP"/>
                <a:cs typeface="Noto Sans JP"/>
                <a:sym typeface="Noto Sans JP"/>
              </a:rPr>
              <a:t>PHASE INTRO</a:t>
            </a:r>
            <a:endParaRPr b="0" i="0" sz="1000" u="none" cap="none" strike="noStrike">
              <a:solidFill>
                <a:schemeClr val="dk1"/>
              </a:solidFill>
              <a:latin typeface="Calibri"/>
              <a:ea typeface="Calibri"/>
              <a:cs typeface="Calibri"/>
              <a:sym typeface="Calibri"/>
            </a:endParaRPr>
          </a:p>
        </p:txBody>
      </p:sp>
      <p:sp>
        <p:nvSpPr>
          <p:cNvPr id="1661" name="Google Shape;1661;p24"/>
          <p:cNvSpPr txBox="1"/>
          <p:nvPr/>
        </p:nvSpPr>
        <p:spPr>
          <a:xfrm>
            <a:off x="392278" y="3338474"/>
            <a:ext cx="2229300" cy="829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4500"/>
              <a:buFont typeface="Noto Sans JP"/>
              <a:buNone/>
            </a:pPr>
            <a:r>
              <a:rPr b="1" i="0" lang="en-US" sz="4500" u="none" cap="none" strike="noStrike">
                <a:solidFill>
                  <a:srgbClr val="FFFFFF"/>
                </a:solidFill>
                <a:latin typeface="Noto Sans JP"/>
                <a:ea typeface="Noto Sans JP"/>
                <a:cs typeface="Noto Sans JP"/>
                <a:sym typeface="Noto Sans JP"/>
              </a:rPr>
              <a:t>STAGE</a:t>
            </a:r>
            <a:endParaRPr b="0" i="0" sz="4500" u="none" cap="none" strike="noStrike">
              <a:solidFill>
                <a:schemeClr val="dk1"/>
              </a:solidFill>
              <a:latin typeface="Calibri"/>
              <a:ea typeface="Calibri"/>
              <a:cs typeface="Calibri"/>
              <a:sym typeface="Calibri"/>
            </a:endParaRPr>
          </a:p>
        </p:txBody>
      </p:sp>
      <p:sp>
        <p:nvSpPr>
          <p:cNvPr id="1662" name="Google Shape;1662;p24"/>
          <p:cNvSpPr txBox="1"/>
          <p:nvPr/>
        </p:nvSpPr>
        <p:spPr>
          <a:xfrm>
            <a:off x="2268626" y="3033979"/>
            <a:ext cx="1134000" cy="1209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6600"/>
              <a:buFont typeface="Noto Sans JP"/>
              <a:buNone/>
            </a:pPr>
            <a:r>
              <a:rPr b="1" i="0" lang="en-US" sz="6600" u="none" cap="none" strike="noStrike">
                <a:solidFill>
                  <a:srgbClr val="FFFFFF"/>
                </a:solidFill>
                <a:latin typeface="Noto Sans JP"/>
                <a:ea typeface="Noto Sans JP"/>
                <a:cs typeface="Noto Sans JP"/>
                <a:sym typeface="Noto Sans JP"/>
              </a:rPr>
              <a:t>2</a:t>
            </a:r>
            <a:endParaRPr b="0" i="0" sz="6600" u="none" cap="none" strike="noStrike">
              <a:solidFill>
                <a:schemeClr val="dk1"/>
              </a:solidFill>
              <a:latin typeface="Calibri"/>
              <a:ea typeface="Calibri"/>
              <a:cs typeface="Calibri"/>
              <a:sym typeface="Calibri"/>
            </a:endParaRPr>
          </a:p>
        </p:txBody>
      </p:sp>
      <p:sp>
        <p:nvSpPr>
          <p:cNvPr id="1663" name="Google Shape;1663;p24"/>
          <p:cNvSpPr/>
          <p:nvPr/>
        </p:nvSpPr>
        <p:spPr>
          <a:xfrm>
            <a:off x="3931920" y="5143500"/>
            <a:ext cx="2095800" cy="2095800"/>
          </a:xfrm>
          <a:prstGeom prst="roundRect">
            <a:avLst>
              <a:gd fmla="val 2380" name="adj"/>
            </a:avLst>
          </a:prstGeom>
          <a:solidFill>
            <a:srgbClr val="22D3EE">
              <a:alpha val="1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4"/>
          <p:cNvSpPr/>
          <p:nvPr/>
        </p:nvSpPr>
        <p:spPr>
          <a:xfrm>
            <a:off x="-285293" y="228600"/>
            <a:ext cx="1429200" cy="1429200"/>
          </a:xfrm>
          <a:prstGeom prst="roundRect">
            <a:avLst>
              <a:gd fmla="val 5118" name="adj"/>
            </a:avLst>
          </a:prstGeom>
          <a:solidFill>
            <a:srgbClr val="67E8F9">
              <a:alpha val="1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4"/>
          <p:cNvSpPr/>
          <p:nvPr/>
        </p:nvSpPr>
        <p:spPr>
          <a:xfrm>
            <a:off x="4048963" y="6529730"/>
            <a:ext cx="1429200" cy="237600"/>
          </a:xfrm>
          <a:prstGeom prst="roundRect">
            <a:avLst>
              <a:gd fmla="val 384615" name="adj"/>
            </a:avLst>
          </a:prstGeom>
          <a:solidFill>
            <a:srgbClr val="ECFEFF"/>
          </a:solidFill>
          <a:ln cap="flat" cmpd="sng" w="12700">
            <a:solidFill>
              <a:srgbClr val="A5F3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4"/>
          <p:cNvSpPr txBox="1"/>
          <p:nvPr/>
        </p:nvSpPr>
        <p:spPr>
          <a:xfrm>
            <a:off x="4134002" y="6567221"/>
            <a:ext cx="1335900" cy="152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stage_eyecatch_growth</a:t>
            </a:r>
            <a:endParaRPr b="0" i="0" sz="8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25"/>
          <p:cNvSpPr/>
          <p:nvPr/>
        </p:nvSpPr>
        <p:spPr>
          <a:xfrm>
            <a:off x="0" y="0"/>
            <a:ext cx="12191695"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5"/>
          <p:cNvSpPr/>
          <p:nvPr/>
        </p:nvSpPr>
        <p:spPr>
          <a:xfrm>
            <a:off x="0" y="0"/>
            <a:ext cx="12191695"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5"/>
          <p:cNvSpPr/>
          <p:nvPr/>
        </p:nvSpPr>
        <p:spPr>
          <a:xfrm>
            <a:off x="333756" y="656539"/>
            <a:ext cx="11525098" cy="19202"/>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5"/>
          <p:cNvSpPr txBox="1"/>
          <p:nvPr/>
        </p:nvSpPr>
        <p:spPr>
          <a:xfrm>
            <a:off x="333756" y="237744"/>
            <a:ext cx="5649163" cy="34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1800"/>
              <a:buFont typeface="Noto Sans JP"/>
              <a:buNone/>
            </a:pPr>
            <a:r>
              <a:rPr b="1" i="0" lang="en-US" sz="1800" u="none" cap="none" strike="noStrike">
                <a:solidFill>
                  <a:srgbClr val="1E3A8A"/>
                </a:solidFill>
                <a:latin typeface="Noto Sans JP"/>
                <a:ea typeface="Noto Sans JP"/>
                <a:cs typeface="Noto Sans JP"/>
                <a:sym typeface="Noto Sans JP"/>
              </a:rPr>
              <a:t>成長段階：プロセス代替可能状況 Current: 4〜6合目</a:t>
            </a:r>
            <a:endParaRPr b="0" i="0" sz="1800" u="none" cap="none" strike="noStrike">
              <a:solidFill>
                <a:schemeClr val="dk1"/>
              </a:solidFill>
              <a:latin typeface="Calibri"/>
              <a:ea typeface="Calibri"/>
              <a:cs typeface="Calibri"/>
              <a:sym typeface="Calibri"/>
            </a:endParaRPr>
          </a:p>
        </p:txBody>
      </p:sp>
      <p:sp>
        <p:nvSpPr>
          <p:cNvPr id="1676" name="Google Shape;1676;p25"/>
          <p:cNvSpPr/>
          <p:nvPr/>
        </p:nvSpPr>
        <p:spPr>
          <a:xfrm>
            <a:off x="9309506" y="278892"/>
            <a:ext cx="2553005" cy="267005"/>
          </a:xfrm>
          <a:prstGeom prst="roundRect">
            <a:avLst>
              <a:gd fmla="val 73385"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5"/>
          <p:cNvSpPr/>
          <p:nvPr/>
        </p:nvSpPr>
        <p:spPr>
          <a:xfrm>
            <a:off x="9433865" y="371246"/>
            <a:ext cx="75895" cy="75895"/>
          </a:xfrm>
          <a:prstGeom prst="roundRect">
            <a:avLst>
              <a:gd fmla="val 301206" name="adj"/>
            </a:avLst>
          </a:prstGeom>
          <a:solidFill>
            <a:srgbClr val="1E3A8A"/>
          </a:solidFill>
          <a:ln>
            <a:noFill/>
          </a:ln>
          <a:effectLst>
            <a:outerShdw blurRad="12700" rotWithShape="0" algn="bl" dir="5400000" dist="12700">
              <a:srgbClr val="000000">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5"/>
          <p:cNvSpPr txBox="1"/>
          <p:nvPr/>
        </p:nvSpPr>
        <p:spPr>
          <a:xfrm>
            <a:off x="9548165" y="345643"/>
            <a:ext cx="181051"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L7</a:t>
            </a:r>
            <a:endParaRPr b="0" i="0" sz="800" u="none" cap="none" strike="noStrike">
              <a:solidFill>
                <a:schemeClr val="dk1"/>
              </a:solidFill>
              <a:latin typeface="Calibri"/>
              <a:ea typeface="Calibri"/>
              <a:cs typeface="Calibri"/>
              <a:sym typeface="Calibri"/>
            </a:endParaRPr>
          </a:p>
        </p:txBody>
      </p:sp>
      <p:sp>
        <p:nvSpPr>
          <p:cNvPr id="1679" name="Google Shape;1679;p25"/>
          <p:cNvSpPr/>
          <p:nvPr/>
        </p:nvSpPr>
        <p:spPr>
          <a:xfrm>
            <a:off x="9781337" y="371246"/>
            <a:ext cx="75895" cy="75895"/>
          </a:xfrm>
          <a:prstGeom prst="roundRect">
            <a:avLst>
              <a:gd fmla="val 301206" name="adj"/>
            </a:avLst>
          </a:prstGeom>
          <a:solidFill>
            <a:srgbClr val="2563EB"/>
          </a:solidFill>
          <a:ln>
            <a:noFill/>
          </a:ln>
          <a:effectLst>
            <a:outerShdw blurRad="12700" rotWithShape="0" algn="bl" dir="5400000" dist="12700">
              <a:srgbClr val="000000">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5"/>
          <p:cNvSpPr txBox="1"/>
          <p:nvPr/>
        </p:nvSpPr>
        <p:spPr>
          <a:xfrm>
            <a:off x="9895637" y="345643"/>
            <a:ext cx="181051"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L6</a:t>
            </a:r>
            <a:endParaRPr b="0" i="0" sz="800" u="none" cap="none" strike="noStrike">
              <a:solidFill>
                <a:schemeClr val="dk1"/>
              </a:solidFill>
              <a:latin typeface="Calibri"/>
              <a:ea typeface="Calibri"/>
              <a:cs typeface="Calibri"/>
              <a:sym typeface="Calibri"/>
            </a:endParaRPr>
          </a:p>
        </p:txBody>
      </p:sp>
      <p:sp>
        <p:nvSpPr>
          <p:cNvPr id="1681" name="Google Shape;1681;p25"/>
          <p:cNvSpPr/>
          <p:nvPr/>
        </p:nvSpPr>
        <p:spPr>
          <a:xfrm>
            <a:off x="10128809" y="371246"/>
            <a:ext cx="75895" cy="75895"/>
          </a:xfrm>
          <a:prstGeom prst="roundRect">
            <a:avLst>
              <a:gd fmla="val 301206" name="adj"/>
            </a:avLst>
          </a:prstGeom>
          <a:solidFill>
            <a:srgbClr val="06B6D4"/>
          </a:solidFill>
          <a:ln>
            <a:noFill/>
          </a:ln>
          <a:effectLst>
            <a:outerShdw blurRad="12700" rotWithShape="0" algn="bl" dir="5400000" dist="12700">
              <a:srgbClr val="000000">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5"/>
          <p:cNvSpPr txBox="1"/>
          <p:nvPr/>
        </p:nvSpPr>
        <p:spPr>
          <a:xfrm>
            <a:off x="10243109" y="345643"/>
            <a:ext cx="181051"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L5</a:t>
            </a:r>
            <a:endParaRPr b="0" i="0" sz="800" u="none" cap="none" strike="noStrike">
              <a:solidFill>
                <a:schemeClr val="dk1"/>
              </a:solidFill>
              <a:latin typeface="Calibri"/>
              <a:ea typeface="Calibri"/>
              <a:cs typeface="Calibri"/>
              <a:sym typeface="Calibri"/>
            </a:endParaRPr>
          </a:p>
        </p:txBody>
      </p:sp>
      <p:sp>
        <p:nvSpPr>
          <p:cNvPr id="1683" name="Google Shape;1683;p25"/>
          <p:cNvSpPr/>
          <p:nvPr/>
        </p:nvSpPr>
        <p:spPr>
          <a:xfrm>
            <a:off x="10477195" y="371246"/>
            <a:ext cx="75895" cy="75895"/>
          </a:xfrm>
          <a:prstGeom prst="roundRect">
            <a:avLst>
              <a:gd fmla="val 301206" name="adj"/>
            </a:avLst>
          </a:prstGeom>
          <a:solidFill>
            <a:srgbClr val="F59E0B"/>
          </a:solidFill>
          <a:ln>
            <a:noFill/>
          </a:ln>
          <a:effectLst>
            <a:outerShdw blurRad="12700" rotWithShape="0" algn="bl" dir="5400000" dist="12700">
              <a:srgbClr val="000000">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5"/>
          <p:cNvSpPr txBox="1"/>
          <p:nvPr/>
        </p:nvSpPr>
        <p:spPr>
          <a:xfrm>
            <a:off x="10591495" y="345643"/>
            <a:ext cx="181051"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L4</a:t>
            </a:r>
            <a:endParaRPr b="0" i="0" sz="800" u="none" cap="none" strike="noStrike">
              <a:solidFill>
                <a:schemeClr val="dk1"/>
              </a:solidFill>
              <a:latin typeface="Calibri"/>
              <a:ea typeface="Calibri"/>
              <a:cs typeface="Calibri"/>
              <a:sym typeface="Calibri"/>
            </a:endParaRPr>
          </a:p>
        </p:txBody>
      </p:sp>
      <p:sp>
        <p:nvSpPr>
          <p:cNvPr id="1685" name="Google Shape;1685;p25"/>
          <p:cNvSpPr/>
          <p:nvPr/>
        </p:nvSpPr>
        <p:spPr>
          <a:xfrm>
            <a:off x="10824667" y="371246"/>
            <a:ext cx="75895" cy="75895"/>
          </a:xfrm>
          <a:prstGeom prst="roundRect">
            <a:avLst>
              <a:gd fmla="val 301206" name="adj"/>
            </a:avLst>
          </a:prstGeom>
          <a:solidFill>
            <a:srgbClr val="EA580C"/>
          </a:solidFill>
          <a:ln>
            <a:noFill/>
          </a:ln>
          <a:effectLst>
            <a:outerShdw blurRad="12700" rotWithShape="0" algn="bl" dir="5400000" dist="12700">
              <a:srgbClr val="000000">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5"/>
          <p:cNvSpPr txBox="1"/>
          <p:nvPr/>
        </p:nvSpPr>
        <p:spPr>
          <a:xfrm>
            <a:off x="10938967" y="345643"/>
            <a:ext cx="181051"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L3</a:t>
            </a:r>
            <a:endParaRPr b="0" i="0" sz="800" u="none" cap="none" strike="noStrike">
              <a:solidFill>
                <a:schemeClr val="dk1"/>
              </a:solidFill>
              <a:latin typeface="Calibri"/>
              <a:ea typeface="Calibri"/>
              <a:cs typeface="Calibri"/>
              <a:sym typeface="Calibri"/>
            </a:endParaRPr>
          </a:p>
        </p:txBody>
      </p:sp>
      <p:sp>
        <p:nvSpPr>
          <p:cNvPr id="1687" name="Google Shape;1687;p25"/>
          <p:cNvSpPr/>
          <p:nvPr/>
        </p:nvSpPr>
        <p:spPr>
          <a:xfrm>
            <a:off x="11172139" y="371246"/>
            <a:ext cx="75895" cy="75895"/>
          </a:xfrm>
          <a:prstGeom prst="roundRect">
            <a:avLst>
              <a:gd fmla="val 301206" name="adj"/>
            </a:avLst>
          </a:prstGeom>
          <a:solidFill>
            <a:srgbClr val="DC2626"/>
          </a:solidFill>
          <a:ln>
            <a:noFill/>
          </a:ln>
          <a:effectLst>
            <a:outerShdw blurRad="12700" rotWithShape="0" algn="bl" dir="5400000" dist="12700">
              <a:srgbClr val="000000">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5"/>
          <p:cNvSpPr txBox="1"/>
          <p:nvPr/>
        </p:nvSpPr>
        <p:spPr>
          <a:xfrm>
            <a:off x="11286439" y="345643"/>
            <a:ext cx="181051"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L2</a:t>
            </a:r>
            <a:endParaRPr b="0" i="0" sz="800" u="none" cap="none" strike="noStrike">
              <a:solidFill>
                <a:schemeClr val="dk1"/>
              </a:solidFill>
              <a:latin typeface="Calibri"/>
              <a:ea typeface="Calibri"/>
              <a:cs typeface="Calibri"/>
              <a:sym typeface="Calibri"/>
            </a:endParaRPr>
          </a:p>
        </p:txBody>
      </p:sp>
      <p:sp>
        <p:nvSpPr>
          <p:cNvPr id="1689" name="Google Shape;1689;p25"/>
          <p:cNvSpPr/>
          <p:nvPr/>
        </p:nvSpPr>
        <p:spPr>
          <a:xfrm>
            <a:off x="11520526" y="371246"/>
            <a:ext cx="75895" cy="75895"/>
          </a:xfrm>
          <a:prstGeom prst="roundRect">
            <a:avLst>
              <a:gd fmla="val 301206" name="adj"/>
            </a:avLst>
          </a:prstGeom>
          <a:solidFill>
            <a:srgbClr val="CBD5E1"/>
          </a:solidFill>
          <a:ln>
            <a:noFill/>
          </a:ln>
          <a:effectLst>
            <a:outerShdw blurRad="12700" rotWithShape="0" algn="bl" dir="5400000" dist="12700">
              <a:srgbClr val="000000">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5"/>
          <p:cNvSpPr txBox="1"/>
          <p:nvPr/>
        </p:nvSpPr>
        <p:spPr>
          <a:xfrm>
            <a:off x="11634826" y="345643"/>
            <a:ext cx="181051"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L1</a:t>
            </a:r>
            <a:endParaRPr b="0" i="0" sz="800" u="none" cap="none" strike="noStrike">
              <a:solidFill>
                <a:schemeClr val="dk1"/>
              </a:solidFill>
              <a:latin typeface="Calibri"/>
              <a:ea typeface="Calibri"/>
              <a:cs typeface="Calibri"/>
              <a:sym typeface="Calibri"/>
            </a:endParaRPr>
          </a:p>
        </p:txBody>
      </p:sp>
      <p:sp>
        <p:nvSpPr>
          <p:cNvPr id="1691" name="Google Shape;1691;p25"/>
          <p:cNvSpPr/>
          <p:nvPr/>
        </p:nvSpPr>
        <p:spPr>
          <a:xfrm>
            <a:off x="333756" y="771754"/>
            <a:ext cx="1886407" cy="5419649"/>
          </a:xfrm>
          <a:prstGeom prst="roundRect">
            <a:avLst>
              <a:gd fmla="val 1469" name="adj"/>
            </a:avLst>
          </a:prstGeom>
          <a:solidFill>
            <a:srgbClr val="F8FAFC"/>
          </a:solidFill>
          <a:ln cap="flat" cmpd="sng" w="12700">
            <a:solidFill>
              <a:srgbClr val="F1F5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5"/>
          <p:cNvSpPr/>
          <p:nvPr/>
        </p:nvSpPr>
        <p:spPr>
          <a:xfrm>
            <a:off x="381305" y="990295"/>
            <a:ext cx="1790395" cy="19202"/>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93" name="Google Shape;1693;p25"/>
          <p:cNvPicPr preferRelativeResize="0"/>
          <p:nvPr/>
        </p:nvPicPr>
        <p:blipFill rotWithShape="1">
          <a:blip r:embed="rId3">
            <a:alphaModFix/>
          </a:blip>
          <a:srcRect b="0" l="-1773" r="-1773" t="0"/>
          <a:stretch/>
        </p:blipFill>
        <p:spPr>
          <a:xfrm>
            <a:off x="1031443" y="847649"/>
            <a:ext cx="66751" cy="85954"/>
          </a:xfrm>
          <a:prstGeom prst="rect">
            <a:avLst/>
          </a:prstGeom>
          <a:noFill/>
          <a:ln>
            <a:noFill/>
          </a:ln>
        </p:spPr>
      </p:pic>
      <p:sp>
        <p:nvSpPr>
          <p:cNvPr id="1694" name="Google Shape;1694;p25"/>
          <p:cNvSpPr txBox="1"/>
          <p:nvPr/>
        </p:nvSpPr>
        <p:spPr>
          <a:xfrm>
            <a:off x="1135685" y="819302"/>
            <a:ext cx="457200" cy="143561"/>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要件定義</a:t>
            </a:r>
            <a:endParaRPr b="0" i="0" sz="800" u="none" cap="none" strike="noStrike">
              <a:solidFill>
                <a:schemeClr val="dk1"/>
              </a:solidFill>
              <a:latin typeface="Calibri"/>
              <a:ea typeface="Calibri"/>
              <a:cs typeface="Calibri"/>
              <a:sym typeface="Calibri"/>
            </a:endParaRPr>
          </a:p>
        </p:txBody>
      </p:sp>
      <p:sp>
        <p:nvSpPr>
          <p:cNvPr id="1695" name="Google Shape;1695;p25"/>
          <p:cNvSpPr/>
          <p:nvPr/>
        </p:nvSpPr>
        <p:spPr>
          <a:xfrm>
            <a:off x="381305" y="1067105"/>
            <a:ext cx="1790395" cy="476402"/>
          </a:xfrm>
          <a:prstGeom prst="roundRect">
            <a:avLst>
              <a:gd fmla="val 11516" name="adj"/>
            </a:avLst>
          </a:prstGeom>
          <a:solidFill>
            <a:srgbClr val="FECACA"/>
          </a:solidFill>
          <a:ln cap="flat" cmpd="sng" w="12700">
            <a:solidFill>
              <a:srgbClr val="DC2626"/>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5"/>
          <p:cNvSpPr txBox="1"/>
          <p:nvPr/>
        </p:nvSpPr>
        <p:spPr>
          <a:xfrm>
            <a:off x="448056" y="1232611"/>
            <a:ext cx="1038758"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L2ステークホルダー分析</a:t>
            </a:r>
            <a:endParaRPr b="0" i="0" sz="800" u="none" cap="none" strike="noStrike">
              <a:solidFill>
                <a:schemeClr val="dk1"/>
              </a:solidFill>
              <a:latin typeface="Calibri"/>
              <a:ea typeface="Calibri"/>
              <a:cs typeface="Calibri"/>
              <a:sym typeface="Calibri"/>
            </a:endParaRPr>
          </a:p>
        </p:txBody>
      </p:sp>
      <p:sp>
        <p:nvSpPr>
          <p:cNvPr id="1697" name="Google Shape;1697;p25"/>
          <p:cNvSpPr/>
          <p:nvPr/>
        </p:nvSpPr>
        <p:spPr>
          <a:xfrm>
            <a:off x="381305" y="1578254"/>
            <a:ext cx="1790395" cy="476402"/>
          </a:xfrm>
          <a:prstGeom prst="roundRect">
            <a:avLst>
              <a:gd fmla="val 11516" name="adj"/>
            </a:avLst>
          </a:prstGeom>
          <a:solidFill>
            <a:srgbClr val="FFFFFF"/>
          </a:solidFill>
          <a:ln cap="flat" cmpd="sng" w="12700">
            <a:solidFill>
              <a:srgbClr val="CBD5E1"/>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5"/>
          <p:cNvSpPr txBox="1"/>
          <p:nvPr/>
        </p:nvSpPr>
        <p:spPr>
          <a:xfrm>
            <a:off x="448056" y="1744675"/>
            <a:ext cx="86685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L1ヒアリング・合意</a:t>
            </a:r>
            <a:endParaRPr b="0" i="0" sz="800" u="none" cap="none" strike="noStrike">
              <a:solidFill>
                <a:schemeClr val="dk1"/>
              </a:solidFill>
              <a:latin typeface="Calibri"/>
              <a:ea typeface="Calibri"/>
              <a:cs typeface="Calibri"/>
              <a:sym typeface="Calibri"/>
            </a:endParaRPr>
          </a:p>
        </p:txBody>
      </p:sp>
      <p:sp>
        <p:nvSpPr>
          <p:cNvPr id="1699" name="Google Shape;1699;p25"/>
          <p:cNvSpPr/>
          <p:nvPr/>
        </p:nvSpPr>
        <p:spPr>
          <a:xfrm>
            <a:off x="381305" y="2089404"/>
            <a:ext cx="1790395"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5"/>
          <p:cNvSpPr txBox="1"/>
          <p:nvPr/>
        </p:nvSpPr>
        <p:spPr>
          <a:xfrm>
            <a:off x="448056" y="2255825"/>
            <a:ext cx="790956"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L3現状分析(As-Is)</a:t>
            </a:r>
            <a:endParaRPr b="0" i="0" sz="800" u="none" cap="none" strike="noStrike">
              <a:solidFill>
                <a:schemeClr val="dk1"/>
              </a:solidFill>
              <a:latin typeface="Calibri"/>
              <a:ea typeface="Calibri"/>
              <a:cs typeface="Calibri"/>
              <a:sym typeface="Calibri"/>
            </a:endParaRPr>
          </a:p>
        </p:txBody>
      </p:sp>
      <p:sp>
        <p:nvSpPr>
          <p:cNvPr id="1701" name="Google Shape;1701;p25"/>
          <p:cNvSpPr/>
          <p:nvPr/>
        </p:nvSpPr>
        <p:spPr>
          <a:xfrm>
            <a:off x="381305" y="2601468"/>
            <a:ext cx="1790395" cy="476402"/>
          </a:xfrm>
          <a:prstGeom prst="roundRect">
            <a:avLst>
              <a:gd fmla="val 11516" name="adj"/>
            </a:avLst>
          </a:prstGeom>
          <a:solidFill>
            <a:srgbClr val="FECACA"/>
          </a:solidFill>
          <a:ln cap="flat" cmpd="sng" w="12700">
            <a:solidFill>
              <a:srgbClr val="DC2626"/>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5"/>
          <p:cNvSpPr txBox="1"/>
          <p:nvPr/>
        </p:nvSpPr>
        <p:spPr>
          <a:xfrm>
            <a:off x="448056" y="2767889"/>
            <a:ext cx="82936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L2理想設計(To-Be)</a:t>
            </a:r>
            <a:endParaRPr b="0" i="0" sz="800" u="none" cap="none" strike="noStrike">
              <a:solidFill>
                <a:schemeClr val="dk1"/>
              </a:solidFill>
              <a:latin typeface="Calibri"/>
              <a:ea typeface="Calibri"/>
              <a:cs typeface="Calibri"/>
              <a:sym typeface="Calibri"/>
            </a:endParaRPr>
          </a:p>
        </p:txBody>
      </p:sp>
      <p:sp>
        <p:nvSpPr>
          <p:cNvPr id="1703" name="Google Shape;1703;p25"/>
          <p:cNvSpPr/>
          <p:nvPr/>
        </p:nvSpPr>
        <p:spPr>
          <a:xfrm>
            <a:off x="381305" y="3112618"/>
            <a:ext cx="1790395"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5"/>
          <p:cNvSpPr txBox="1"/>
          <p:nvPr/>
        </p:nvSpPr>
        <p:spPr>
          <a:xfrm>
            <a:off x="448056" y="3279038"/>
            <a:ext cx="695858"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L4要件文書作成</a:t>
            </a:r>
            <a:endParaRPr b="0" i="0" sz="800" u="none" cap="none" strike="noStrike">
              <a:solidFill>
                <a:schemeClr val="dk1"/>
              </a:solidFill>
              <a:latin typeface="Calibri"/>
              <a:ea typeface="Calibri"/>
              <a:cs typeface="Calibri"/>
              <a:sym typeface="Calibri"/>
            </a:endParaRPr>
          </a:p>
        </p:txBody>
      </p:sp>
      <p:sp>
        <p:nvSpPr>
          <p:cNvPr id="1705" name="Google Shape;1705;p25"/>
          <p:cNvSpPr/>
          <p:nvPr/>
        </p:nvSpPr>
        <p:spPr>
          <a:xfrm>
            <a:off x="381305" y="3624682"/>
            <a:ext cx="1790395"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5"/>
          <p:cNvSpPr txBox="1"/>
          <p:nvPr/>
        </p:nvSpPr>
        <p:spPr>
          <a:xfrm>
            <a:off x="448056" y="3791102"/>
            <a:ext cx="781812"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L4非機能要件定義</a:t>
            </a:r>
            <a:endParaRPr b="0" i="0" sz="800" u="none" cap="none" strike="noStrike">
              <a:solidFill>
                <a:schemeClr val="dk1"/>
              </a:solidFill>
              <a:latin typeface="Calibri"/>
              <a:ea typeface="Calibri"/>
              <a:cs typeface="Calibri"/>
              <a:sym typeface="Calibri"/>
            </a:endParaRPr>
          </a:p>
        </p:txBody>
      </p:sp>
      <p:sp>
        <p:nvSpPr>
          <p:cNvPr id="1707" name="Google Shape;1707;p25"/>
          <p:cNvSpPr/>
          <p:nvPr/>
        </p:nvSpPr>
        <p:spPr>
          <a:xfrm>
            <a:off x="381305" y="4135831"/>
            <a:ext cx="1790395" cy="476402"/>
          </a:xfrm>
          <a:prstGeom prst="roundRect">
            <a:avLst>
              <a:gd fmla="val 11516" name="adj"/>
            </a:avLst>
          </a:prstGeom>
          <a:solidFill>
            <a:srgbClr val="FECACA"/>
          </a:solidFill>
          <a:ln cap="flat" cmpd="sng" w="12700">
            <a:solidFill>
              <a:srgbClr val="DC2626"/>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5"/>
          <p:cNvSpPr txBox="1"/>
          <p:nvPr/>
        </p:nvSpPr>
        <p:spPr>
          <a:xfrm>
            <a:off x="448056" y="4302252"/>
            <a:ext cx="695858"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L2優先順位付け</a:t>
            </a:r>
            <a:endParaRPr b="0" i="0" sz="800" u="none" cap="none" strike="noStrike">
              <a:solidFill>
                <a:schemeClr val="dk1"/>
              </a:solidFill>
              <a:latin typeface="Calibri"/>
              <a:ea typeface="Calibri"/>
              <a:cs typeface="Calibri"/>
              <a:sym typeface="Calibri"/>
            </a:endParaRPr>
          </a:p>
        </p:txBody>
      </p:sp>
      <p:sp>
        <p:nvSpPr>
          <p:cNvPr id="1709" name="Google Shape;1709;p25"/>
          <p:cNvSpPr/>
          <p:nvPr/>
        </p:nvSpPr>
        <p:spPr>
          <a:xfrm>
            <a:off x="381305" y="4647895"/>
            <a:ext cx="1790395" cy="476402"/>
          </a:xfrm>
          <a:prstGeom prst="roundRect">
            <a:avLst>
              <a:gd fmla="val 11516" name="adj"/>
            </a:avLst>
          </a:prstGeom>
          <a:solidFill>
            <a:srgbClr val="ECFEFF"/>
          </a:solidFill>
          <a:ln cap="flat" cmpd="sng" w="12700">
            <a:solidFill>
              <a:srgbClr val="06B6D4"/>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5"/>
          <p:cNvSpPr txBox="1"/>
          <p:nvPr/>
        </p:nvSpPr>
        <p:spPr>
          <a:xfrm>
            <a:off x="448056" y="4813402"/>
            <a:ext cx="857707"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L5トレーサビリティ</a:t>
            </a:r>
            <a:endParaRPr b="0" i="0" sz="800" u="none" cap="none" strike="noStrike">
              <a:solidFill>
                <a:schemeClr val="dk1"/>
              </a:solidFill>
              <a:latin typeface="Calibri"/>
              <a:ea typeface="Calibri"/>
              <a:cs typeface="Calibri"/>
              <a:sym typeface="Calibri"/>
            </a:endParaRPr>
          </a:p>
        </p:txBody>
      </p:sp>
      <p:sp>
        <p:nvSpPr>
          <p:cNvPr id="1711" name="Google Shape;1711;p25"/>
          <p:cNvSpPr/>
          <p:nvPr/>
        </p:nvSpPr>
        <p:spPr>
          <a:xfrm>
            <a:off x="381305" y="5159045"/>
            <a:ext cx="1790395"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5"/>
          <p:cNvSpPr txBox="1"/>
          <p:nvPr/>
        </p:nvSpPr>
        <p:spPr>
          <a:xfrm>
            <a:off x="448056" y="5325466"/>
            <a:ext cx="86685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L3レビュー資料準備</a:t>
            </a:r>
            <a:endParaRPr b="0" i="0" sz="800" u="none" cap="none" strike="noStrike">
              <a:solidFill>
                <a:schemeClr val="dk1"/>
              </a:solidFill>
              <a:latin typeface="Calibri"/>
              <a:ea typeface="Calibri"/>
              <a:cs typeface="Calibri"/>
              <a:sym typeface="Calibri"/>
            </a:endParaRPr>
          </a:p>
        </p:txBody>
      </p:sp>
      <p:sp>
        <p:nvSpPr>
          <p:cNvPr id="1713" name="Google Shape;1713;p25"/>
          <p:cNvSpPr/>
          <p:nvPr/>
        </p:nvSpPr>
        <p:spPr>
          <a:xfrm>
            <a:off x="381305" y="5670194"/>
            <a:ext cx="1790395"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5"/>
          <p:cNvSpPr txBox="1"/>
          <p:nvPr/>
        </p:nvSpPr>
        <p:spPr>
          <a:xfrm>
            <a:off x="448056" y="5836615"/>
            <a:ext cx="695858"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L3変更影響分析</a:t>
            </a:r>
            <a:endParaRPr b="0" i="0" sz="800" u="none" cap="none" strike="noStrike">
              <a:solidFill>
                <a:schemeClr val="dk1"/>
              </a:solidFill>
              <a:latin typeface="Calibri"/>
              <a:ea typeface="Calibri"/>
              <a:cs typeface="Calibri"/>
              <a:sym typeface="Calibri"/>
            </a:endParaRPr>
          </a:p>
        </p:txBody>
      </p:sp>
      <p:sp>
        <p:nvSpPr>
          <p:cNvPr id="1715" name="Google Shape;1715;p25"/>
          <p:cNvSpPr/>
          <p:nvPr/>
        </p:nvSpPr>
        <p:spPr>
          <a:xfrm>
            <a:off x="2262226" y="771754"/>
            <a:ext cx="1886407" cy="5419649"/>
          </a:xfrm>
          <a:prstGeom prst="roundRect">
            <a:avLst>
              <a:gd fmla="val 1469" name="adj"/>
            </a:avLst>
          </a:prstGeom>
          <a:solidFill>
            <a:srgbClr val="F8FAFC"/>
          </a:solidFill>
          <a:ln cap="flat" cmpd="sng" w="12700">
            <a:solidFill>
              <a:srgbClr val="F1F5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5"/>
          <p:cNvSpPr/>
          <p:nvPr/>
        </p:nvSpPr>
        <p:spPr>
          <a:xfrm>
            <a:off x="2309774" y="990295"/>
            <a:ext cx="1790395" cy="19202"/>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17" name="Google Shape;1717;p25"/>
          <p:cNvPicPr preferRelativeResize="0"/>
          <p:nvPr/>
        </p:nvPicPr>
        <p:blipFill rotWithShape="1">
          <a:blip r:embed="rId4">
            <a:alphaModFix/>
          </a:blip>
          <a:srcRect b="0" l="0" r="0" t="0"/>
          <a:stretch/>
        </p:blipFill>
        <p:spPr>
          <a:xfrm>
            <a:off x="3045866" y="847649"/>
            <a:ext cx="85954" cy="85954"/>
          </a:xfrm>
          <a:prstGeom prst="rect">
            <a:avLst/>
          </a:prstGeom>
          <a:noFill/>
          <a:ln>
            <a:noFill/>
          </a:ln>
        </p:spPr>
      </p:pic>
      <p:sp>
        <p:nvSpPr>
          <p:cNvPr id="1718" name="Google Shape;1718;p25"/>
          <p:cNvSpPr txBox="1"/>
          <p:nvPr/>
        </p:nvSpPr>
        <p:spPr>
          <a:xfrm>
            <a:off x="3169310" y="819302"/>
            <a:ext cx="267005" cy="143561"/>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設計</a:t>
            </a:r>
            <a:endParaRPr b="0" i="0" sz="800" u="none" cap="none" strike="noStrike">
              <a:solidFill>
                <a:schemeClr val="dk1"/>
              </a:solidFill>
              <a:latin typeface="Calibri"/>
              <a:ea typeface="Calibri"/>
              <a:cs typeface="Calibri"/>
              <a:sym typeface="Calibri"/>
            </a:endParaRPr>
          </a:p>
        </p:txBody>
      </p:sp>
      <p:sp>
        <p:nvSpPr>
          <p:cNvPr id="1719" name="Google Shape;1719;p25"/>
          <p:cNvSpPr/>
          <p:nvPr/>
        </p:nvSpPr>
        <p:spPr>
          <a:xfrm>
            <a:off x="2309774" y="1067105"/>
            <a:ext cx="1790395"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5"/>
          <p:cNvSpPr txBox="1"/>
          <p:nvPr/>
        </p:nvSpPr>
        <p:spPr>
          <a:xfrm>
            <a:off x="2376526" y="1232611"/>
            <a:ext cx="94366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L3アーキテクチャ選定</a:t>
            </a:r>
            <a:endParaRPr b="0" i="0" sz="800" u="none" cap="none" strike="noStrike">
              <a:solidFill>
                <a:schemeClr val="dk1"/>
              </a:solidFill>
              <a:latin typeface="Calibri"/>
              <a:ea typeface="Calibri"/>
              <a:cs typeface="Calibri"/>
              <a:sym typeface="Calibri"/>
            </a:endParaRPr>
          </a:p>
        </p:txBody>
      </p:sp>
      <p:sp>
        <p:nvSpPr>
          <p:cNvPr id="1721" name="Google Shape;1721;p25"/>
          <p:cNvSpPr/>
          <p:nvPr/>
        </p:nvSpPr>
        <p:spPr>
          <a:xfrm>
            <a:off x="2309774" y="1578254"/>
            <a:ext cx="1790395"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5"/>
          <p:cNvSpPr txBox="1"/>
          <p:nvPr/>
        </p:nvSpPr>
        <p:spPr>
          <a:xfrm>
            <a:off x="2376526" y="1744675"/>
            <a:ext cx="819302"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L3DB論理設計(ER)</a:t>
            </a:r>
            <a:endParaRPr b="0" i="0" sz="800" u="none" cap="none" strike="noStrike">
              <a:solidFill>
                <a:schemeClr val="dk1"/>
              </a:solidFill>
              <a:latin typeface="Calibri"/>
              <a:ea typeface="Calibri"/>
              <a:cs typeface="Calibri"/>
              <a:sym typeface="Calibri"/>
            </a:endParaRPr>
          </a:p>
        </p:txBody>
      </p:sp>
      <p:sp>
        <p:nvSpPr>
          <p:cNvPr id="1723" name="Google Shape;1723;p25"/>
          <p:cNvSpPr/>
          <p:nvPr/>
        </p:nvSpPr>
        <p:spPr>
          <a:xfrm>
            <a:off x="2309774" y="2089404"/>
            <a:ext cx="1790395" cy="476402"/>
          </a:xfrm>
          <a:prstGeom prst="roundRect">
            <a:avLst>
              <a:gd fmla="val 11516" name="adj"/>
            </a:avLst>
          </a:prstGeom>
          <a:solidFill>
            <a:srgbClr val="ECFEFF"/>
          </a:solidFill>
          <a:ln cap="flat" cmpd="sng" w="12700">
            <a:solidFill>
              <a:srgbClr val="06B6D4"/>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5"/>
          <p:cNvSpPr txBox="1"/>
          <p:nvPr/>
        </p:nvSpPr>
        <p:spPr>
          <a:xfrm>
            <a:off x="2376526" y="2255825"/>
            <a:ext cx="876910"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L5DB物理設計(DDL)</a:t>
            </a:r>
            <a:endParaRPr b="0" i="0" sz="800" u="none" cap="none" strike="noStrike">
              <a:solidFill>
                <a:schemeClr val="dk1"/>
              </a:solidFill>
              <a:latin typeface="Calibri"/>
              <a:ea typeface="Calibri"/>
              <a:cs typeface="Calibri"/>
              <a:sym typeface="Calibri"/>
            </a:endParaRPr>
          </a:p>
        </p:txBody>
      </p:sp>
      <p:sp>
        <p:nvSpPr>
          <p:cNvPr id="1725" name="Google Shape;1725;p25"/>
          <p:cNvSpPr/>
          <p:nvPr/>
        </p:nvSpPr>
        <p:spPr>
          <a:xfrm>
            <a:off x="2309774" y="2601468"/>
            <a:ext cx="1790395" cy="476402"/>
          </a:xfrm>
          <a:prstGeom prst="roundRect">
            <a:avLst>
              <a:gd fmla="val 11516" name="adj"/>
            </a:avLst>
          </a:prstGeom>
          <a:solidFill>
            <a:srgbClr val="ECFEFF"/>
          </a:solidFill>
          <a:ln cap="flat" cmpd="sng" w="12700">
            <a:solidFill>
              <a:srgbClr val="06B6D4"/>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5"/>
          <p:cNvSpPr txBox="1"/>
          <p:nvPr/>
        </p:nvSpPr>
        <p:spPr>
          <a:xfrm>
            <a:off x="2376526" y="2767889"/>
            <a:ext cx="495605"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L5API設計</a:t>
            </a:r>
            <a:endParaRPr b="0" i="0" sz="800" u="none" cap="none" strike="noStrike">
              <a:solidFill>
                <a:schemeClr val="dk1"/>
              </a:solidFill>
              <a:latin typeface="Calibri"/>
              <a:ea typeface="Calibri"/>
              <a:cs typeface="Calibri"/>
              <a:sym typeface="Calibri"/>
            </a:endParaRPr>
          </a:p>
        </p:txBody>
      </p:sp>
      <p:sp>
        <p:nvSpPr>
          <p:cNvPr id="1727" name="Google Shape;1727;p25"/>
          <p:cNvSpPr/>
          <p:nvPr/>
        </p:nvSpPr>
        <p:spPr>
          <a:xfrm>
            <a:off x="2309774" y="3112618"/>
            <a:ext cx="1790395"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5"/>
          <p:cNvSpPr txBox="1"/>
          <p:nvPr/>
        </p:nvSpPr>
        <p:spPr>
          <a:xfrm>
            <a:off x="2376526" y="3279038"/>
            <a:ext cx="762610"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L3UI/UXワイヤー</a:t>
            </a:r>
            <a:endParaRPr b="0" i="0" sz="800" u="none" cap="none" strike="noStrike">
              <a:solidFill>
                <a:schemeClr val="dk1"/>
              </a:solidFill>
              <a:latin typeface="Calibri"/>
              <a:ea typeface="Calibri"/>
              <a:cs typeface="Calibri"/>
              <a:sym typeface="Calibri"/>
            </a:endParaRPr>
          </a:p>
        </p:txBody>
      </p:sp>
      <p:sp>
        <p:nvSpPr>
          <p:cNvPr id="1729" name="Google Shape;1729;p25"/>
          <p:cNvSpPr/>
          <p:nvPr/>
        </p:nvSpPr>
        <p:spPr>
          <a:xfrm>
            <a:off x="2309774" y="3624682"/>
            <a:ext cx="1790395"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5"/>
          <p:cNvSpPr txBox="1"/>
          <p:nvPr/>
        </p:nvSpPr>
        <p:spPr>
          <a:xfrm>
            <a:off x="2376526" y="3791102"/>
            <a:ext cx="695858"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L3画面詳細設計</a:t>
            </a:r>
            <a:endParaRPr b="0" i="0" sz="800" u="none" cap="none" strike="noStrike">
              <a:solidFill>
                <a:schemeClr val="dk1"/>
              </a:solidFill>
              <a:latin typeface="Calibri"/>
              <a:ea typeface="Calibri"/>
              <a:cs typeface="Calibri"/>
              <a:sym typeface="Calibri"/>
            </a:endParaRPr>
          </a:p>
        </p:txBody>
      </p:sp>
      <p:sp>
        <p:nvSpPr>
          <p:cNvPr id="1731" name="Google Shape;1731;p25"/>
          <p:cNvSpPr/>
          <p:nvPr/>
        </p:nvSpPr>
        <p:spPr>
          <a:xfrm>
            <a:off x="2309774" y="4135831"/>
            <a:ext cx="1790395" cy="476402"/>
          </a:xfrm>
          <a:prstGeom prst="roundRect">
            <a:avLst>
              <a:gd fmla="val 11516" name="adj"/>
            </a:avLst>
          </a:prstGeom>
          <a:solidFill>
            <a:srgbClr val="FECACA"/>
          </a:solidFill>
          <a:ln cap="flat" cmpd="sng" w="12700">
            <a:solidFill>
              <a:srgbClr val="DC2626"/>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5"/>
          <p:cNvSpPr txBox="1"/>
          <p:nvPr/>
        </p:nvSpPr>
        <p:spPr>
          <a:xfrm>
            <a:off x="2376526" y="4302252"/>
            <a:ext cx="857707"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L2セキュリティ設計</a:t>
            </a:r>
            <a:endParaRPr b="0" i="0" sz="800" u="none" cap="none" strike="noStrike">
              <a:solidFill>
                <a:schemeClr val="dk1"/>
              </a:solidFill>
              <a:latin typeface="Calibri"/>
              <a:ea typeface="Calibri"/>
              <a:cs typeface="Calibri"/>
              <a:sym typeface="Calibri"/>
            </a:endParaRPr>
          </a:p>
        </p:txBody>
      </p:sp>
      <p:sp>
        <p:nvSpPr>
          <p:cNvPr id="1733" name="Google Shape;1733;p25"/>
          <p:cNvSpPr/>
          <p:nvPr/>
        </p:nvSpPr>
        <p:spPr>
          <a:xfrm>
            <a:off x="2309774" y="4647895"/>
            <a:ext cx="1790395" cy="476402"/>
          </a:xfrm>
          <a:prstGeom prst="roundRect">
            <a:avLst>
              <a:gd fmla="val 11516" name="adj"/>
            </a:avLst>
          </a:prstGeom>
          <a:solidFill>
            <a:srgbClr val="ECFEFF"/>
          </a:solidFill>
          <a:ln cap="flat" cmpd="sng" w="12700">
            <a:solidFill>
              <a:srgbClr val="06B6D4"/>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5"/>
          <p:cNvSpPr txBox="1"/>
          <p:nvPr/>
        </p:nvSpPr>
        <p:spPr>
          <a:xfrm>
            <a:off x="2376526" y="4813402"/>
            <a:ext cx="52395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L5詳細設計</a:t>
            </a:r>
            <a:endParaRPr b="0" i="0" sz="800" u="none" cap="none" strike="noStrike">
              <a:solidFill>
                <a:schemeClr val="dk1"/>
              </a:solidFill>
              <a:latin typeface="Calibri"/>
              <a:ea typeface="Calibri"/>
              <a:cs typeface="Calibri"/>
              <a:sym typeface="Calibri"/>
            </a:endParaRPr>
          </a:p>
        </p:txBody>
      </p:sp>
      <p:sp>
        <p:nvSpPr>
          <p:cNvPr id="1735" name="Google Shape;1735;p25"/>
          <p:cNvSpPr/>
          <p:nvPr/>
        </p:nvSpPr>
        <p:spPr>
          <a:xfrm>
            <a:off x="2309774" y="5159045"/>
            <a:ext cx="1790395"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5"/>
          <p:cNvSpPr txBox="1"/>
          <p:nvPr/>
        </p:nvSpPr>
        <p:spPr>
          <a:xfrm>
            <a:off x="2376526" y="5325466"/>
            <a:ext cx="695858"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L4設計レビュー</a:t>
            </a:r>
            <a:endParaRPr b="0" i="0" sz="800" u="none" cap="none" strike="noStrike">
              <a:solidFill>
                <a:schemeClr val="dk1"/>
              </a:solidFill>
              <a:latin typeface="Calibri"/>
              <a:ea typeface="Calibri"/>
              <a:cs typeface="Calibri"/>
              <a:sym typeface="Calibri"/>
            </a:endParaRPr>
          </a:p>
        </p:txBody>
      </p:sp>
      <p:sp>
        <p:nvSpPr>
          <p:cNvPr id="1737" name="Google Shape;1737;p25"/>
          <p:cNvSpPr/>
          <p:nvPr/>
        </p:nvSpPr>
        <p:spPr>
          <a:xfrm>
            <a:off x="2309774" y="5670194"/>
            <a:ext cx="1790395" cy="476402"/>
          </a:xfrm>
          <a:prstGeom prst="roundRect">
            <a:avLst>
              <a:gd fmla="val 11516" name="adj"/>
            </a:avLst>
          </a:prstGeom>
          <a:solidFill>
            <a:srgbClr val="ECFEFF"/>
          </a:solidFill>
          <a:ln cap="flat" cmpd="sng" w="12700">
            <a:solidFill>
              <a:srgbClr val="06B6D4"/>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5"/>
          <p:cNvSpPr txBox="1"/>
          <p:nvPr/>
        </p:nvSpPr>
        <p:spPr>
          <a:xfrm>
            <a:off x="2376526" y="5836615"/>
            <a:ext cx="609905"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L5設計書生成</a:t>
            </a:r>
            <a:endParaRPr b="0" i="0" sz="800" u="none" cap="none" strike="noStrike">
              <a:solidFill>
                <a:schemeClr val="dk1"/>
              </a:solidFill>
              <a:latin typeface="Calibri"/>
              <a:ea typeface="Calibri"/>
              <a:cs typeface="Calibri"/>
              <a:sym typeface="Calibri"/>
            </a:endParaRPr>
          </a:p>
        </p:txBody>
      </p:sp>
      <p:sp>
        <p:nvSpPr>
          <p:cNvPr id="1739" name="Google Shape;1739;p25"/>
          <p:cNvSpPr/>
          <p:nvPr/>
        </p:nvSpPr>
        <p:spPr>
          <a:xfrm>
            <a:off x="4190695" y="771754"/>
            <a:ext cx="1886407" cy="5419649"/>
          </a:xfrm>
          <a:prstGeom prst="roundRect">
            <a:avLst>
              <a:gd fmla="val 1469" name="adj"/>
            </a:avLst>
          </a:prstGeom>
          <a:solidFill>
            <a:srgbClr val="F8FAFC"/>
          </a:solidFill>
          <a:ln cap="flat" cmpd="sng" w="12700">
            <a:solidFill>
              <a:srgbClr val="F1F5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5"/>
          <p:cNvSpPr/>
          <p:nvPr/>
        </p:nvSpPr>
        <p:spPr>
          <a:xfrm>
            <a:off x="4238244" y="990295"/>
            <a:ext cx="1790395" cy="19202"/>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41" name="Google Shape;1741;p25"/>
          <p:cNvPicPr preferRelativeResize="0"/>
          <p:nvPr/>
        </p:nvPicPr>
        <p:blipFill rotWithShape="1">
          <a:blip r:embed="rId5">
            <a:alphaModFix/>
          </a:blip>
          <a:srcRect b="-1086" l="0" r="0" t="-1086"/>
          <a:stretch/>
        </p:blipFill>
        <p:spPr>
          <a:xfrm>
            <a:off x="4965192" y="847649"/>
            <a:ext cx="105156" cy="85954"/>
          </a:xfrm>
          <a:prstGeom prst="rect">
            <a:avLst/>
          </a:prstGeom>
          <a:noFill/>
          <a:ln>
            <a:noFill/>
          </a:ln>
        </p:spPr>
      </p:pic>
      <p:sp>
        <p:nvSpPr>
          <p:cNvPr id="1742" name="Google Shape;1742;p25"/>
          <p:cNvSpPr txBox="1"/>
          <p:nvPr/>
        </p:nvSpPr>
        <p:spPr>
          <a:xfrm>
            <a:off x="5107838" y="819302"/>
            <a:ext cx="267005" cy="143561"/>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実装</a:t>
            </a:r>
            <a:endParaRPr b="0" i="0" sz="800" u="none" cap="none" strike="noStrike">
              <a:solidFill>
                <a:schemeClr val="dk1"/>
              </a:solidFill>
              <a:latin typeface="Calibri"/>
              <a:ea typeface="Calibri"/>
              <a:cs typeface="Calibri"/>
              <a:sym typeface="Calibri"/>
            </a:endParaRPr>
          </a:p>
        </p:txBody>
      </p:sp>
      <p:sp>
        <p:nvSpPr>
          <p:cNvPr id="1743" name="Google Shape;1743;p25"/>
          <p:cNvSpPr/>
          <p:nvPr/>
        </p:nvSpPr>
        <p:spPr>
          <a:xfrm>
            <a:off x="4238244" y="1067105"/>
            <a:ext cx="1790395" cy="476402"/>
          </a:xfrm>
          <a:prstGeom prst="roundRect">
            <a:avLst>
              <a:gd fmla="val 11516" name="adj"/>
            </a:avLst>
          </a:prstGeom>
          <a:solidFill>
            <a:srgbClr val="EFF6FF"/>
          </a:solidFill>
          <a:ln cap="flat" cmpd="sng" w="12700">
            <a:solidFill>
              <a:srgbClr val="2563EB"/>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5"/>
          <p:cNvSpPr txBox="1"/>
          <p:nvPr/>
        </p:nvSpPr>
        <p:spPr>
          <a:xfrm>
            <a:off x="4304995" y="1232611"/>
            <a:ext cx="52395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L6環境構築</a:t>
            </a:r>
            <a:endParaRPr b="0" i="0" sz="800" u="none" cap="none" strike="noStrike">
              <a:solidFill>
                <a:schemeClr val="dk1"/>
              </a:solidFill>
              <a:latin typeface="Calibri"/>
              <a:ea typeface="Calibri"/>
              <a:cs typeface="Calibri"/>
              <a:sym typeface="Calibri"/>
            </a:endParaRPr>
          </a:p>
        </p:txBody>
      </p:sp>
      <p:sp>
        <p:nvSpPr>
          <p:cNvPr id="1745" name="Google Shape;1745;p25"/>
          <p:cNvSpPr/>
          <p:nvPr/>
        </p:nvSpPr>
        <p:spPr>
          <a:xfrm>
            <a:off x="4238244" y="1578254"/>
            <a:ext cx="1790395"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5"/>
          <p:cNvSpPr txBox="1"/>
          <p:nvPr/>
        </p:nvSpPr>
        <p:spPr>
          <a:xfrm>
            <a:off x="4304995" y="1744675"/>
            <a:ext cx="695858"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L4フロント実装</a:t>
            </a:r>
            <a:endParaRPr b="0" i="0" sz="800" u="none" cap="none" strike="noStrike">
              <a:solidFill>
                <a:schemeClr val="dk1"/>
              </a:solidFill>
              <a:latin typeface="Calibri"/>
              <a:ea typeface="Calibri"/>
              <a:cs typeface="Calibri"/>
              <a:sym typeface="Calibri"/>
            </a:endParaRPr>
          </a:p>
        </p:txBody>
      </p:sp>
      <p:sp>
        <p:nvSpPr>
          <p:cNvPr id="1747" name="Google Shape;1747;p25"/>
          <p:cNvSpPr/>
          <p:nvPr/>
        </p:nvSpPr>
        <p:spPr>
          <a:xfrm>
            <a:off x="4238244" y="2089404"/>
            <a:ext cx="1790395"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5"/>
          <p:cNvSpPr txBox="1"/>
          <p:nvPr/>
        </p:nvSpPr>
        <p:spPr>
          <a:xfrm>
            <a:off x="4304995" y="2255825"/>
            <a:ext cx="86685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L4バックエンド実装</a:t>
            </a:r>
            <a:endParaRPr b="0" i="0" sz="800" u="none" cap="none" strike="noStrike">
              <a:solidFill>
                <a:schemeClr val="dk1"/>
              </a:solidFill>
              <a:latin typeface="Calibri"/>
              <a:ea typeface="Calibri"/>
              <a:cs typeface="Calibri"/>
              <a:sym typeface="Calibri"/>
            </a:endParaRPr>
          </a:p>
        </p:txBody>
      </p:sp>
      <p:sp>
        <p:nvSpPr>
          <p:cNvPr id="1749" name="Google Shape;1749;p25"/>
          <p:cNvSpPr/>
          <p:nvPr/>
        </p:nvSpPr>
        <p:spPr>
          <a:xfrm>
            <a:off x="4238244" y="2601468"/>
            <a:ext cx="1790395"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5"/>
          <p:cNvSpPr txBox="1"/>
          <p:nvPr/>
        </p:nvSpPr>
        <p:spPr>
          <a:xfrm>
            <a:off x="4304995" y="2767889"/>
            <a:ext cx="98115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L4DBマイグレーション</a:t>
            </a:r>
            <a:endParaRPr b="0" i="0" sz="800" u="none" cap="none" strike="noStrike">
              <a:solidFill>
                <a:schemeClr val="dk1"/>
              </a:solidFill>
              <a:latin typeface="Calibri"/>
              <a:ea typeface="Calibri"/>
              <a:cs typeface="Calibri"/>
              <a:sym typeface="Calibri"/>
            </a:endParaRPr>
          </a:p>
        </p:txBody>
      </p:sp>
      <p:sp>
        <p:nvSpPr>
          <p:cNvPr id="1751" name="Google Shape;1751;p25"/>
          <p:cNvSpPr/>
          <p:nvPr/>
        </p:nvSpPr>
        <p:spPr>
          <a:xfrm>
            <a:off x="4238244" y="3112618"/>
            <a:ext cx="1790395" cy="476402"/>
          </a:xfrm>
          <a:prstGeom prst="roundRect">
            <a:avLst>
              <a:gd fmla="val 11516" name="adj"/>
            </a:avLst>
          </a:prstGeom>
          <a:solidFill>
            <a:srgbClr val="EFF6FF"/>
          </a:solidFill>
          <a:ln cap="flat" cmpd="sng" w="12700">
            <a:solidFill>
              <a:srgbClr val="2563EB"/>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5"/>
          <p:cNvSpPr txBox="1"/>
          <p:nvPr/>
        </p:nvSpPr>
        <p:spPr>
          <a:xfrm>
            <a:off x="4304995" y="3279038"/>
            <a:ext cx="781812"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L6単体テスト作成</a:t>
            </a:r>
            <a:endParaRPr b="0" i="0" sz="800" u="none" cap="none" strike="noStrike">
              <a:solidFill>
                <a:schemeClr val="dk1"/>
              </a:solidFill>
              <a:latin typeface="Calibri"/>
              <a:ea typeface="Calibri"/>
              <a:cs typeface="Calibri"/>
              <a:sym typeface="Calibri"/>
            </a:endParaRPr>
          </a:p>
        </p:txBody>
      </p:sp>
      <p:sp>
        <p:nvSpPr>
          <p:cNvPr id="1753" name="Google Shape;1753;p25"/>
          <p:cNvSpPr/>
          <p:nvPr/>
        </p:nvSpPr>
        <p:spPr>
          <a:xfrm>
            <a:off x="4238244" y="3624682"/>
            <a:ext cx="1790395" cy="476402"/>
          </a:xfrm>
          <a:prstGeom prst="roundRect">
            <a:avLst>
              <a:gd fmla="val 11516" name="adj"/>
            </a:avLst>
          </a:prstGeom>
          <a:solidFill>
            <a:srgbClr val="EFF6FF"/>
          </a:solidFill>
          <a:ln cap="flat" cmpd="sng" w="12700">
            <a:solidFill>
              <a:srgbClr val="2563EB"/>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5"/>
          <p:cNvSpPr txBox="1"/>
          <p:nvPr/>
        </p:nvSpPr>
        <p:spPr>
          <a:xfrm>
            <a:off x="4304995" y="3791102"/>
            <a:ext cx="952805"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L6静的解析・レビュー</a:t>
            </a:r>
            <a:endParaRPr b="0" i="0" sz="800" u="none" cap="none" strike="noStrike">
              <a:solidFill>
                <a:schemeClr val="dk1"/>
              </a:solidFill>
              <a:latin typeface="Calibri"/>
              <a:ea typeface="Calibri"/>
              <a:cs typeface="Calibri"/>
              <a:sym typeface="Calibri"/>
            </a:endParaRPr>
          </a:p>
        </p:txBody>
      </p:sp>
      <p:sp>
        <p:nvSpPr>
          <p:cNvPr id="1755" name="Google Shape;1755;p25"/>
          <p:cNvSpPr/>
          <p:nvPr/>
        </p:nvSpPr>
        <p:spPr>
          <a:xfrm>
            <a:off x="4238244" y="4135831"/>
            <a:ext cx="1790395" cy="476402"/>
          </a:xfrm>
          <a:prstGeom prst="roundRect">
            <a:avLst>
              <a:gd fmla="val 11516" name="adj"/>
            </a:avLst>
          </a:prstGeom>
          <a:solidFill>
            <a:srgbClr val="FECACA"/>
          </a:solidFill>
          <a:ln cap="flat" cmpd="sng" w="12700">
            <a:solidFill>
              <a:srgbClr val="DC2626"/>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5"/>
          <p:cNvSpPr txBox="1"/>
          <p:nvPr/>
        </p:nvSpPr>
        <p:spPr>
          <a:xfrm>
            <a:off x="4304995" y="4302252"/>
            <a:ext cx="896112"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L2ペアプロ/仕様調整</a:t>
            </a:r>
            <a:endParaRPr b="0" i="0" sz="800" u="none" cap="none" strike="noStrike">
              <a:solidFill>
                <a:schemeClr val="dk1"/>
              </a:solidFill>
              <a:latin typeface="Calibri"/>
              <a:ea typeface="Calibri"/>
              <a:cs typeface="Calibri"/>
              <a:sym typeface="Calibri"/>
            </a:endParaRPr>
          </a:p>
        </p:txBody>
      </p:sp>
      <p:sp>
        <p:nvSpPr>
          <p:cNvPr id="1757" name="Google Shape;1757;p25"/>
          <p:cNvSpPr/>
          <p:nvPr/>
        </p:nvSpPr>
        <p:spPr>
          <a:xfrm>
            <a:off x="4238244" y="4647895"/>
            <a:ext cx="1790395" cy="476402"/>
          </a:xfrm>
          <a:prstGeom prst="roundRect">
            <a:avLst>
              <a:gd fmla="val 11516" name="adj"/>
            </a:avLst>
          </a:prstGeom>
          <a:solidFill>
            <a:srgbClr val="ECFEFF"/>
          </a:solidFill>
          <a:ln cap="flat" cmpd="sng" w="12700">
            <a:solidFill>
              <a:srgbClr val="06B6D4"/>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5"/>
          <p:cNvSpPr txBox="1"/>
          <p:nvPr/>
        </p:nvSpPr>
        <p:spPr>
          <a:xfrm>
            <a:off x="4304995" y="4813402"/>
            <a:ext cx="86685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L5リファクタリング</a:t>
            </a:r>
            <a:endParaRPr b="0" i="0" sz="800" u="none" cap="none" strike="noStrike">
              <a:solidFill>
                <a:schemeClr val="dk1"/>
              </a:solidFill>
              <a:latin typeface="Calibri"/>
              <a:ea typeface="Calibri"/>
              <a:cs typeface="Calibri"/>
              <a:sym typeface="Calibri"/>
            </a:endParaRPr>
          </a:p>
        </p:txBody>
      </p:sp>
      <p:sp>
        <p:nvSpPr>
          <p:cNvPr id="1759" name="Google Shape;1759;p25"/>
          <p:cNvSpPr/>
          <p:nvPr/>
        </p:nvSpPr>
        <p:spPr>
          <a:xfrm>
            <a:off x="4238244" y="5159045"/>
            <a:ext cx="1790395" cy="476402"/>
          </a:xfrm>
          <a:prstGeom prst="roundRect">
            <a:avLst>
              <a:gd fmla="val 11516" name="adj"/>
            </a:avLst>
          </a:prstGeom>
          <a:solidFill>
            <a:srgbClr val="ECFEFF"/>
          </a:solidFill>
          <a:ln cap="flat" cmpd="sng" w="12700">
            <a:solidFill>
              <a:srgbClr val="06B6D4"/>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5"/>
          <p:cNvSpPr txBox="1"/>
          <p:nvPr/>
        </p:nvSpPr>
        <p:spPr>
          <a:xfrm>
            <a:off x="4304995" y="5325466"/>
            <a:ext cx="86685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L5ドキュメント生成</a:t>
            </a:r>
            <a:endParaRPr b="0" i="0" sz="800" u="none" cap="none" strike="noStrike">
              <a:solidFill>
                <a:schemeClr val="dk1"/>
              </a:solidFill>
              <a:latin typeface="Calibri"/>
              <a:ea typeface="Calibri"/>
              <a:cs typeface="Calibri"/>
              <a:sym typeface="Calibri"/>
            </a:endParaRPr>
          </a:p>
        </p:txBody>
      </p:sp>
      <p:sp>
        <p:nvSpPr>
          <p:cNvPr id="1761" name="Google Shape;1761;p25"/>
          <p:cNvSpPr/>
          <p:nvPr/>
        </p:nvSpPr>
        <p:spPr>
          <a:xfrm>
            <a:off x="4238244" y="5670194"/>
            <a:ext cx="1790395" cy="476402"/>
          </a:xfrm>
          <a:prstGeom prst="roundRect">
            <a:avLst>
              <a:gd fmla="val 11516" name="adj"/>
            </a:avLst>
          </a:prstGeom>
          <a:solidFill>
            <a:srgbClr val="EFF6FF"/>
          </a:solidFill>
          <a:ln cap="flat" cmpd="sng" w="12700">
            <a:solidFill>
              <a:srgbClr val="2563EB"/>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5"/>
          <p:cNvSpPr txBox="1"/>
          <p:nvPr/>
        </p:nvSpPr>
        <p:spPr>
          <a:xfrm>
            <a:off x="4304995" y="5836615"/>
            <a:ext cx="52395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L6品質計測</a:t>
            </a:r>
            <a:endParaRPr b="0" i="0" sz="800" u="none" cap="none" strike="noStrike">
              <a:solidFill>
                <a:schemeClr val="dk1"/>
              </a:solidFill>
              <a:latin typeface="Calibri"/>
              <a:ea typeface="Calibri"/>
              <a:cs typeface="Calibri"/>
              <a:sym typeface="Calibri"/>
            </a:endParaRPr>
          </a:p>
        </p:txBody>
      </p:sp>
      <p:sp>
        <p:nvSpPr>
          <p:cNvPr id="1763" name="Google Shape;1763;p25"/>
          <p:cNvSpPr/>
          <p:nvPr/>
        </p:nvSpPr>
        <p:spPr>
          <a:xfrm>
            <a:off x="6120079" y="771754"/>
            <a:ext cx="1886407" cy="5419649"/>
          </a:xfrm>
          <a:prstGeom prst="roundRect">
            <a:avLst>
              <a:gd fmla="val 1469" name="adj"/>
            </a:avLst>
          </a:prstGeom>
          <a:solidFill>
            <a:srgbClr val="F8FAFC"/>
          </a:solidFill>
          <a:ln cap="flat" cmpd="sng" w="12700">
            <a:solidFill>
              <a:srgbClr val="F1F5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5"/>
          <p:cNvSpPr/>
          <p:nvPr/>
        </p:nvSpPr>
        <p:spPr>
          <a:xfrm>
            <a:off x="6167628" y="990295"/>
            <a:ext cx="1790395" cy="19202"/>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65" name="Google Shape;1765;p25"/>
          <p:cNvPicPr preferRelativeResize="0"/>
          <p:nvPr/>
        </p:nvPicPr>
        <p:blipFill rotWithShape="1">
          <a:blip r:embed="rId6">
            <a:alphaModFix/>
          </a:blip>
          <a:srcRect b="0" l="0" r="0" t="0"/>
          <a:stretch/>
        </p:blipFill>
        <p:spPr>
          <a:xfrm>
            <a:off x="6855257" y="847649"/>
            <a:ext cx="85954" cy="85954"/>
          </a:xfrm>
          <a:prstGeom prst="rect">
            <a:avLst/>
          </a:prstGeom>
          <a:noFill/>
          <a:ln>
            <a:noFill/>
          </a:ln>
        </p:spPr>
      </p:pic>
      <p:sp>
        <p:nvSpPr>
          <p:cNvPr id="1766" name="Google Shape;1766;p25"/>
          <p:cNvSpPr txBox="1"/>
          <p:nvPr/>
        </p:nvSpPr>
        <p:spPr>
          <a:xfrm>
            <a:off x="6979615" y="819302"/>
            <a:ext cx="362102" cy="143561"/>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テスト</a:t>
            </a:r>
            <a:endParaRPr b="0" i="0" sz="800" u="none" cap="none" strike="noStrike">
              <a:solidFill>
                <a:schemeClr val="dk1"/>
              </a:solidFill>
              <a:latin typeface="Calibri"/>
              <a:ea typeface="Calibri"/>
              <a:cs typeface="Calibri"/>
              <a:sym typeface="Calibri"/>
            </a:endParaRPr>
          </a:p>
        </p:txBody>
      </p:sp>
      <p:sp>
        <p:nvSpPr>
          <p:cNvPr id="1767" name="Google Shape;1767;p25"/>
          <p:cNvSpPr/>
          <p:nvPr/>
        </p:nvSpPr>
        <p:spPr>
          <a:xfrm>
            <a:off x="6167628" y="1067105"/>
            <a:ext cx="1790395" cy="476402"/>
          </a:xfrm>
          <a:prstGeom prst="roundRect">
            <a:avLst>
              <a:gd fmla="val 11516" name="adj"/>
            </a:avLst>
          </a:prstGeom>
          <a:solidFill>
            <a:srgbClr val="FECACA"/>
          </a:solidFill>
          <a:ln cap="flat" cmpd="sng" w="12700">
            <a:solidFill>
              <a:srgbClr val="DC2626"/>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5"/>
          <p:cNvSpPr txBox="1"/>
          <p:nvPr/>
        </p:nvSpPr>
        <p:spPr>
          <a:xfrm>
            <a:off x="6234379" y="1232611"/>
            <a:ext cx="609905"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L2テスト計画</a:t>
            </a:r>
            <a:endParaRPr b="0" i="0" sz="800" u="none" cap="none" strike="noStrike">
              <a:solidFill>
                <a:schemeClr val="dk1"/>
              </a:solidFill>
              <a:latin typeface="Calibri"/>
              <a:ea typeface="Calibri"/>
              <a:cs typeface="Calibri"/>
              <a:sym typeface="Calibri"/>
            </a:endParaRPr>
          </a:p>
        </p:txBody>
      </p:sp>
      <p:sp>
        <p:nvSpPr>
          <p:cNvPr id="1769" name="Google Shape;1769;p25"/>
          <p:cNvSpPr/>
          <p:nvPr/>
        </p:nvSpPr>
        <p:spPr>
          <a:xfrm>
            <a:off x="6167628" y="1578254"/>
            <a:ext cx="1790395" cy="476402"/>
          </a:xfrm>
          <a:prstGeom prst="roundRect">
            <a:avLst>
              <a:gd fmla="val 11516" name="adj"/>
            </a:avLst>
          </a:prstGeom>
          <a:solidFill>
            <a:srgbClr val="ECFEFF"/>
          </a:solidFill>
          <a:ln cap="flat" cmpd="sng" w="12700">
            <a:solidFill>
              <a:srgbClr val="06B6D4"/>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5"/>
          <p:cNvSpPr txBox="1"/>
          <p:nvPr/>
        </p:nvSpPr>
        <p:spPr>
          <a:xfrm>
            <a:off x="6234379" y="1744675"/>
            <a:ext cx="781812"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L5単体テスト設計</a:t>
            </a:r>
            <a:endParaRPr b="0" i="0" sz="800" u="none" cap="none" strike="noStrike">
              <a:solidFill>
                <a:schemeClr val="dk1"/>
              </a:solidFill>
              <a:latin typeface="Calibri"/>
              <a:ea typeface="Calibri"/>
              <a:cs typeface="Calibri"/>
              <a:sym typeface="Calibri"/>
            </a:endParaRPr>
          </a:p>
        </p:txBody>
      </p:sp>
      <p:sp>
        <p:nvSpPr>
          <p:cNvPr id="1771" name="Google Shape;1771;p25"/>
          <p:cNvSpPr/>
          <p:nvPr/>
        </p:nvSpPr>
        <p:spPr>
          <a:xfrm>
            <a:off x="6167628" y="2089404"/>
            <a:ext cx="1790395" cy="476402"/>
          </a:xfrm>
          <a:prstGeom prst="roundRect">
            <a:avLst>
              <a:gd fmla="val 11516" name="adj"/>
            </a:avLst>
          </a:prstGeom>
          <a:solidFill>
            <a:srgbClr val="EFF6FF"/>
          </a:solidFill>
          <a:ln cap="flat" cmpd="sng" w="12700">
            <a:solidFill>
              <a:srgbClr val="2563EB"/>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5"/>
          <p:cNvSpPr txBox="1"/>
          <p:nvPr/>
        </p:nvSpPr>
        <p:spPr>
          <a:xfrm>
            <a:off x="6234379" y="2255825"/>
            <a:ext cx="781812"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L6単体テスト実行</a:t>
            </a:r>
            <a:endParaRPr b="0" i="0" sz="800" u="none" cap="none" strike="noStrike">
              <a:solidFill>
                <a:schemeClr val="dk1"/>
              </a:solidFill>
              <a:latin typeface="Calibri"/>
              <a:ea typeface="Calibri"/>
              <a:cs typeface="Calibri"/>
              <a:sym typeface="Calibri"/>
            </a:endParaRPr>
          </a:p>
        </p:txBody>
      </p:sp>
      <p:sp>
        <p:nvSpPr>
          <p:cNvPr id="1773" name="Google Shape;1773;p25"/>
          <p:cNvSpPr/>
          <p:nvPr/>
        </p:nvSpPr>
        <p:spPr>
          <a:xfrm>
            <a:off x="6167628" y="2601468"/>
            <a:ext cx="1790395"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5"/>
          <p:cNvSpPr txBox="1"/>
          <p:nvPr/>
        </p:nvSpPr>
        <p:spPr>
          <a:xfrm>
            <a:off x="6234379" y="2767889"/>
            <a:ext cx="781812"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L4結合テスト設計</a:t>
            </a:r>
            <a:endParaRPr b="0" i="0" sz="800" u="none" cap="none" strike="noStrike">
              <a:solidFill>
                <a:schemeClr val="dk1"/>
              </a:solidFill>
              <a:latin typeface="Calibri"/>
              <a:ea typeface="Calibri"/>
              <a:cs typeface="Calibri"/>
              <a:sym typeface="Calibri"/>
            </a:endParaRPr>
          </a:p>
        </p:txBody>
      </p:sp>
      <p:sp>
        <p:nvSpPr>
          <p:cNvPr id="1775" name="Google Shape;1775;p25"/>
          <p:cNvSpPr/>
          <p:nvPr/>
        </p:nvSpPr>
        <p:spPr>
          <a:xfrm>
            <a:off x="6167628" y="3112618"/>
            <a:ext cx="1790395"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5"/>
          <p:cNvSpPr txBox="1"/>
          <p:nvPr/>
        </p:nvSpPr>
        <p:spPr>
          <a:xfrm>
            <a:off x="6234379" y="3279038"/>
            <a:ext cx="695858"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L3結合シナリオ</a:t>
            </a:r>
            <a:endParaRPr b="0" i="0" sz="800" u="none" cap="none" strike="noStrike">
              <a:solidFill>
                <a:schemeClr val="dk1"/>
              </a:solidFill>
              <a:latin typeface="Calibri"/>
              <a:ea typeface="Calibri"/>
              <a:cs typeface="Calibri"/>
              <a:sym typeface="Calibri"/>
            </a:endParaRPr>
          </a:p>
        </p:txBody>
      </p:sp>
      <p:sp>
        <p:nvSpPr>
          <p:cNvPr id="1777" name="Google Shape;1777;p25"/>
          <p:cNvSpPr/>
          <p:nvPr/>
        </p:nvSpPr>
        <p:spPr>
          <a:xfrm>
            <a:off x="6167628" y="3624682"/>
            <a:ext cx="1790395"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5"/>
          <p:cNvSpPr txBox="1"/>
          <p:nvPr/>
        </p:nvSpPr>
        <p:spPr>
          <a:xfrm>
            <a:off x="6234379" y="3791102"/>
            <a:ext cx="781812"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L4結合テスト実行</a:t>
            </a:r>
            <a:endParaRPr b="0" i="0" sz="800" u="none" cap="none" strike="noStrike">
              <a:solidFill>
                <a:schemeClr val="dk1"/>
              </a:solidFill>
              <a:latin typeface="Calibri"/>
              <a:ea typeface="Calibri"/>
              <a:cs typeface="Calibri"/>
              <a:sym typeface="Calibri"/>
            </a:endParaRPr>
          </a:p>
        </p:txBody>
      </p:sp>
      <p:sp>
        <p:nvSpPr>
          <p:cNvPr id="1779" name="Google Shape;1779;p25"/>
          <p:cNvSpPr/>
          <p:nvPr/>
        </p:nvSpPr>
        <p:spPr>
          <a:xfrm>
            <a:off x="6167628" y="4135831"/>
            <a:ext cx="1790395" cy="476402"/>
          </a:xfrm>
          <a:prstGeom prst="roundRect">
            <a:avLst>
              <a:gd fmla="val 11516" name="adj"/>
            </a:avLst>
          </a:prstGeom>
          <a:solidFill>
            <a:srgbClr val="ECFEFF"/>
          </a:solidFill>
          <a:ln cap="flat" cmpd="sng" w="12700">
            <a:solidFill>
              <a:srgbClr val="06B6D4"/>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5"/>
          <p:cNvSpPr txBox="1"/>
          <p:nvPr/>
        </p:nvSpPr>
        <p:spPr>
          <a:xfrm>
            <a:off x="6234379" y="4302252"/>
            <a:ext cx="781812"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L5システムテスト</a:t>
            </a:r>
            <a:endParaRPr b="0" i="0" sz="800" u="none" cap="none" strike="noStrike">
              <a:solidFill>
                <a:schemeClr val="dk1"/>
              </a:solidFill>
              <a:latin typeface="Calibri"/>
              <a:ea typeface="Calibri"/>
              <a:cs typeface="Calibri"/>
              <a:sym typeface="Calibri"/>
            </a:endParaRPr>
          </a:p>
        </p:txBody>
      </p:sp>
      <p:sp>
        <p:nvSpPr>
          <p:cNvPr id="1781" name="Google Shape;1781;p25"/>
          <p:cNvSpPr/>
          <p:nvPr/>
        </p:nvSpPr>
        <p:spPr>
          <a:xfrm>
            <a:off x="6167628" y="4647895"/>
            <a:ext cx="1790395"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5"/>
          <p:cNvSpPr txBox="1"/>
          <p:nvPr/>
        </p:nvSpPr>
        <p:spPr>
          <a:xfrm>
            <a:off x="6234379" y="4813402"/>
            <a:ext cx="695858"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L4非機能テスト</a:t>
            </a:r>
            <a:endParaRPr b="0" i="0" sz="800" u="none" cap="none" strike="noStrike">
              <a:solidFill>
                <a:schemeClr val="dk1"/>
              </a:solidFill>
              <a:latin typeface="Calibri"/>
              <a:ea typeface="Calibri"/>
              <a:cs typeface="Calibri"/>
              <a:sym typeface="Calibri"/>
            </a:endParaRPr>
          </a:p>
        </p:txBody>
      </p:sp>
      <p:sp>
        <p:nvSpPr>
          <p:cNvPr id="1783" name="Google Shape;1783;p25"/>
          <p:cNvSpPr/>
          <p:nvPr/>
        </p:nvSpPr>
        <p:spPr>
          <a:xfrm>
            <a:off x="6167628" y="5159045"/>
            <a:ext cx="1790395" cy="476402"/>
          </a:xfrm>
          <a:prstGeom prst="roundRect">
            <a:avLst>
              <a:gd fmla="val 11516" name="adj"/>
            </a:avLst>
          </a:prstGeom>
          <a:solidFill>
            <a:srgbClr val="FECACA"/>
          </a:solidFill>
          <a:ln cap="flat" cmpd="sng" w="12700">
            <a:solidFill>
              <a:srgbClr val="DC2626"/>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5"/>
          <p:cNvSpPr txBox="1"/>
          <p:nvPr/>
        </p:nvSpPr>
        <p:spPr>
          <a:xfrm>
            <a:off x="6234379" y="5325466"/>
            <a:ext cx="781812"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L2受入テスト支援</a:t>
            </a:r>
            <a:endParaRPr b="0" i="0" sz="800" u="none" cap="none" strike="noStrike">
              <a:solidFill>
                <a:schemeClr val="dk1"/>
              </a:solidFill>
              <a:latin typeface="Calibri"/>
              <a:ea typeface="Calibri"/>
              <a:cs typeface="Calibri"/>
              <a:sym typeface="Calibri"/>
            </a:endParaRPr>
          </a:p>
        </p:txBody>
      </p:sp>
      <p:sp>
        <p:nvSpPr>
          <p:cNvPr id="1785" name="Google Shape;1785;p25"/>
          <p:cNvSpPr/>
          <p:nvPr/>
        </p:nvSpPr>
        <p:spPr>
          <a:xfrm>
            <a:off x="6167628" y="5670194"/>
            <a:ext cx="1790395" cy="476402"/>
          </a:xfrm>
          <a:prstGeom prst="roundRect">
            <a:avLst>
              <a:gd fmla="val 11516" name="adj"/>
            </a:avLst>
          </a:prstGeom>
          <a:solidFill>
            <a:srgbClr val="EFF6FF"/>
          </a:solidFill>
          <a:ln cap="flat" cmpd="sng" w="12700">
            <a:solidFill>
              <a:srgbClr val="2563EB"/>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5"/>
          <p:cNvSpPr txBox="1"/>
          <p:nvPr/>
        </p:nvSpPr>
        <p:spPr>
          <a:xfrm>
            <a:off x="6234379" y="5836615"/>
            <a:ext cx="781812"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L6リグレッション</a:t>
            </a:r>
            <a:endParaRPr b="0" i="0" sz="800" u="none" cap="none" strike="noStrike">
              <a:solidFill>
                <a:schemeClr val="dk1"/>
              </a:solidFill>
              <a:latin typeface="Calibri"/>
              <a:ea typeface="Calibri"/>
              <a:cs typeface="Calibri"/>
              <a:sym typeface="Calibri"/>
            </a:endParaRPr>
          </a:p>
        </p:txBody>
      </p:sp>
      <p:sp>
        <p:nvSpPr>
          <p:cNvPr id="1787" name="Google Shape;1787;p25"/>
          <p:cNvSpPr/>
          <p:nvPr/>
        </p:nvSpPr>
        <p:spPr>
          <a:xfrm>
            <a:off x="8048549" y="771754"/>
            <a:ext cx="1886407" cy="5419649"/>
          </a:xfrm>
          <a:prstGeom prst="roundRect">
            <a:avLst>
              <a:gd fmla="val 1469" name="adj"/>
            </a:avLst>
          </a:prstGeom>
          <a:solidFill>
            <a:srgbClr val="F8FAFC"/>
          </a:solidFill>
          <a:ln cap="flat" cmpd="sng" w="12700">
            <a:solidFill>
              <a:srgbClr val="F1F5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5"/>
          <p:cNvSpPr/>
          <p:nvPr/>
        </p:nvSpPr>
        <p:spPr>
          <a:xfrm>
            <a:off x="8096098" y="990295"/>
            <a:ext cx="1790395" cy="19202"/>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89" name="Google Shape;1789;p25"/>
          <p:cNvPicPr preferRelativeResize="0"/>
          <p:nvPr/>
        </p:nvPicPr>
        <p:blipFill rotWithShape="1">
          <a:blip r:embed="rId7">
            <a:alphaModFix/>
          </a:blip>
          <a:srcRect b="0" l="0" r="0" t="0"/>
          <a:stretch/>
        </p:blipFill>
        <p:spPr>
          <a:xfrm>
            <a:off x="8593531" y="847649"/>
            <a:ext cx="85954" cy="85954"/>
          </a:xfrm>
          <a:prstGeom prst="rect">
            <a:avLst/>
          </a:prstGeom>
          <a:noFill/>
          <a:ln>
            <a:noFill/>
          </a:ln>
        </p:spPr>
      </p:pic>
      <p:sp>
        <p:nvSpPr>
          <p:cNvPr id="1790" name="Google Shape;1790;p25"/>
          <p:cNvSpPr txBox="1"/>
          <p:nvPr/>
        </p:nvSpPr>
        <p:spPr>
          <a:xfrm>
            <a:off x="8717890" y="819302"/>
            <a:ext cx="743407" cy="143561"/>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デプロイ・運用</a:t>
            </a:r>
            <a:endParaRPr b="0" i="0" sz="800" u="none" cap="none" strike="noStrike">
              <a:solidFill>
                <a:schemeClr val="dk1"/>
              </a:solidFill>
              <a:latin typeface="Calibri"/>
              <a:ea typeface="Calibri"/>
              <a:cs typeface="Calibri"/>
              <a:sym typeface="Calibri"/>
            </a:endParaRPr>
          </a:p>
        </p:txBody>
      </p:sp>
      <p:sp>
        <p:nvSpPr>
          <p:cNvPr id="1791" name="Google Shape;1791;p25"/>
          <p:cNvSpPr/>
          <p:nvPr/>
        </p:nvSpPr>
        <p:spPr>
          <a:xfrm>
            <a:off x="8096098" y="1067105"/>
            <a:ext cx="1790395" cy="476402"/>
          </a:xfrm>
          <a:prstGeom prst="roundRect">
            <a:avLst>
              <a:gd fmla="val 11516" name="adj"/>
            </a:avLst>
          </a:prstGeom>
          <a:solidFill>
            <a:srgbClr val="FFFFFF"/>
          </a:solidFill>
          <a:ln cap="flat" cmpd="sng" w="12700">
            <a:solidFill>
              <a:srgbClr val="CBD5E1"/>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5"/>
          <p:cNvSpPr txBox="1"/>
          <p:nvPr/>
        </p:nvSpPr>
        <p:spPr>
          <a:xfrm>
            <a:off x="8162849" y="1232611"/>
            <a:ext cx="695858"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L1リリース判定</a:t>
            </a:r>
            <a:endParaRPr b="0" i="0" sz="800" u="none" cap="none" strike="noStrike">
              <a:solidFill>
                <a:schemeClr val="dk1"/>
              </a:solidFill>
              <a:latin typeface="Calibri"/>
              <a:ea typeface="Calibri"/>
              <a:cs typeface="Calibri"/>
              <a:sym typeface="Calibri"/>
            </a:endParaRPr>
          </a:p>
        </p:txBody>
      </p:sp>
      <p:sp>
        <p:nvSpPr>
          <p:cNvPr id="1793" name="Google Shape;1793;p25"/>
          <p:cNvSpPr/>
          <p:nvPr/>
        </p:nvSpPr>
        <p:spPr>
          <a:xfrm>
            <a:off x="8096098" y="1578254"/>
            <a:ext cx="1790395"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5"/>
          <p:cNvSpPr txBox="1"/>
          <p:nvPr/>
        </p:nvSpPr>
        <p:spPr>
          <a:xfrm>
            <a:off x="8162849" y="1744675"/>
            <a:ext cx="590702"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L4CI/CD構築</a:t>
            </a:r>
            <a:endParaRPr b="0" i="0" sz="800" u="none" cap="none" strike="noStrike">
              <a:solidFill>
                <a:schemeClr val="dk1"/>
              </a:solidFill>
              <a:latin typeface="Calibri"/>
              <a:ea typeface="Calibri"/>
              <a:cs typeface="Calibri"/>
              <a:sym typeface="Calibri"/>
            </a:endParaRPr>
          </a:p>
        </p:txBody>
      </p:sp>
      <p:sp>
        <p:nvSpPr>
          <p:cNvPr id="1795" name="Google Shape;1795;p25"/>
          <p:cNvSpPr/>
          <p:nvPr/>
        </p:nvSpPr>
        <p:spPr>
          <a:xfrm>
            <a:off x="8096098" y="2089404"/>
            <a:ext cx="1790395" cy="476402"/>
          </a:xfrm>
          <a:prstGeom prst="roundRect">
            <a:avLst>
              <a:gd fmla="val 11516" name="adj"/>
            </a:avLst>
          </a:prstGeom>
          <a:solidFill>
            <a:srgbClr val="EFF6FF"/>
          </a:solidFill>
          <a:ln cap="flat" cmpd="sng" w="12700">
            <a:solidFill>
              <a:srgbClr val="2563EB"/>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5"/>
          <p:cNvSpPr txBox="1"/>
          <p:nvPr/>
        </p:nvSpPr>
        <p:spPr>
          <a:xfrm>
            <a:off x="8162849" y="2255825"/>
            <a:ext cx="86685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L6ステージング展開</a:t>
            </a:r>
            <a:endParaRPr b="0" i="0" sz="800" u="none" cap="none" strike="noStrike">
              <a:solidFill>
                <a:schemeClr val="dk1"/>
              </a:solidFill>
              <a:latin typeface="Calibri"/>
              <a:ea typeface="Calibri"/>
              <a:cs typeface="Calibri"/>
              <a:sym typeface="Calibri"/>
            </a:endParaRPr>
          </a:p>
        </p:txBody>
      </p:sp>
      <p:sp>
        <p:nvSpPr>
          <p:cNvPr id="1797" name="Google Shape;1797;p25"/>
          <p:cNvSpPr/>
          <p:nvPr/>
        </p:nvSpPr>
        <p:spPr>
          <a:xfrm>
            <a:off x="8096098" y="2601468"/>
            <a:ext cx="1790395" cy="476402"/>
          </a:xfrm>
          <a:prstGeom prst="roundRect">
            <a:avLst>
              <a:gd fmla="val 11516" name="adj"/>
            </a:avLst>
          </a:prstGeom>
          <a:solidFill>
            <a:srgbClr val="ECFEFF"/>
          </a:solidFill>
          <a:ln cap="flat" cmpd="sng" w="12700">
            <a:solidFill>
              <a:srgbClr val="06B6D4"/>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5"/>
          <p:cNvSpPr txBox="1"/>
          <p:nvPr/>
        </p:nvSpPr>
        <p:spPr>
          <a:xfrm>
            <a:off x="8162849" y="2767889"/>
            <a:ext cx="695858"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L5本番デプロイ</a:t>
            </a:r>
            <a:endParaRPr b="0" i="0" sz="800" u="none" cap="none" strike="noStrike">
              <a:solidFill>
                <a:schemeClr val="dk1"/>
              </a:solidFill>
              <a:latin typeface="Calibri"/>
              <a:ea typeface="Calibri"/>
              <a:cs typeface="Calibri"/>
              <a:sym typeface="Calibri"/>
            </a:endParaRPr>
          </a:p>
        </p:txBody>
      </p:sp>
      <p:sp>
        <p:nvSpPr>
          <p:cNvPr id="1799" name="Google Shape;1799;p25"/>
          <p:cNvSpPr/>
          <p:nvPr/>
        </p:nvSpPr>
        <p:spPr>
          <a:xfrm>
            <a:off x="8096098" y="3112618"/>
            <a:ext cx="1790395"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5"/>
          <p:cNvSpPr txBox="1"/>
          <p:nvPr/>
        </p:nvSpPr>
        <p:spPr>
          <a:xfrm>
            <a:off x="8162849" y="3279038"/>
            <a:ext cx="476402"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L3DB移行</a:t>
            </a:r>
            <a:endParaRPr b="0" i="0" sz="800" u="none" cap="none" strike="noStrike">
              <a:solidFill>
                <a:schemeClr val="dk1"/>
              </a:solidFill>
              <a:latin typeface="Calibri"/>
              <a:ea typeface="Calibri"/>
              <a:cs typeface="Calibri"/>
              <a:sym typeface="Calibri"/>
            </a:endParaRPr>
          </a:p>
        </p:txBody>
      </p:sp>
      <p:sp>
        <p:nvSpPr>
          <p:cNvPr id="1801" name="Google Shape;1801;p25"/>
          <p:cNvSpPr/>
          <p:nvPr/>
        </p:nvSpPr>
        <p:spPr>
          <a:xfrm>
            <a:off x="8096098" y="3624682"/>
            <a:ext cx="1790395"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5"/>
          <p:cNvSpPr txBox="1"/>
          <p:nvPr/>
        </p:nvSpPr>
        <p:spPr>
          <a:xfrm>
            <a:off x="8162849" y="3791102"/>
            <a:ext cx="781812"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L4監視・アラート</a:t>
            </a:r>
            <a:endParaRPr b="0" i="0" sz="800" u="none" cap="none" strike="noStrike">
              <a:solidFill>
                <a:schemeClr val="dk1"/>
              </a:solidFill>
              <a:latin typeface="Calibri"/>
              <a:ea typeface="Calibri"/>
              <a:cs typeface="Calibri"/>
              <a:sym typeface="Calibri"/>
            </a:endParaRPr>
          </a:p>
        </p:txBody>
      </p:sp>
      <p:sp>
        <p:nvSpPr>
          <p:cNvPr id="1803" name="Google Shape;1803;p25"/>
          <p:cNvSpPr/>
          <p:nvPr/>
        </p:nvSpPr>
        <p:spPr>
          <a:xfrm>
            <a:off x="8096098" y="4135831"/>
            <a:ext cx="1790395" cy="476402"/>
          </a:xfrm>
          <a:prstGeom prst="roundRect">
            <a:avLst>
              <a:gd fmla="val 11516" name="adj"/>
            </a:avLst>
          </a:prstGeom>
          <a:solidFill>
            <a:srgbClr val="EFF6FF"/>
          </a:solidFill>
          <a:ln cap="flat" cmpd="sng" w="12700">
            <a:solidFill>
              <a:srgbClr val="2563EB"/>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5"/>
          <p:cNvSpPr txBox="1"/>
          <p:nvPr/>
        </p:nvSpPr>
        <p:spPr>
          <a:xfrm>
            <a:off x="8162849" y="4302252"/>
            <a:ext cx="52395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L6ログ収集</a:t>
            </a:r>
            <a:endParaRPr b="0" i="0" sz="800" u="none" cap="none" strike="noStrike">
              <a:solidFill>
                <a:schemeClr val="dk1"/>
              </a:solidFill>
              <a:latin typeface="Calibri"/>
              <a:ea typeface="Calibri"/>
              <a:cs typeface="Calibri"/>
              <a:sym typeface="Calibri"/>
            </a:endParaRPr>
          </a:p>
        </p:txBody>
      </p:sp>
      <p:sp>
        <p:nvSpPr>
          <p:cNvPr id="1805" name="Google Shape;1805;p25"/>
          <p:cNvSpPr/>
          <p:nvPr/>
        </p:nvSpPr>
        <p:spPr>
          <a:xfrm>
            <a:off x="8096098" y="4647895"/>
            <a:ext cx="1790395"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5"/>
          <p:cNvSpPr txBox="1"/>
          <p:nvPr/>
        </p:nvSpPr>
        <p:spPr>
          <a:xfrm>
            <a:off x="8162849" y="4813402"/>
            <a:ext cx="86685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L3インシデント初動</a:t>
            </a:r>
            <a:endParaRPr b="0" i="0" sz="800" u="none" cap="none" strike="noStrike">
              <a:solidFill>
                <a:schemeClr val="dk1"/>
              </a:solidFill>
              <a:latin typeface="Calibri"/>
              <a:ea typeface="Calibri"/>
              <a:cs typeface="Calibri"/>
              <a:sym typeface="Calibri"/>
            </a:endParaRPr>
          </a:p>
        </p:txBody>
      </p:sp>
      <p:sp>
        <p:nvSpPr>
          <p:cNvPr id="1807" name="Google Shape;1807;p25"/>
          <p:cNvSpPr/>
          <p:nvPr/>
        </p:nvSpPr>
        <p:spPr>
          <a:xfrm>
            <a:off x="8096098" y="5159045"/>
            <a:ext cx="1790395"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5"/>
          <p:cNvSpPr txBox="1"/>
          <p:nvPr/>
        </p:nvSpPr>
        <p:spPr>
          <a:xfrm>
            <a:off x="8162849" y="5325466"/>
            <a:ext cx="762610"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L3原因分析(RCA)</a:t>
            </a:r>
            <a:endParaRPr b="0" i="0" sz="800" u="none" cap="none" strike="noStrike">
              <a:solidFill>
                <a:schemeClr val="dk1"/>
              </a:solidFill>
              <a:latin typeface="Calibri"/>
              <a:ea typeface="Calibri"/>
              <a:cs typeface="Calibri"/>
              <a:sym typeface="Calibri"/>
            </a:endParaRPr>
          </a:p>
        </p:txBody>
      </p:sp>
      <p:sp>
        <p:nvSpPr>
          <p:cNvPr id="1809" name="Google Shape;1809;p25"/>
          <p:cNvSpPr/>
          <p:nvPr/>
        </p:nvSpPr>
        <p:spPr>
          <a:xfrm>
            <a:off x="8096098" y="5670194"/>
            <a:ext cx="1790395"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5"/>
          <p:cNvSpPr txBox="1"/>
          <p:nvPr/>
        </p:nvSpPr>
        <p:spPr>
          <a:xfrm>
            <a:off x="8162849" y="5836615"/>
            <a:ext cx="695858"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L3チューニング</a:t>
            </a:r>
            <a:endParaRPr b="0" i="0" sz="800" u="none" cap="none" strike="noStrike">
              <a:solidFill>
                <a:schemeClr val="dk1"/>
              </a:solidFill>
              <a:latin typeface="Calibri"/>
              <a:ea typeface="Calibri"/>
              <a:cs typeface="Calibri"/>
              <a:sym typeface="Calibri"/>
            </a:endParaRPr>
          </a:p>
        </p:txBody>
      </p:sp>
      <p:sp>
        <p:nvSpPr>
          <p:cNvPr id="1811" name="Google Shape;1811;p25"/>
          <p:cNvSpPr/>
          <p:nvPr/>
        </p:nvSpPr>
        <p:spPr>
          <a:xfrm>
            <a:off x="9977018" y="771754"/>
            <a:ext cx="1886407" cy="5419649"/>
          </a:xfrm>
          <a:prstGeom prst="roundRect">
            <a:avLst>
              <a:gd fmla="val 1469" name="adj"/>
            </a:avLst>
          </a:prstGeom>
          <a:solidFill>
            <a:srgbClr val="F8FAFC"/>
          </a:solidFill>
          <a:ln cap="flat" cmpd="sng" w="12700">
            <a:solidFill>
              <a:srgbClr val="F1F5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5"/>
          <p:cNvSpPr/>
          <p:nvPr/>
        </p:nvSpPr>
        <p:spPr>
          <a:xfrm>
            <a:off x="10025482" y="990295"/>
            <a:ext cx="1790395" cy="19202"/>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13" name="Google Shape;1813;p25"/>
          <p:cNvPicPr preferRelativeResize="0"/>
          <p:nvPr/>
        </p:nvPicPr>
        <p:blipFill rotWithShape="1">
          <a:blip r:embed="rId8">
            <a:alphaModFix/>
          </a:blip>
          <a:srcRect b="0" l="0" r="0" t="0"/>
          <a:stretch/>
        </p:blipFill>
        <p:spPr>
          <a:xfrm>
            <a:off x="10618013" y="847649"/>
            <a:ext cx="85954" cy="85954"/>
          </a:xfrm>
          <a:prstGeom prst="rect">
            <a:avLst/>
          </a:prstGeom>
          <a:noFill/>
          <a:ln>
            <a:noFill/>
          </a:ln>
        </p:spPr>
      </p:pic>
      <p:sp>
        <p:nvSpPr>
          <p:cNvPr id="1814" name="Google Shape;1814;p25"/>
          <p:cNvSpPr txBox="1"/>
          <p:nvPr/>
        </p:nvSpPr>
        <p:spPr>
          <a:xfrm>
            <a:off x="10741457" y="819302"/>
            <a:ext cx="553212" cy="143561"/>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保守・改善</a:t>
            </a:r>
            <a:endParaRPr b="0" i="0" sz="800" u="none" cap="none" strike="noStrike">
              <a:solidFill>
                <a:schemeClr val="dk1"/>
              </a:solidFill>
              <a:latin typeface="Calibri"/>
              <a:ea typeface="Calibri"/>
              <a:cs typeface="Calibri"/>
              <a:sym typeface="Calibri"/>
            </a:endParaRPr>
          </a:p>
        </p:txBody>
      </p:sp>
      <p:sp>
        <p:nvSpPr>
          <p:cNvPr id="1815" name="Google Shape;1815;p25"/>
          <p:cNvSpPr/>
          <p:nvPr/>
        </p:nvSpPr>
        <p:spPr>
          <a:xfrm>
            <a:off x="10025482" y="1067105"/>
            <a:ext cx="1790395" cy="476402"/>
          </a:xfrm>
          <a:prstGeom prst="roundRect">
            <a:avLst>
              <a:gd fmla="val 11516" name="adj"/>
            </a:avLst>
          </a:prstGeom>
          <a:solidFill>
            <a:srgbClr val="FED7AA"/>
          </a:solidFill>
          <a:ln cap="flat" cmpd="sng" w="12700">
            <a:solidFill>
              <a:srgbClr val="EA580C"/>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5"/>
          <p:cNvSpPr txBox="1"/>
          <p:nvPr/>
        </p:nvSpPr>
        <p:spPr>
          <a:xfrm>
            <a:off x="10091318" y="1232611"/>
            <a:ext cx="771754"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L3バグトリアージ</a:t>
            </a:r>
            <a:endParaRPr b="0" i="0" sz="800" u="none" cap="none" strike="noStrike">
              <a:solidFill>
                <a:schemeClr val="dk1"/>
              </a:solidFill>
              <a:latin typeface="Calibri"/>
              <a:ea typeface="Calibri"/>
              <a:cs typeface="Calibri"/>
              <a:sym typeface="Calibri"/>
            </a:endParaRPr>
          </a:p>
        </p:txBody>
      </p:sp>
      <p:sp>
        <p:nvSpPr>
          <p:cNvPr id="1817" name="Google Shape;1817;p25"/>
          <p:cNvSpPr/>
          <p:nvPr/>
        </p:nvSpPr>
        <p:spPr>
          <a:xfrm>
            <a:off x="10025482" y="1578254"/>
            <a:ext cx="1790395"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5"/>
          <p:cNvSpPr txBox="1"/>
          <p:nvPr/>
        </p:nvSpPr>
        <p:spPr>
          <a:xfrm>
            <a:off x="10091318" y="1744675"/>
            <a:ext cx="52395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L4原因特定</a:t>
            </a:r>
            <a:endParaRPr b="0" i="0" sz="800" u="none" cap="none" strike="noStrike">
              <a:solidFill>
                <a:schemeClr val="dk1"/>
              </a:solidFill>
              <a:latin typeface="Calibri"/>
              <a:ea typeface="Calibri"/>
              <a:cs typeface="Calibri"/>
              <a:sym typeface="Calibri"/>
            </a:endParaRPr>
          </a:p>
        </p:txBody>
      </p:sp>
      <p:sp>
        <p:nvSpPr>
          <p:cNvPr id="1819" name="Google Shape;1819;p25"/>
          <p:cNvSpPr/>
          <p:nvPr/>
        </p:nvSpPr>
        <p:spPr>
          <a:xfrm>
            <a:off x="10025482" y="2089404"/>
            <a:ext cx="1790395"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5"/>
          <p:cNvSpPr txBox="1"/>
          <p:nvPr/>
        </p:nvSpPr>
        <p:spPr>
          <a:xfrm>
            <a:off x="10091318" y="2255825"/>
            <a:ext cx="52395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L4修正実装</a:t>
            </a:r>
            <a:endParaRPr b="0" i="0" sz="800" u="none" cap="none" strike="noStrike">
              <a:solidFill>
                <a:schemeClr val="dk1"/>
              </a:solidFill>
              <a:latin typeface="Calibri"/>
              <a:ea typeface="Calibri"/>
              <a:cs typeface="Calibri"/>
              <a:sym typeface="Calibri"/>
            </a:endParaRPr>
          </a:p>
        </p:txBody>
      </p:sp>
      <p:sp>
        <p:nvSpPr>
          <p:cNvPr id="1821" name="Google Shape;1821;p25"/>
          <p:cNvSpPr/>
          <p:nvPr/>
        </p:nvSpPr>
        <p:spPr>
          <a:xfrm>
            <a:off x="10025482" y="2601468"/>
            <a:ext cx="1790395"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5"/>
          <p:cNvSpPr txBox="1"/>
          <p:nvPr/>
        </p:nvSpPr>
        <p:spPr>
          <a:xfrm>
            <a:off x="10091318" y="2767889"/>
            <a:ext cx="52395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L4修正検証</a:t>
            </a:r>
            <a:endParaRPr b="0" i="0" sz="800" u="none" cap="none" strike="noStrike">
              <a:solidFill>
                <a:schemeClr val="dk1"/>
              </a:solidFill>
              <a:latin typeface="Calibri"/>
              <a:ea typeface="Calibri"/>
              <a:cs typeface="Calibri"/>
              <a:sym typeface="Calibri"/>
            </a:endParaRPr>
          </a:p>
        </p:txBody>
      </p:sp>
      <p:sp>
        <p:nvSpPr>
          <p:cNvPr id="1823" name="Google Shape;1823;p25"/>
          <p:cNvSpPr/>
          <p:nvPr/>
        </p:nvSpPr>
        <p:spPr>
          <a:xfrm>
            <a:off x="10025482" y="3112618"/>
            <a:ext cx="1790395" cy="476402"/>
          </a:xfrm>
          <a:prstGeom prst="roundRect">
            <a:avLst>
              <a:gd fmla="val 11516" name="adj"/>
            </a:avLst>
          </a:prstGeom>
          <a:solidFill>
            <a:srgbClr val="FECACA"/>
          </a:solidFill>
          <a:ln cap="flat" cmpd="sng" w="12700">
            <a:solidFill>
              <a:srgbClr val="DC2626"/>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5"/>
          <p:cNvSpPr txBox="1"/>
          <p:nvPr/>
        </p:nvSpPr>
        <p:spPr>
          <a:xfrm>
            <a:off x="10091318" y="3279038"/>
            <a:ext cx="695858"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L2機能追加分析</a:t>
            </a:r>
            <a:endParaRPr b="0" i="0" sz="800" u="none" cap="none" strike="noStrike">
              <a:solidFill>
                <a:schemeClr val="dk1"/>
              </a:solidFill>
              <a:latin typeface="Calibri"/>
              <a:ea typeface="Calibri"/>
              <a:cs typeface="Calibri"/>
              <a:sym typeface="Calibri"/>
            </a:endParaRPr>
          </a:p>
        </p:txBody>
      </p:sp>
      <p:sp>
        <p:nvSpPr>
          <p:cNvPr id="1825" name="Google Shape;1825;p25"/>
          <p:cNvSpPr/>
          <p:nvPr/>
        </p:nvSpPr>
        <p:spPr>
          <a:xfrm>
            <a:off x="10025482" y="3624682"/>
            <a:ext cx="1790395"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5"/>
          <p:cNvSpPr txBox="1"/>
          <p:nvPr/>
        </p:nvSpPr>
        <p:spPr>
          <a:xfrm>
            <a:off x="10091318" y="3791102"/>
            <a:ext cx="695858"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L4機能追加実装</a:t>
            </a:r>
            <a:endParaRPr b="0" i="0" sz="800" u="none" cap="none" strike="noStrike">
              <a:solidFill>
                <a:schemeClr val="dk1"/>
              </a:solidFill>
              <a:latin typeface="Calibri"/>
              <a:ea typeface="Calibri"/>
              <a:cs typeface="Calibri"/>
              <a:sym typeface="Calibri"/>
            </a:endParaRPr>
          </a:p>
        </p:txBody>
      </p:sp>
      <p:sp>
        <p:nvSpPr>
          <p:cNvPr id="1827" name="Google Shape;1827;p25"/>
          <p:cNvSpPr/>
          <p:nvPr/>
        </p:nvSpPr>
        <p:spPr>
          <a:xfrm>
            <a:off x="10025482" y="4135831"/>
            <a:ext cx="1790395" cy="476402"/>
          </a:xfrm>
          <a:prstGeom prst="roundRect">
            <a:avLst>
              <a:gd fmla="val 11516" name="adj"/>
            </a:avLst>
          </a:prstGeom>
          <a:solidFill>
            <a:srgbClr val="FEF08A"/>
          </a:solidFill>
          <a:ln cap="flat" cmpd="sng" w="12700">
            <a:solidFill>
              <a:srgbClr val="F59E0B"/>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5"/>
          <p:cNvSpPr txBox="1"/>
          <p:nvPr/>
        </p:nvSpPr>
        <p:spPr>
          <a:xfrm>
            <a:off x="10091318" y="4302252"/>
            <a:ext cx="86685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L4プロファイリング</a:t>
            </a:r>
            <a:endParaRPr b="0" i="0" sz="800" u="none" cap="none" strike="noStrike">
              <a:solidFill>
                <a:schemeClr val="dk1"/>
              </a:solidFill>
              <a:latin typeface="Calibri"/>
              <a:ea typeface="Calibri"/>
              <a:cs typeface="Calibri"/>
              <a:sym typeface="Calibri"/>
            </a:endParaRPr>
          </a:p>
        </p:txBody>
      </p:sp>
      <p:sp>
        <p:nvSpPr>
          <p:cNvPr id="1829" name="Google Shape;1829;p25"/>
          <p:cNvSpPr/>
          <p:nvPr/>
        </p:nvSpPr>
        <p:spPr>
          <a:xfrm>
            <a:off x="10025482" y="4647895"/>
            <a:ext cx="1790395" cy="476402"/>
          </a:xfrm>
          <a:prstGeom prst="roundRect">
            <a:avLst>
              <a:gd fmla="val 11516" name="adj"/>
            </a:avLst>
          </a:prstGeom>
          <a:solidFill>
            <a:srgbClr val="ECFEFF"/>
          </a:solidFill>
          <a:ln cap="flat" cmpd="sng" w="12700">
            <a:solidFill>
              <a:srgbClr val="06B6D4"/>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5"/>
          <p:cNvSpPr txBox="1"/>
          <p:nvPr/>
        </p:nvSpPr>
        <p:spPr>
          <a:xfrm>
            <a:off x="10091318" y="4813402"/>
            <a:ext cx="781812"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L5脆弱性スキャン</a:t>
            </a:r>
            <a:endParaRPr b="0" i="0" sz="800" u="none" cap="none" strike="noStrike">
              <a:solidFill>
                <a:schemeClr val="dk1"/>
              </a:solidFill>
              <a:latin typeface="Calibri"/>
              <a:ea typeface="Calibri"/>
              <a:cs typeface="Calibri"/>
              <a:sym typeface="Calibri"/>
            </a:endParaRPr>
          </a:p>
        </p:txBody>
      </p:sp>
      <p:sp>
        <p:nvSpPr>
          <p:cNvPr id="1831" name="Google Shape;1831;p25"/>
          <p:cNvSpPr/>
          <p:nvPr/>
        </p:nvSpPr>
        <p:spPr>
          <a:xfrm>
            <a:off x="10025482" y="5159045"/>
            <a:ext cx="1790395" cy="476402"/>
          </a:xfrm>
          <a:prstGeom prst="roundRect">
            <a:avLst>
              <a:gd fmla="val 11516" name="adj"/>
            </a:avLst>
          </a:prstGeom>
          <a:solidFill>
            <a:srgbClr val="ECFEFF"/>
          </a:solidFill>
          <a:ln cap="flat" cmpd="sng" w="12700">
            <a:solidFill>
              <a:srgbClr val="06B6D4"/>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5"/>
          <p:cNvSpPr txBox="1"/>
          <p:nvPr/>
        </p:nvSpPr>
        <p:spPr>
          <a:xfrm>
            <a:off x="10091318" y="5325466"/>
            <a:ext cx="609905"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L5パッチ適用</a:t>
            </a:r>
            <a:endParaRPr b="0" i="0" sz="800" u="none" cap="none" strike="noStrike">
              <a:solidFill>
                <a:schemeClr val="dk1"/>
              </a:solidFill>
              <a:latin typeface="Calibri"/>
              <a:ea typeface="Calibri"/>
              <a:cs typeface="Calibri"/>
              <a:sym typeface="Calibri"/>
            </a:endParaRPr>
          </a:p>
        </p:txBody>
      </p:sp>
      <p:sp>
        <p:nvSpPr>
          <p:cNvPr id="1833" name="Google Shape;1833;p25"/>
          <p:cNvSpPr/>
          <p:nvPr/>
        </p:nvSpPr>
        <p:spPr>
          <a:xfrm>
            <a:off x="10025482" y="5670194"/>
            <a:ext cx="1790395" cy="476402"/>
          </a:xfrm>
          <a:prstGeom prst="roundRect">
            <a:avLst>
              <a:gd fmla="val 11516" name="adj"/>
            </a:avLst>
          </a:prstGeom>
          <a:solidFill>
            <a:srgbClr val="ECFEFF"/>
          </a:solidFill>
          <a:ln cap="flat" cmpd="sng" w="12700">
            <a:solidFill>
              <a:srgbClr val="06B6D4"/>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5"/>
          <p:cNvSpPr txBox="1"/>
          <p:nvPr/>
        </p:nvSpPr>
        <p:spPr>
          <a:xfrm>
            <a:off x="10091318" y="5836615"/>
            <a:ext cx="866851"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L5ドキュメント更新</a:t>
            </a:r>
            <a:endParaRPr b="0" i="0" sz="800" u="none" cap="none" strike="noStrike">
              <a:solidFill>
                <a:schemeClr val="dk1"/>
              </a:solidFill>
              <a:latin typeface="Calibri"/>
              <a:ea typeface="Calibri"/>
              <a:cs typeface="Calibri"/>
              <a:sym typeface="Calibri"/>
            </a:endParaRPr>
          </a:p>
        </p:txBody>
      </p:sp>
      <p:sp>
        <p:nvSpPr>
          <p:cNvPr id="1835" name="Google Shape;1835;p25"/>
          <p:cNvSpPr/>
          <p:nvPr/>
        </p:nvSpPr>
        <p:spPr>
          <a:xfrm>
            <a:off x="333756" y="6267298"/>
            <a:ext cx="11525098" cy="352044"/>
          </a:xfrm>
          <a:prstGeom prst="roundRect">
            <a:avLst>
              <a:gd fmla="val 42120" name="adj"/>
            </a:avLst>
          </a:prstGeom>
          <a:solidFill>
            <a:srgbClr val="F0F9FF"/>
          </a:solidFill>
          <a:ln cap="flat" cmpd="sng" w="12700">
            <a:solidFill>
              <a:srgbClr val="BAE6F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36" name="Google Shape;1836;p25"/>
          <p:cNvPicPr preferRelativeResize="0"/>
          <p:nvPr/>
        </p:nvPicPr>
        <p:blipFill rotWithShape="1">
          <a:blip r:embed="rId9">
            <a:alphaModFix/>
          </a:blip>
          <a:srcRect b="0" l="-1064" r="-1064" t="0"/>
          <a:stretch/>
        </p:blipFill>
        <p:spPr>
          <a:xfrm>
            <a:off x="457200" y="6362395"/>
            <a:ext cx="219456" cy="171907"/>
          </a:xfrm>
          <a:prstGeom prst="rect">
            <a:avLst/>
          </a:prstGeom>
          <a:noFill/>
          <a:ln>
            <a:noFill/>
          </a:ln>
        </p:spPr>
      </p:pic>
      <p:sp>
        <p:nvSpPr>
          <p:cNvPr id="1837" name="Google Shape;1837;p25"/>
          <p:cNvSpPr txBox="1"/>
          <p:nvPr/>
        </p:nvSpPr>
        <p:spPr>
          <a:xfrm>
            <a:off x="771754" y="6353251"/>
            <a:ext cx="10992002"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C4A6E"/>
              </a:buClr>
              <a:buSzPts val="900"/>
              <a:buFont typeface="Noto Sans JP"/>
              <a:buNone/>
            </a:pPr>
            <a:r>
              <a:rPr b="0" i="0" lang="en-US" sz="900" u="none" cap="none" strike="noStrike">
                <a:solidFill>
                  <a:srgbClr val="0C4A6E"/>
                </a:solidFill>
                <a:latin typeface="Noto Sans JP"/>
                <a:ea typeface="Noto Sans JP"/>
                <a:cs typeface="Noto Sans JP"/>
                <a:sym typeface="Noto Sans JP"/>
              </a:rPr>
              <a:t>成長段階の判定（4〜6合目/2-3年後想定）: L4(強い支援)による実装・テストの効率化が定着し、定型的なDevOps領域ではL6(自律実行)が稼働。人間はAIの出力をレビュー・承認する役割へシフトし始めています。</a:t>
            </a:r>
            <a:endParaRPr b="0" i="0" sz="9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26"/>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6"/>
          <p:cNvSpPr/>
          <p:nvPr/>
        </p:nvSpPr>
        <p:spPr>
          <a:xfrm>
            <a:off x="0" y="0"/>
            <a:ext cx="121917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6"/>
          <p:cNvSpPr/>
          <p:nvPr/>
        </p:nvSpPr>
        <p:spPr>
          <a:xfrm>
            <a:off x="381305" y="1047902"/>
            <a:ext cx="11430000" cy="192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6"/>
          <p:cNvSpPr txBox="1"/>
          <p:nvPr/>
        </p:nvSpPr>
        <p:spPr>
          <a:xfrm>
            <a:off x="381305" y="286207"/>
            <a:ext cx="23052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B6D4"/>
              </a:buClr>
              <a:buSzPts val="1200"/>
              <a:buFont typeface="Noto Sans JP"/>
              <a:buNone/>
            </a:pPr>
            <a:r>
              <a:rPr b="1" i="0" lang="en-US" sz="1200" u="none" cap="none" strike="noStrike">
                <a:solidFill>
                  <a:srgbClr val="06B6D4"/>
                </a:solidFill>
                <a:latin typeface="Noto Sans JP"/>
                <a:ea typeface="Noto Sans JP"/>
                <a:cs typeface="Noto Sans JP"/>
                <a:sym typeface="Noto Sans JP"/>
              </a:rPr>
              <a:t>PHASE LEVEL EVALUATION</a:t>
            </a:r>
            <a:endParaRPr b="0" i="0" sz="1200" u="none" cap="none" strike="noStrike">
              <a:solidFill>
                <a:schemeClr val="dk1"/>
              </a:solidFill>
              <a:latin typeface="Calibri"/>
              <a:ea typeface="Calibri"/>
              <a:cs typeface="Calibri"/>
              <a:sym typeface="Calibri"/>
            </a:endParaRPr>
          </a:p>
        </p:txBody>
      </p:sp>
      <p:sp>
        <p:nvSpPr>
          <p:cNvPr id="1847" name="Google Shape;1847;p26"/>
          <p:cNvSpPr txBox="1"/>
          <p:nvPr/>
        </p:nvSpPr>
        <p:spPr>
          <a:xfrm>
            <a:off x="381305" y="504749"/>
            <a:ext cx="5401500" cy="438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400"/>
              <a:buFont typeface="Noto Sans JP"/>
              <a:buNone/>
            </a:pPr>
            <a:r>
              <a:rPr b="1" i="0" lang="en-US" sz="2400" u="none" cap="none" strike="noStrike">
                <a:solidFill>
                  <a:srgbClr val="0F172A"/>
                </a:solidFill>
                <a:latin typeface="Noto Sans JP"/>
                <a:ea typeface="Noto Sans JP"/>
                <a:cs typeface="Noto Sans JP"/>
                <a:sym typeface="Noto Sans JP"/>
              </a:rPr>
              <a:t>成長段階：フェーズ別レベル評価分析</a:t>
            </a:r>
            <a:endParaRPr b="0" i="0" sz="2400" u="none" cap="none" strike="noStrike">
              <a:solidFill>
                <a:schemeClr val="dk1"/>
              </a:solidFill>
              <a:latin typeface="Calibri"/>
              <a:ea typeface="Calibri"/>
              <a:cs typeface="Calibri"/>
              <a:sym typeface="Calibri"/>
            </a:endParaRPr>
          </a:p>
        </p:txBody>
      </p:sp>
      <p:sp>
        <p:nvSpPr>
          <p:cNvPr id="1848" name="Google Shape;1848;p26"/>
          <p:cNvSpPr/>
          <p:nvPr/>
        </p:nvSpPr>
        <p:spPr>
          <a:xfrm>
            <a:off x="9553651" y="564185"/>
            <a:ext cx="2257800" cy="333900"/>
          </a:xfrm>
          <a:prstGeom prst="roundRect">
            <a:avLst>
              <a:gd fmla="val 156556" name="adj"/>
            </a:avLst>
          </a:prstGeom>
          <a:solidFill>
            <a:srgbClr val="ECFEFF"/>
          </a:solidFill>
          <a:ln cap="flat" cmpd="sng" w="12700">
            <a:solidFill>
              <a:srgbClr val="A5F3FC"/>
            </a:solidFill>
            <a:prstDash val="solid"/>
            <a:round/>
            <a:headEnd len="sm" w="sm" type="none"/>
            <a:tailEnd len="sm" w="sm" type="none"/>
          </a:ln>
          <a:effectLst>
            <a:outerShdw blurRad="25400" rotWithShape="0" algn="bl" dir="5400000" dist="12700">
              <a:srgbClr val="06B6D4">
                <a:alpha val="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49" name="Google Shape;1849;p26"/>
          <p:cNvPicPr preferRelativeResize="0"/>
          <p:nvPr/>
        </p:nvPicPr>
        <p:blipFill rotWithShape="1">
          <a:blip r:embed="rId3">
            <a:alphaModFix/>
          </a:blip>
          <a:srcRect b="0" l="0" r="0" t="0"/>
          <a:stretch/>
        </p:blipFill>
        <p:spPr>
          <a:xfrm>
            <a:off x="9715500" y="663854"/>
            <a:ext cx="133502" cy="133502"/>
          </a:xfrm>
          <a:prstGeom prst="rect">
            <a:avLst/>
          </a:prstGeom>
          <a:noFill/>
          <a:ln>
            <a:noFill/>
          </a:ln>
        </p:spPr>
      </p:pic>
      <p:sp>
        <p:nvSpPr>
          <p:cNvPr id="1850" name="Google Shape;1850;p26"/>
          <p:cNvSpPr txBox="1"/>
          <p:nvPr/>
        </p:nvSpPr>
        <p:spPr>
          <a:xfrm>
            <a:off x="9924898" y="630936"/>
            <a:ext cx="18243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891B2"/>
              </a:buClr>
              <a:buSzPts val="1000"/>
              <a:buFont typeface="Noto Sans JP"/>
              <a:buNone/>
            </a:pPr>
            <a:r>
              <a:rPr b="1" i="0" lang="en-US" sz="1000" u="none" cap="none" strike="noStrike">
                <a:solidFill>
                  <a:srgbClr val="0891B2"/>
                </a:solidFill>
                <a:latin typeface="Noto Sans JP"/>
                <a:ea typeface="Noto Sans JP"/>
                <a:cs typeface="Noto Sans JP"/>
                <a:sym typeface="Noto Sans JP"/>
              </a:rPr>
              <a:t>Stage 2: Growth (4〜6合目)</a:t>
            </a:r>
            <a:endParaRPr b="0" i="0" sz="1000" u="none" cap="none" strike="noStrike">
              <a:solidFill>
                <a:schemeClr val="dk1"/>
              </a:solidFill>
              <a:latin typeface="Calibri"/>
              <a:ea typeface="Calibri"/>
              <a:cs typeface="Calibri"/>
              <a:sym typeface="Calibri"/>
            </a:endParaRPr>
          </a:p>
        </p:txBody>
      </p:sp>
      <p:sp>
        <p:nvSpPr>
          <p:cNvPr id="1851" name="Google Shape;1851;p26"/>
          <p:cNvSpPr/>
          <p:nvPr/>
        </p:nvSpPr>
        <p:spPr>
          <a:xfrm>
            <a:off x="381305" y="1249985"/>
            <a:ext cx="3342900" cy="6295500"/>
          </a:xfrm>
          <a:prstGeom prst="roundRect">
            <a:avLst>
              <a:gd fmla="val 935" name="adj"/>
            </a:avLst>
          </a:prstGeom>
          <a:solidFill>
            <a:srgbClr val="FFFFFF"/>
          </a:solidFill>
          <a:ln cap="flat" cmpd="sng" w="12700">
            <a:solidFill>
              <a:srgbClr val="E2E8F0"/>
            </a:solidFill>
            <a:prstDash val="solid"/>
            <a:round/>
            <a:headEnd len="sm" w="sm" type="none"/>
            <a:tailEnd len="sm" w="sm" type="none"/>
          </a:ln>
          <a:effectLst>
            <a:outerShdw blurRad="63500" rotWithShape="0" algn="bl" dir="5400000" dist="381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52" name="Google Shape;1852;p26"/>
          <p:cNvPicPr preferRelativeResize="0"/>
          <p:nvPr/>
        </p:nvPicPr>
        <p:blipFill rotWithShape="1">
          <a:blip r:embed="rId4">
            <a:alphaModFix/>
          </a:blip>
          <a:srcRect b="0" l="0" r="0" t="0"/>
          <a:stretch/>
        </p:blipFill>
        <p:spPr>
          <a:xfrm>
            <a:off x="580644" y="1487729"/>
            <a:ext cx="152705" cy="152705"/>
          </a:xfrm>
          <a:prstGeom prst="rect">
            <a:avLst/>
          </a:prstGeom>
          <a:noFill/>
          <a:ln>
            <a:noFill/>
          </a:ln>
        </p:spPr>
      </p:pic>
      <p:sp>
        <p:nvSpPr>
          <p:cNvPr id="1853" name="Google Shape;1853;p26"/>
          <p:cNvSpPr txBox="1"/>
          <p:nvPr/>
        </p:nvSpPr>
        <p:spPr>
          <a:xfrm>
            <a:off x="809244" y="1449324"/>
            <a:ext cx="21342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200"/>
              <a:buFont typeface="Noto Sans JP"/>
              <a:buNone/>
            </a:pPr>
            <a:r>
              <a:rPr b="1" i="0" lang="en-US" sz="1200" u="none" cap="none" strike="noStrike">
                <a:solidFill>
                  <a:srgbClr val="334155"/>
                </a:solidFill>
                <a:latin typeface="Noto Sans JP"/>
                <a:ea typeface="Noto Sans JP"/>
                <a:cs typeface="Noto Sans JP"/>
                <a:sym typeface="Noto Sans JP"/>
              </a:rPr>
              <a:t>フェーズ別 平均AI代替レベル</a:t>
            </a:r>
            <a:endParaRPr b="0" i="0" sz="1200" u="none" cap="none" strike="noStrike">
              <a:solidFill>
                <a:schemeClr val="dk1"/>
              </a:solidFill>
              <a:latin typeface="Calibri"/>
              <a:ea typeface="Calibri"/>
              <a:cs typeface="Calibri"/>
              <a:sym typeface="Calibri"/>
            </a:endParaRPr>
          </a:p>
        </p:txBody>
      </p:sp>
      <p:pic>
        <p:nvPicPr>
          <p:cNvPr descr="preencoded.png" id="1854" name="Google Shape;1854;p26"/>
          <p:cNvPicPr preferRelativeResize="0"/>
          <p:nvPr/>
        </p:nvPicPr>
        <p:blipFill rotWithShape="1">
          <a:blip r:embed="rId5">
            <a:alphaModFix/>
          </a:blip>
          <a:srcRect b="-90" l="0" r="0" t="-80"/>
          <a:stretch/>
        </p:blipFill>
        <p:spPr>
          <a:xfrm>
            <a:off x="580644" y="1773936"/>
            <a:ext cx="2943454" cy="5572354"/>
          </a:xfrm>
          <a:prstGeom prst="rect">
            <a:avLst/>
          </a:prstGeom>
          <a:noFill/>
          <a:ln>
            <a:noFill/>
          </a:ln>
        </p:spPr>
      </p:pic>
      <p:sp>
        <p:nvSpPr>
          <p:cNvPr id="1855" name="Google Shape;1855;p26"/>
          <p:cNvSpPr/>
          <p:nvPr/>
        </p:nvSpPr>
        <p:spPr>
          <a:xfrm>
            <a:off x="4009644" y="1249985"/>
            <a:ext cx="7800600" cy="2715000"/>
          </a:xfrm>
          <a:prstGeom prst="roundRect">
            <a:avLst>
              <a:gd fmla="val 1418" name="adj"/>
            </a:avLst>
          </a:prstGeom>
          <a:solidFill>
            <a:srgbClr val="ECFEFF"/>
          </a:solidFill>
          <a:ln>
            <a:noFill/>
          </a:ln>
          <a:effectLst>
            <a:outerShdw blurRad="38100" rotWithShape="0" algn="bl" dir="5400000" dist="254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6"/>
          <p:cNvSpPr/>
          <p:nvPr/>
        </p:nvSpPr>
        <p:spPr>
          <a:xfrm>
            <a:off x="4009644" y="1249985"/>
            <a:ext cx="57600" cy="2715000"/>
          </a:xfrm>
          <a:prstGeom prst="rect">
            <a:avLst/>
          </a:prstGeom>
          <a:solidFill>
            <a:srgbClr val="06B6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57" name="Google Shape;1857;p26"/>
          <p:cNvPicPr preferRelativeResize="0"/>
          <p:nvPr/>
        </p:nvPicPr>
        <p:blipFill rotWithShape="1">
          <a:blip r:embed="rId6">
            <a:alphaModFix/>
          </a:blip>
          <a:srcRect b="0" l="0" r="0" t="0"/>
          <a:stretch/>
        </p:blipFill>
        <p:spPr>
          <a:xfrm>
            <a:off x="4352544" y="1516075"/>
            <a:ext cx="333756" cy="267005"/>
          </a:xfrm>
          <a:prstGeom prst="rect">
            <a:avLst/>
          </a:prstGeom>
          <a:noFill/>
          <a:ln>
            <a:noFill/>
          </a:ln>
        </p:spPr>
      </p:pic>
      <p:sp>
        <p:nvSpPr>
          <p:cNvPr id="1858" name="Google Shape;1858;p26"/>
          <p:cNvSpPr txBox="1"/>
          <p:nvPr/>
        </p:nvSpPr>
        <p:spPr>
          <a:xfrm>
            <a:off x="4800600" y="1478585"/>
            <a:ext cx="3219600" cy="333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800"/>
              <a:buFont typeface="Noto Sans JP"/>
              <a:buNone/>
            </a:pPr>
            <a:r>
              <a:rPr b="1" i="0" lang="en-US" sz="1800" u="none" cap="none" strike="noStrike">
                <a:solidFill>
                  <a:srgbClr val="1E293B"/>
                </a:solidFill>
                <a:latin typeface="Noto Sans JP"/>
                <a:ea typeface="Noto Sans JP"/>
                <a:cs typeface="Noto Sans JP"/>
                <a:sym typeface="Noto Sans JP"/>
              </a:rPr>
              <a:t>主要な特徴: AI主導 + 人間承認</a:t>
            </a:r>
            <a:endParaRPr b="0" i="0" sz="1800" u="none" cap="none" strike="noStrike">
              <a:solidFill>
                <a:schemeClr val="dk1"/>
              </a:solidFill>
              <a:latin typeface="Calibri"/>
              <a:ea typeface="Calibri"/>
              <a:cs typeface="Calibri"/>
              <a:sym typeface="Calibri"/>
            </a:endParaRPr>
          </a:p>
        </p:txBody>
      </p:sp>
      <p:sp>
        <p:nvSpPr>
          <p:cNvPr id="1859" name="Google Shape;1859;p26"/>
          <p:cNvSpPr txBox="1"/>
          <p:nvPr/>
        </p:nvSpPr>
        <p:spPr>
          <a:xfrm>
            <a:off x="4352544" y="1964131"/>
            <a:ext cx="7301400" cy="514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300"/>
              <a:buFont typeface="Noto Sans JP"/>
              <a:buNone/>
            </a:pPr>
            <a:r>
              <a:rPr b="0" i="0" lang="en-US" sz="1300" u="none" cap="none" strike="noStrike">
                <a:solidFill>
                  <a:srgbClr val="334155"/>
                </a:solidFill>
                <a:latin typeface="Noto Sans JP"/>
                <a:ea typeface="Noto Sans JP"/>
                <a:cs typeface="Noto Sans JP"/>
                <a:sym typeface="Noto Sans JP"/>
              </a:rPr>
              <a:t>AI主導の実現: 実装・テストフェーズで平均L5.1を達成。開発主体がAIへ移行し、人間は承認・監督へシフト。</a:t>
            </a:r>
            <a:endParaRPr b="0" i="0" sz="1300" u="none" cap="none" strike="noStrike">
              <a:solidFill>
                <a:schemeClr val="dk1"/>
              </a:solidFill>
              <a:latin typeface="Calibri"/>
              <a:ea typeface="Calibri"/>
              <a:cs typeface="Calibri"/>
              <a:sym typeface="Calibri"/>
            </a:endParaRPr>
          </a:p>
        </p:txBody>
      </p:sp>
      <p:sp>
        <p:nvSpPr>
          <p:cNvPr id="1860" name="Google Shape;1860;p26"/>
          <p:cNvSpPr txBox="1"/>
          <p:nvPr/>
        </p:nvSpPr>
        <p:spPr>
          <a:xfrm>
            <a:off x="4352544" y="2592324"/>
            <a:ext cx="7301400" cy="514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300"/>
              <a:buFont typeface="Noto Sans JP"/>
              <a:buNone/>
            </a:pPr>
            <a:r>
              <a:rPr b="0" i="0" lang="en-US" sz="1300" u="none" cap="none" strike="noStrike">
                <a:solidFill>
                  <a:srgbClr val="334155"/>
                </a:solidFill>
                <a:latin typeface="Noto Sans JP"/>
                <a:ea typeface="Noto Sans JP"/>
                <a:cs typeface="Noto Sans JP"/>
                <a:sym typeface="Noto Sans JP"/>
              </a:rPr>
              <a:t>L5タスクの拡大: プロセス全体の約半数(48%)がL5（AI主導＋承認）に到達。定型業務が自動化。</a:t>
            </a:r>
            <a:endParaRPr b="0" i="0" sz="1300" u="none" cap="none" strike="noStrike">
              <a:solidFill>
                <a:schemeClr val="dk1"/>
              </a:solidFill>
              <a:latin typeface="Calibri"/>
              <a:ea typeface="Calibri"/>
              <a:cs typeface="Calibri"/>
              <a:sym typeface="Calibri"/>
            </a:endParaRPr>
          </a:p>
        </p:txBody>
      </p:sp>
      <p:sp>
        <p:nvSpPr>
          <p:cNvPr id="1861" name="Google Shape;1861;p26"/>
          <p:cNvSpPr txBox="1"/>
          <p:nvPr/>
        </p:nvSpPr>
        <p:spPr>
          <a:xfrm>
            <a:off x="4352544" y="3221431"/>
            <a:ext cx="7301400" cy="514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300"/>
              <a:buFont typeface="Noto Sans JP"/>
              <a:buNone/>
            </a:pPr>
            <a:r>
              <a:rPr b="0" i="0" lang="en-US" sz="1300" u="none" cap="none" strike="noStrike">
                <a:solidFill>
                  <a:srgbClr val="334155"/>
                </a:solidFill>
                <a:latin typeface="Noto Sans JP"/>
                <a:ea typeface="Noto Sans JP"/>
                <a:cs typeface="Noto Sans JP"/>
                <a:sym typeface="Noto Sans JP"/>
              </a:rPr>
              <a:t>上流工程への浸透: 要件定義や設計でもL4後半〜L5に達し、高度なドキュメント生成が可能に。</a:t>
            </a:r>
            <a:endParaRPr b="0" i="0" sz="1300" u="none" cap="none" strike="noStrike">
              <a:solidFill>
                <a:schemeClr val="dk1"/>
              </a:solidFill>
              <a:latin typeface="Calibri"/>
              <a:ea typeface="Calibri"/>
              <a:cs typeface="Calibri"/>
              <a:sym typeface="Calibri"/>
            </a:endParaRPr>
          </a:p>
        </p:txBody>
      </p:sp>
      <p:sp>
        <p:nvSpPr>
          <p:cNvPr id="1862" name="Google Shape;1862;p26"/>
          <p:cNvSpPr/>
          <p:nvPr/>
        </p:nvSpPr>
        <p:spPr>
          <a:xfrm>
            <a:off x="4009644" y="4155034"/>
            <a:ext cx="7800600" cy="2085600"/>
          </a:xfrm>
          <a:prstGeom prst="roundRect">
            <a:avLst>
              <a:gd fmla="val 2402" name="adj"/>
            </a:avLst>
          </a:prstGeom>
          <a:solidFill>
            <a:srgbClr val="EEF2FF"/>
          </a:solidFill>
          <a:ln>
            <a:noFill/>
          </a:ln>
          <a:effectLst>
            <a:outerShdw blurRad="38100" rotWithShape="0" algn="bl" dir="5400000" dist="254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6"/>
          <p:cNvSpPr/>
          <p:nvPr/>
        </p:nvSpPr>
        <p:spPr>
          <a:xfrm>
            <a:off x="4009644" y="4155034"/>
            <a:ext cx="57600" cy="2085600"/>
          </a:xfrm>
          <a:prstGeom prst="rect">
            <a:avLst/>
          </a:prstGeom>
          <a:solidFill>
            <a:srgbClr val="6366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64" name="Google Shape;1864;p26"/>
          <p:cNvPicPr preferRelativeResize="0"/>
          <p:nvPr/>
        </p:nvPicPr>
        <p:blipFill rotWithShape="1">
          <a:blip r:embed="rId7">
            <a:alphaModFix/>
          </a:blip>
          <a:srcRect b="0" l="0" r="0" t="0"/>
          <a:stretch/>
        </p:blipFill>
        <p:spPr>
          <a:xfrm>
            <a:off x="4352544" y="4421124"/>
            <a:ext cx="267005" cy="267005"/>
          </a:xfrm>
          <a:prstGeom prst="rect">
            <a:avLst/>
          </a:prstGeom>
          <a:noFill/>
          <a:ln>
            <a:noFill/>
          </a:ln>
        </p:spPr>
      </p:pic>
      <p:sp>
        <p:nvSpPr>
          <p:cNvPr id="1865" name="Google Shape;1865;p26"/>
          <p:cNvSpPr txBox="1"/>
          <p:nvPr/>
        </p:nvSpPr>
        <p:spPr>
          <a:xfrm>
            <a:off x="4733849" y="4383634"/>
            <a:ext cx="2190900" cy="333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800"/>
              <a:buFont typeface="Noto Sans JP"/>
              <a:buNone/>
            </a:pPr>
            <a:r>
              <a:rPr b="1" i="0" lang="en-US" sz="1800" u="none" cap="none" strike="noStrike">
                <a:solidFill>
                  <a:srgbClr val="1E293B"/>
                </a:solidFill>
                <a:latin typeface="Noto Sans JP"/>
                <a:ea typeface="Noto Sans JP"/>
                <a:cs typeface="Noto Sans JP"/>
                <a:sym typeface="Noto Sans JP"/>
              </a:rPr>
              <a:t>次段階への移行課題</a:t>
            </a:r>
            <a:endParaRPr b="0" i="0" sz="1800" u="none" cap="none" strike="noStrike">
              <a:solidFill>
                <a:schemeClr val="dk1"/>
              </a:solidFill>
              <a:latin typeface="Calibri"/>
              <a:ea typeface="Calibri"/>
              <a:cs typeface="Calibri"/>
              <a:sym typeface="Calibri"/>
            </a:endParaRPr>
          </a:p>
        </p:txBody>
      </p:sp>
      <p:sp>
        <p:nvSpPr>
          <p:cNvPr id="1866" name="Google Shape;1866;p26"/>
          <p:cNvSpPr txBox="1"/>
          <p:nvPr/>
        </p:nvSpPr>
        <p:spPr>
          <a:xfrm>
            <a:off x="4352544" y="4869180"/>
            <a:ext cx="7301400" cy="514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300"/>
              <a:buFont typeface="Noto Sans JP"/>
              <a:buNone/>
            </a:pPr>
            <a:r>
              <a:rPr b="0" i="0" lang="en-US" sz="1300" u="none" cap="none" strike="noStrike">
                <a:solidFill>
                  <a:srgbClr val="334155"/>
                </a:solidFill>
                <a:latin typeface="Noto Sans JP"/>
                <a:ea typeface="Noto Sans JP"/>
                <a:cs typeface="Noto Sans JP"/>
                <a:sym typeface="Noto Sans JP"/>
              </a:rPr>
              <a:t>L6自律実行への移行: 承認プロセスのボトルネック化を防ぐため、「監視のみ」のL6領域へ移行が必要。</a:t>
            </a:r>
            <a:endParaRPr b="0" i="0" sz="1300" u="none" cap="none" strike="noStrike">
              <a:solidFill>
                <a:schemeClr val="dk1"/>
              </a:solidFill>
              <a:latin typeface="Calibri"/>
              <a:ea typeface="Calibri"/>
              <a:cs typeface="Calibri"/>
              <a:sym typeface="Calibri"/>
            </a:endParaRPr>
          </a:p>
        </p:txBody>
      </p:sp>
      <p:sp>
        <p:nvSpPr>
          <p:cNvPr id="1867" name="Google Shape;1867;p26"/>
          <p:cNvSpPr txBox="1"/>
          <p:nvPr/>
        </p:nvSpPr>
        <p:spPr>
          <a:xfrm>
            <a:off x="4352544" y="5498287"/>
            <a:ext cx="7301400" cy="514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300"/>
              <a:buFont typeface="Noto Sans JP"/>
              <a:buNone/>
            </a:pPr>
            <a:r>
              <a:rPr b="0" i="0" lang="en-US" sz="1300" u="none" cap="none" strike="noStrike">
                <a:solidFill>
                  <a:srgbClr val="334155"/>
                </a:solidFill>
                <a:latin typeface="Noto Sans JP"/>
                <a:ea typeface="Noto Sans JP"/>
                <a:cs typeface="Noto Sans JP"/>
                <a:sym typeface="Noto Sans JP"/>
              </a:rPr>
              <a:t>人間承認の効率化: AIの生産速度に対応するため、承認基準の明確化や自動チェック導入が急務。</a:t>
            </a:r>
            <a:endParaRPr b="0" i="0" sz="1300" u="none" cap="none" strike="noStrike">
              <a:solidFill>
                <a:schemeClr val="dk1"/>
              </a:solidFill>
              <a:latin typeface="Calibri"/>
              <a:ea typeface="Calibri"/>
              <a:cs typeface="Calibri"/>
              <a:sym typeface="Calibri"/>
            </a:endParaRPr>
          </a:p>
        </p:txBody>
      </p:sp>
      <p:sp>
        <p:nvSpPr>
          <p:cNvPr id="1868" name="Google Shape;1868;p26"/>
          <p:cNvSpPr/>
          <p:nvPr/>
        </p:nvSpPr>
        <p:spPr>
          <a:xfrm>
            <a:off x="4009644" y="6430975"/>
            <a:ext cx="7800600" cy="1114800"/>
          </a:xfrm>
          <a:prstGeom prst="roundRect">
            <a:avLst>
              <a:gd fmla="val 8414" name="adj"/>
            </a:avLst>
          </a:prstGeom>
          <a:solidFill>
            <a:srgbClr val="0891B2"/>
          </a:solidFill>
          <a:ln>
            <a:noFill/>
          </a:ln>
          <a:effectLst>
            <a:outerShdw blurRad="63500" rotWithShape="0" algn="bl" dir="5400000" dist="38100">
              <a:srgbClr val="0891B2">
                <a:alpha val="2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6"/>
          <p:cNvSpPr/>
          <p:nvPr/>
        </p:nvSpPr>
        <p:spPr>
          <a:xfrm>
            <a:off x="4238244" y="6681521"/>
            <a:ext cx="609900" cy="609900"/>
          </a:xfrm>
          <a:prstGeom prst="ellipse">
            <a:avLst/>
          </a:prstGeom>
          <a:solidFill>
            <a:srgbClr val="FFFFFF">
              <a:alpha val="20000"/>
            </a:srgbClr>
          </a:solidFill>
          <a:ln cap="flat" cmpd="sng" w="25400">
            <a:solidFill>
              <a:srgbClr val="FFFFFF">
                <a:alpha val="2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70" name="Google Shape;1870;p26"/>
          <p:cNvPicPr preferRelativeResize="0"/>
          <p:nvPr/>
        </p:nvPicPr>
        <p:blipFill rotWithShape="1">
          <a:blip r:embed="rId8">
            <a:alphaModFix/>
          </a:blip>
          <a:srcRect b="0" l="-50" r="-50" t="0"/>
          <a:stretch/>
        </p:blipFill>
        <p:spPr>
          <a:xfrm>
            <a:off x="4429354" y="6833311"/>
            <a:ext cx="228600" cy="304495"/>
          </a:xfrm>
          <a:prstGeom prst="rect">
            <a:avLst/>
          </a:prstGeom>
          <a:noFill/>
          <a:ln>
            <a:noFill/>
          </a:ln>
        </p:spPr>
      </p:pic>
      <p:sp>
        <p:nvSpPr>
          <p:cNvPr id="1871" name="Google Shape;1871;p26"/>
          <p:cNvSpPr txBox="1"/>
          <p:nvPr/>
        </p:nvSpPr>
        <p:spPr>
          <a:xfrm>
            <a:off x="5038344" y="6622085"/>
            <a:ext cx="6655800" cy="724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1200"/>
              <a:buFont typeface="Noto Sans JP"/>
              <a:buNone/>
            </a:pPr>
            <a:r>
              <a:rPr b="0" i="0" lang="en-US" sz="1200" u="none" cap="none" strike="noStrike">
                <a:solidFill>
                  <a:srgbClr val="FFFFFF"/>
                </a:solidFill>
                <a:latin typeface="Noto Sans JP"/>
                <a:ea typeface="Noto Sans JP"/>
                <a:cs typeface="Noto Sans JP"/>
                <a:sym typeface="Noto Sans JP"/>
              </a:rPr>
              <a:t>Strategic Insight: 成長段階は生産性が飛躍的に向上する反面、「承認疲れ」や「ブラックボックス化」のリスクが高まります。AIの推論根拠（Explainability）を可視化し、安心して承認できる仕組みづくりが鍵となります。</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p27"/>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7"/>
          <p:cNvSpPr/>
          <p:nvPr/>
        </p:nvSpPr>
        <p:spPr>
          <a:xfrm>
            <a:off x="0" y="0"/>
            <a:ext cx="121917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7"/>
          <p:cNvSpPr/>
          <p:nvPr/>
        </p:nvSpPr>
        <p:spPr>
          <a:xfrm>
            <a:off x="381305" y="991210"/>
            <a:ext cx="11430000" cy="192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7"/>
          <p:cNvSpPr txBox="1"/>
          <p:nvPr/>
        </p:nvSpPr>
        <p:spPr>
          <a:xfrm>
            <a:off x="381305" y="286207"/>
            <a:ext cx="21864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891B2"/>
              </a:buClr>
              <a:buSzPts val="1000"/>
              <a:buFont typeface="Noto Sans JP"/>
              <a:buNone/>
            </a:pPr>
            <a:r>
              <a:rPr b="1" i="0" lang="en-US" sz="1000" u="none" cap="none" strike="noStrike">
                <a:solidFill>
                  <a:srgbClr val="0891B2"/>
                </a:solidFill>
                <a:latin typeface="Noto Sans JP"/>
                <a:ea typeface="Noto Sans JP"/>
                <a:cs typeface="Noto Sans JP"/>
                <a:sym typeface="Noto Sans JP"/>
              </a:rPr>
              <a:t>STAGE 2: GROWTH (4〜6合目)</a:t>
            </a:r>
            <a:endParaRPr b="0" i="0" sz="1000" u="none" cap="none" strike="noStrike">
              <a:solidFill>
                <a:schemeClr val="dk1"/>
              </a:solidFill>
              <a:latin typeface="Calibri"/>
              <a:ea typeface="Calibri"/>
              <a:cs typeface="Calibri"/>
              <a:sym typeface="Calibri"/>
            </a:endParaRPr>
          </a:p>
        </p:txBody>
      </p:sp>
      <p:sp>
        <p:nvSpPr>
          <p:cNvPr id="1881" name="Google Shape;1881;p27"/>
          <p:cNvSpPr txBox="1"/>
          <p:nvPr/>
        </p:nvSpPr>
        <p:spPr>
          <a:xfrm>
            <a:off x="381305" y="476402"/>
            <a:ext cx="4215300" cy="419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200"/>
              <a:buFont typeface="Noto Sans JP"/>
              <a:buNone/>
            </a:pPr>
            <a:r>
              <a:rPr b="1" i="0" lang="en-US" sz="2200" u="none" cap="none" strike="noStrike">
                <a:solidFill>
                  <a:srgbClr val="0F172A"/>
                </a:solidFill>
                <a:latin typeface="Noto Sans JP"/>
                <a:ea typeface="Noto Sans JP"/>
                <a:cs typeface="Noto Sans JP"/>
                <a:sym typeface="Noto Sans JP"/>
              </a:rPr>
              <a:t>成長段階：技術的課題と解決策</a:t>
            </a:r>
            <a:endParaRPr b="0" i="0" sz="2200" u="none" cap="none" strike="noStrike">
              <a:solidFill>
                <a:schemeClr val="dk1"/>
              </a:solidFill>
              <a:latin typeface="Calibri"/>
              <a:ea typeface="Calibri"/>
              <a:cs typeface="Calibri"/>
              <a:sym typeface="Calibri"/>
            </a:endParaRPr>
          </a:p>
        </p:txBody>
      </p:sp>
      <p:sp>
        <p:nvSpPr>
          <p:cNvPr id="1882" name="Google Shape;1882;p27"/>
          <p:cNvSpPr/>
          <p:nvPr/>
        </p:nvSpPr>
        <p:spPr>
          <a:xfrm>
            <a:off x="10123322" y="514807"/>
            <a:ext cx="1695300" cy="333900"/>
          </a:xfrm>
          <a:prstGeom prst="roundRect">
            <a:avLst>
              <a:gd fmla="val 156556" name="adj"/>
            </a:avLst>
          </a:prstGeom>
          <a:solidFill>
            <a:srgbClr val="ECFEFF"/>
          </a:solidFill>
          <a:ln cap="flat" cmpd="sng" w="12700">
            <a:solidFill>
              <a:srgbClr val="67E8F9"/>
            </a:solidFill>
            <a:prstDash val="solid"/>
            <a:round/>
            <a:headEnd len="sm" w="sm" type="none"/>
            <a:tailEnd len="sm" w="sm" type="none"/>
          </a:ln>
          <a:effectLst>
            <a:outerShdw blurRad="25400" rotWithShape="0" algn="bl" dir="5400000" dist="12700">
              <a:srgbClr val="0891B2">
                <a:alpha val="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83" name="Google Shape;1883;p27"/>
          <p:cNvPicPr preferRelativeResize="0"/>
          <p:nvPr/>
        </p:nvPicPr>
        <p:blipFill rotWithShape="1">
          <a:blip r:embed="rId3">
            <a:alphaModFix/>
          </a:blip>
          <a:srcRect b="0" l="0" r="0" t="0"/>
          <a:stretch/>
        </p:blipFill>
        <p:spPr>
          <a:xfrm>
            <a:off x="10285171" y="614477"/>
            <a:ext cx="133502" cy="133502"/>
          </a:xfrm>
          <a:prstGeom prst="rect">
            <a:avLst/>
          </a:prstGeom>
          <a:noFill/>
          <a:ln>
            <a:noFill/>
          </a:ln>
        </p:spPr>
      </p:pic>
      <p:sp>
        <p:nvSpPr>
          <p:cNvPr id="1884" name="Google Shape;1884;p27"/>
          <p:cNvSpPr txBox="1"/>
          <p:nvPr/>
        </p:nvSpPr>
        <p:spPr>
          <a:xfrm>
            <a:off x="10494569" y="580644"/>
            <a:ext cx="12627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891B2"/>
              </a:buClr>
              <a:buSzPts val="1000"/>
              <a:buFont typeface="Noto Sans JP"/>
              <a:buNone/>
            </a:pPr>
            <a:r>
              <a:rPr b="1" i="0" lang="en-US" sz="1000" u="none" cap="none" strike="noStrike">
                <a:solidFill>
                  <a:srgbClr val="0891B2"/>
                </a:solidFill>
                <a:latin typeface="Noto Sans JP"/>
                <a:ea typeface="Noto Sans JP"/>
                <a:cs typeface="Noto Sans JP"/>
                <a:sym typeface="Noto Sans JP"/>
              </a:rPr>
              <a:t>成長段階 (Growth)</a:t>
            </a:r>
            <a:endParaRPr b="0" i="0" sz="1000" u="none" cap="none" strike="noStrike">
              <a:solidFill>
                <a:schemeClr val="dk1"/>
              </a:solidFill>
              <a:latin typeface="Calibri"/>
              <a:ea typeface="Calibri"/>
              <a:cs typeface="Calibri"/>
              <a:sym typeface="Calibri"/>
            </a:endParaRPr>
          </a:p>
        </p:txBody>
      </p:sp>
      <p:sp>
        <p:nvSpPr>
          <p:cNvPr id="1885" name="Google Shape;1885;p27"/>
          <p:cNvSpPr/>
          <p:nvPr/>
        </p:nvSpPr>
        <p:spPr>
          <a:xfrm>
            <a:off x="381305" y="1248156"/>
            <a:ext cx="5619900" cy="5324700"/>
          </a:xfrm>
          <a:prstGeom prst="roundRect">
            <a:avLst>
              <a:gd fmla="val 492" name="adj"/>
            </a:avLst>
          </a:prstGeom>
          <a:solidFill>
            <a:srgbClr val="FFF1F2"/>
          </a:solidFill>
          <a:ln cap="flat" cmpd="sng" w="12700">
            <a:solidFill>
              <a:srgbClr val="FECD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7"/>
          <p:cNvSpPr/>
          <p:nvPr/>
        </p:nvSpPr>
        <p:spPr>
          <a:xfrm>
            <a:off x="580644" y="1828800"/>
            <a:ext cx="5219400" cy="9000"/>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87" name="Google Shape;1887;p27"/>
          <p:cNvPicPr preferRelativeResize="0"/>
          <p:nvPr/>
        </p:nvPicPr>
        <p:blipFill rotWithShape="1">
          <a:blip r:embed="rId4">
            <a:alphaModFix/>
          </a:blip>
          <a:srcRect b="0" l="0" r="0" t="0"/>
          <a:stretch/>
        </p:blipFill>
        <p:spPr>
          <a:xfrm>
            <a:off x="580644" y="1495044"/>
            <a:ext cx="190195" cy="190195"/>
          </a:xfrm>
          <a:prstGeom prst="rect">
            <a:avLst/>
          </a:prstGeom>
          <a:noFill/>
          <a:ln>
            <a:noFill/>
          </a:ln>
        </p:spPr>
      </p:pic>
      <p:sp>
        <p:nvSpPr>
          <p:cNvPr id="1888" name="Google Shape;1888;p27"/>
          <p:cNvSpPr txBox="1"/>
          <p:nvPr/>
        </p:nvSpPr>
        <p:spPr>
          <a:xfrm>
            <a:off x="866851" y="1447495"/>
            <a:ext cx="3305700" cy="277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F1239"/>
              </a:buClr>
              <a:buSzPts val="1500"/>
              <a:buFont typeface="Noto Sans JP"/>
              <a:buNone/>
            </a:pPr>
            <a:r>
              <a:rPr b="1" i="0" lang="en-US" sz="1500" u="none" cap="none" strike="noStrike">
                <a:solidFill>
                  <a:srgbClr val="9F1239"/>
                </a:solidFill>
                <a:latin typeface="Noto Sans JP"/>
                <a:ea typeface="Noto Sans JP"/>
                <a:cs typeface="Noto Sans JP"/>
                <a:sym typeface="Noto Sans JP"/>
              </a:rPr>
              <a:t>技術的課題 (Technical Challenges)</a:t>
            </a:r>
            <a:endParaRPr b="0" i="0" sz="1500" u="none" cap="none" strike="noStrike">
              <a:solidFill>
                <a:schemeClr val="dk1"/>
              </a:solidFill>
              <a:latin typeface="Calibri"/>
              <a:ea typeface="Calibri"/>
              <a:cs typeface="Calibri"/>
              <a:sym typeface="Calibri"/>
            </a:endParaRPr>
          </a:p>
        </p:txBody>
      </p:sp>
      <p:sp>
        <p:nvSpPr>
          <p:cNvPr id="1889" name="Google Shape;1889;p27"/>
          <p:cNvSpPr/>
          <p:nvPr/>
        </p:nvSpPr>
        <p:spPr>
          <a:xfrm>
            <a:off x="580644" y="2029054"/>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7"/>
          <p:cNvSpPr txBox="1"/>
          <p:nvPr/>
        </p:nvSpPr>
        <p:spPr>
          <a:xfrm>
            <a:off x="819302" y="2171700"/>
            <a:ext cx="23958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L5タスク品質保証体制未確立</a:t>
            </a:r>
            <a:endParaRPr b="0" i="0" sz="1300" u="none" cap="none" strike="noStrike">
              <a:solidFill>
                <a:schemeClr val="dk1"/>
              </a:solidFill>
              <a:latin typeface="Calibri"/>
              <a:ea typeface="Calibri"/>
              <a:cs typeface="Calibri"/>
              <a:sym typeface="Calibri"/>
            </a:endParaRPr>
          </a:p>
        </p:txBody>
      </p:sp>
      <p:sp>
        <p:nvSpPr>
          <p:cNvPr id="1891" name="Google Shape;1891;p27"/>
          <p:cNvSpPr txBox="1"/>
          <p:nvPr/>
        </p:nvSpPr>
        <p:spPr>
          <a:xfrm>
            <a:off x="819302" y="2489911"/>
            <a:ext cx="47586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00000"/>
              </a:buClr>
              <a:buSzPts val="1000"/>
              <a:buFont typeface="Noto Sans JP"/>
              <a:buNone/>
            </a:pPr>
            <a:r>
              <a:rPr b="0" i="0" lang="en-US" sz="1000" u="none" cap="none" strike="noStrike">
                <a:solidFill>
                  <a:srgbClr val="000000"/>
                </a:solidFill>
                <a:latin typeface="Noto Sans JP"/>
                <a:ea typeface="Noto Sans JP"/>
                <a:cs typeface="Noto Sans JP"/>
                <a:sym typeface="Noto Sans JP"/>
              </a:rPr>
              <a:t>AIが生成したコードの品質を担保する自動チェックやレビュー体制が不十分。</a:t>
            </a:r>
            <a:endParaRPr b="0" i="0" sz="1000" u="none" cap="none" strike="noStrike">
              <a:solidFill>
                <a:schemeClr val="dk1"/>
              </a:solidFill>
              <a:latin typeface="Calibri"/>
              <a:ea typeface="Calibri"/>
              <a:cs typeface="Calibri"/>
              <a:sym typeface="Calibri"/>
            </a:endParaRPr>
          </a:p>
        </p:txBody>
      </p:sp>
      <p:sp>
        <p:nvSpPr>
          <p:cNvPr id="1892" name="Google Shape;1892;p27"/>
          <p:cNvSpPr/>
          <p:nvPr/>
        </p:nvSpPr>
        <p:spPr>
          <a:xfrm>
            <a:off x="819302" y="2971800"/>
            <a:ext cx="819300" cy="247800"/>
          </a:xfrm>
          <a:prstGeom prst="roundRect">
            <a:avLst>
              <a:gd fmla="val 56770" name="adj"/>
            </a:avLst>
          </a:prstGeom>
          <a:solidFill>
            <a:srgbClr val="FF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93" name="Google Shape;1893;p27"/>
          <p:cNvPicPr preferRelativeResize="0"/>
          <p:nvPr/>
        </p:nvPicPr>
        <p:blipFill rotWithShape="1">
          <a:blip r:embed="rId5">
            <a:alphaModFix/>
          </a:blip>
          <a:srcRect b="0" l="-2575" r="-2565" t="0"/>
          <a:stretch/>
        </p:blipFill>
        <p:spPr>
          <a:xfrm>
            <a:off x="895198" y="3038551"/>
            <a:ext cx="105156" cy="114300"/>
          </a:xfrm>
          <a:prstGeom prst="rect">
            <a:avLst/>
          </a:prstGeom>
          <a:noFill/>
          <a:ln>
            <a:noFill/>
          </a:ln>
        </p:spPr>
      </p:pic>
      <p:sp>
        <p:nvSpPr>
          <p:cNvPr id="1894" name="Google Shape;1894;p27"/>
          <p:cNvSpPr txBox="1"/>
          <p:nvPr/>
        </p:nvSpPr>
        <p:spPr>
          <a:xfrm>
            <a:off x="1037844" y="3010205"/>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E123C"/>
              </a:buClr>
              <a:buSzPts val="900"/>
              <a:buFont typeface="Noto Sans JP"/>
              <a:buNone/>
            </a:pPr>
            <a:r>
              <a:rPr b="1" i="0" lang="en-US" sz="900" u="none" cap="none" strike="noStrike">
                <a:solidFill>
                  <a:srgbClr val="BE123C"/>
                </a:solidFill>
                <a:latin typeface="Noto Sans JP"/>
                <a:ea typeface="Noto Sans JP"/>
                <a:cs typeface="Noto Sans JP"/>
                <a:sym typeface="Noto Sans JP"/>
              </a:rPr>
              <a:t>緊急度: 高</a:t>
            </a:r>
            <a:endParaRPr b="0" i="0" sz="900" u="none" cap="none" strike="noStrike">
              <a:solidFill>
                <a:schemeClr val="dk1"/>
              </a:solidFill>
              <a:latin typeface="Calibri"/>
              <a:ea typeface="Calibri"/>
              <a:cs typeface="Calibri"/>
              <a:sym typeface="Calibri"/>
            </a:endParaRPr>
          </a:p>
        </p:txBody>
      </p:sp>
      <p:sp>
        <p:nvSpPr>
          <p:cNvPr id="1895" name="Google Shape;1895;p27"/>
          <p:cNvSpPr/>
          <p:nvPr/>
        </p:nvSpPr>
        <p:spPr>
          <a:xfrm>
            <a:off x="1749247" y="2971800"/>
            <a:ext cx="12855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96" name="Google Shape;1896;p27"/>
          <p:cNvPicPr preferRelativeResize="0"/>
          <p:nvPr/>
        </p:nvPicPr>
        <p:blipFill rotWithShape="1">
          <a:blip r:embed="rId6">
            <a:alphaModFix/>
          </a:blip>
          <a:srcRect b="0" l="0" r="0" t="0"/>
          <a:stretch/>
        </p:blipFill>
        <p:spPr>
          <a:xfrm>
            <a:off x="1825142" y="3038551"/>
            <a:ext cx="114300" cy="114300"/>
          </a:xfrm>
          <a:prstGeom prst="rect">
            <a:avLst/>
          </a:prstGeom>
          <a:noFill/>
          <a:ln>
            <a:noFill/>
          </a:ln>
        </p:spPr>
      </p:pic>
      <p:sp>
        <p:nvSpPr>
          <p:cNvPr id="1897" name="Google Shape;1897;p27"/>
          <p:cNvSpPr txBox="1"/>
          <p:nvPr/>
        </p:nvSpPr>
        <p:spPr>
          <a:xfrm>
            <a:off x="1977847" y="3010205"/>
            <a:ext cx="10671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本番環境基準</a:t>
            </a:r>
            <a:endParaRPr b="0" i="0" sz="900" u="none" cap="none" strike="noStrike">
              <a:solidFill>
                <a:schemeClr val="dk1"/>
              </a:solidFill>
              <a:latin typeface="Calibri"/>
              <a:ea typeface="Calibri"/>
              <a:cs typeface="Calibri"/>
              <a:sym typeface="Calibri"/>
            </a:endParaRPr>
          </a:p>
        </p:txBody>
      </p:sp>
      <p:sp>
        <p:nvSpPr>
          <p:cNvPr id="1898" name="Google Shape;1898;p27"/>
          <p:cNvSpPr/>
          <p:nvPr/>
        </p:nvSpPr>
        <p:spPr>
          <a:xfrm>
            <a:off x="580644" y="3524098"/>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7"/>
          <p:cNvSpPr txBox="1"/>
          <p:nvPr/>
        </p:nvSpPr>
        <p:spPr>
          <a:xfrm>
            <a:off x="819302" y="3666744"/>
            <a:ext cx="27771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自動テスト信頼性で試験知率 25%</a:t>
            </a:r>
            <a:endParaRPr b="0" i="0" sz="1300" u="none" cap="none" strike="noStrike">
              <a:solidFill>
                <a:schemeClr val="dk1"/>
              </a:solidFill>
              <a:latin typeface="Calibri"/>
              <a:ea typeface="Calibri"/>
              <a:cs typeface="Calibri"/>
              <a:sym typeface="Calibri"/>
            </a:endParaRPr>
          </a:p>
        </p:txBody>
      </p:sp>
      <p:sp>
        <p:nvSpPr>
          <p:cNvPr id="1900" name="Google Shape;1900;p27"/>
          <p:cNvSpPr txBox="1"/>
          <p:nvPr/>
        </p:nvSpPr>
        <p:spPr>
          <a:xfrm>
            <a:off x="819302" y="3984955"/>
            <a:ext cx="4815300" cy="381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00000"/>
              </a:buClr>
              <a:buSzPts val="1000"/>
              <a:buFont typeface="Noto Sans JP"/>
              <a:buNone/>
            </a:pPr>
            <a:r>
              <a:rPr b="0" i="0" lang="en-US" sz="1000" u="none" cap="none" strike="noStrike">
                <a:solidFill>
                  <a:srgbClr val="000000"/>
                </a:solidFill>
                <a:latin typeface="Noto Sans JP"/>
                <a:ea typeface="Noto Sans JP"/>
                <a:cs typeface="Noto Sans JP"/>
                <a:sym typeface="Noto Sans JP"/>
              </a:rPr>
              <a:t>自動テストが不安定で偽陽性/偽陰性が多く、リファクタリングの工数を圧迫している。</a:t>
            </a:r>
            <a:endParaRPr b="0" i="0" sz="1000" u="none" cap="none" strike="noStrike">
              <a:solidFill>
                <a:schemeClr val="dk1"/>
              </a:solidFill>
              <a:latin typeface="Calibri"/>
              <a:ea typeface="Calibri"/>
              <a:cs typeface="Calibri"/>
              <a:sym typeface="Calibri"/>
            </a:endParaRPr>
          </a:p>
        </p:txBody>
      </p:sp>
      <p:sp>
        <p:nvSpPr>
          <p:cNvPr id="1901" name="Google Shape;1901;p27"/>
          <p:cNvSpPr/>
          <p:nvPr/>
        </p:nvSpPr>
        <p:spPr>
          <a:xfrm>
            <a:off x="819302" y="4466844"/>
            <a:ext cx="819300" cy="247800"/>
          </a:xfrm>
          <a:prstGeom prst="roundRect">
            <a:avLst>
              <a:gd fmla="val 56770" name="adj"/>
            </a:avLst>
          </a:prstGeom>
          <a:solidFill>
            <a:srgbClr val="FF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02" name="Google Shape;1902;p27"/>
          <p:cNvPicPr preferRelativeResize="0"/>
          <p:nvPr/>
        </p:nvPicPr>
        <p:blipFill rotWithShape="1">
          <a:blip r:embed="rId5">
            <a:alphaModFix/>
          </a:blip>
          <a:srcRect b="0" l="-2575" r="-2565" t="0"/>
          <a:stretch/>
        </p:blipFill>
        <p:spPr>
          <a:xfrm>
            <a:off x="895198" y="4533595"/>
            <a:ext cx="105156" cy="114300"/>
          </a:xfrm>
          <a:prstGeom prst="rect">
            <a:avLst/>
          </a:prstGeom>
          <a:noFill/>
          <a:ln>
            <a:noFill/>
          </a:ln>
        </p:spPr>
      </p:pic>
      <p:sp>
        <p:nvSpPr>
          <p:cNvPr id="1903" name="Google Shape;1903;p27"/>
          <p:cNvSpPr txBox="1"/>
          <p:nvPr/>
        </p:nvSpPr>
        <p:spPr>
          <a:xfrm>
            <a:off x="1037844" y="4505249"/>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E123C"/>
              </a:buClr>
              <a:buSzPts val="900"/>
              <a:buFont typeface="Noto Sans JP"/>
              <a:buNone/>
            </a:pPr>
            <a:r>
              <a:rPr b="1" i="0" lang="en-US" sz="900" u="none" cap="none" strike="noStrike">
                <a:solidFill>
                  <a:srgbClr val="BE123C"/>
                </a:solidFill>
                <a:latin typeface="Noto Sans JP"/>
                <a:ea typeface="Noto Sans JP"/>
                <a:cs typeface="Noto Sans JP"/>
                <a:sym typeface="Noto Sans JP"/>
              </a:rPr>
              <a:t>緊急度: 高</a:t>
            </a:r>
            <a:endParaRPr b="0" i="0" sz="900" u="none" cap="none" strike="noStrike">
              <a:solidFill>
                <a:schemeClr val="dk1"/>
              </a:solidFill>
              <a:latin typeface="Calibri"/>
              <a:ea typeface="Calibri"/>
              <a:cs typeface="Calibri"/>
              <a:sym typeface="Calibri"/>
            </a:endParaRPr>
          </a:p>
        </p:txBody>
      </p:sp>
      <p:sp>
        <p:nvSpPr>
          <p:cNvPr id="1904" name="Google Shape;1904;p27"/>
          <p:cNvSpPr/>
          <p:nvPr/>
        </p:nvSpPr>
        <p:spPr>
          <a:xfrm>
            <a:off x="1749247" y="4466844"/>
            <a:ext cx="13998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05" name="Google Shape;1905;p27"/>
          <p:cNvPicPr preferRelativeResize="0"/>
          <p:nvPr/>
        </p:nvPicPr>
        <p:blipFill rotWithShape="1">
          <a:blip r:embed="rId7">
            <a:alphaModFix/>
          </a:blip>
          <a:srcRect b="0" l="0" r="0" t="0"/>
          <a:stretch/>
        </p:blipFill>
        <p:spPr>
          <a:xfrm>
            <a:off x="1825142" y="4533595"/>
            <a:ext cx="114300" cy="114300"/>
          </a:xfrm>
          <a:prstGeom prst="rect">
            <a:avLst/>
          </a:prstGeom>
          <a:noFill/>
          <a:ln>
            <a:noFill/>
          </a:ln>
        </p:spPr>
      </p:pic>
      <p:sp>
        <p:nvSpPr>
          <p:cNvPr id="1906" name="Google Shape;1906;p27"/>
          <p:cNvSpPr txBox="1"/>
          <p:nvPr/>
        </p:nvSpPr>
        <p:spPr>
          <a:xfrm>
            <a:off x="1977847" y="4505249"/>
            <a:ext cx="11814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リファクタ工数</a:t>
            </a:r>
            <a:endParaRPr b="0" i="0" sz="900" u="none" cap="none" strike="noStrike">
              <a:solidFill>
                <a:schemeClr val="dk1"/>
              </a:solidFill>
              <a:latin typeface="Calibri"/>
              <a:ea typeface="Calibri"/>
              <a:cs typeface="Calibri"/>
              <a:sym typeface="Calibri"/>
            </a:endParaRPr>
          </a:p>
        </p:txBody>
      </p:sp>
      <p:sp>
        <p:nvSpPr>
          <p:cNvPr id="1907" name="Google Shape;1907;p27"/>
          <p:cNvSpPr/>
          <p:nvPr/>
        </p:nvSpPr>
        <p:spPr>
          <a:xfrm>
            <a:off x="580644" y="5020056"/>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7"/>
          <p:cNvSpPr txBox="1"/>
          <p:nvPr/>
        </p:nvSpPr>
        <p:spPr>
          <a:xfrm>
            <a:off x="819302" y="5162702"/>
            <a:ext cx="28530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デプロイ自動化の例外処理 手動8割</a:t>
            </a:r>
            <a:endParaRPr b="0" i="0" sz="1300" u="none" cap="none" strike="noStrike">
              <a:solidFill>
                <a:schemeClr val="dk1"/>
              </a:solidFill>
              <a:latin typeface="Calibri"/>
              <a:ea typeface="Calibri"/>
              <a:cs typeface="Calibri"/>
              <a:sym typeface="Calibri"/>
            </a:endParaRPr>
          </a:p>
        </p:txBody>
      </p:sp>
      <p:sp>
        <p:nvSpPr>
          <p:cNvPr id="1909" name="Google Shape;1909;p27"/>
          <p:cNvSpPr txBox="1"/>
          <p:nvPr/>
        </p:nvSpPr>
        <p:spPr>
          <a:xfrm>
            <a:off x="819302" y="5480914"/>
            <a:ext cx="4767600" cy="381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00000"/>
              </a:buClr>
              <a:buSzPts val="1000"/>
              <a:buFont typeface="Noto Sans JP"/>
              <a:buNone/>
            </a:pPr>
            <a:r>
              <a:rPr b="0" i="0" lang="en-US" sz="1000" u="none" cap="none" strike="noStrike">
                <a:solidFill>
                  <a:srgbClr val="000000"/>
                </a:solidFill>
                <a:latin typeface="Noto Sans JP"/>
                <a:ea typeface="Noto Sans JP"/>
                <a:cs typeface="Noto Sans JP"/>
                <a:sym typeface="Noto Sans JP"/>
              </a:rPr>
              <a:t>デプロイパイプラインのエラー発生時に手動介入が必要なケースが多く、運用負荷が高い。</a:t>
            </a:r>
            <a:endParaRPr b="0" i="0" sz="1000" u="none" cap="none" strike="noStrike">
              <a:solidFill>
                <a:schemeClr val="dk1"/>
              </a:solidFill>
              <a:latin typeface="Calibri"/>
              <a:ea typeface="Calibri"/>
              <a:cs typeface="Calibri"/>
              <a:sym typeface="Calibri"/>
            </a:endParaRPr>
          </a:p>
        </p:txBody>
      </p:sp>
      <p:sp>
        <p:nvSpPr>
          <p:cNvPr id="1910" name="Google Shape;1910;p27"/>
          <p:cNvSpPr/>
          <p:nvPr/>
        </p:nvSpPr>
        <p:spPr>
          <a:xfrm>
            <a:off x="819302" y="5962802"/>
            <a:ext cx="828300" cy="247800"/>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11" name="Google Shape;1911;p27"/>
          <p:cNvPicPr preferRelativeResize="0"/>
          <p:nvPr/>
        </p:nvPicPr>
        <p:blipFill rotWithShape="1">
          <a:blip r:embed="rId8">
            <a:alphaModFix/>
          </a:blip>
          <a:srcRect b="0" l="0" r="0" t="0"/>
          <a:stretch/>
        </p:blipFill>
        <p:spPr>
          <a:xfrm>
            <a:off x="895198" y="6029554"/>
            <a:ext cx="114300" cy="114300"/>
          </a:xfrm>
          <a:prstGeom prst="rect">
            <a:avLst/>
          </a:prstGeom>
          <a:noFill/>
          <a:ln>
            <a:noFill/>
          </a:ln>
        </p:spPr>
      </p:pic>
      <p:sp>
        <p:nvSpPr>
          <p:cNvPr id="1912" name="Google Shape;1912;p27"/>
          <p:cNvSpPr txBox="1"/>
          <p:nvPr/>
        </p:nvSpPr>
        <p:spPr>
          <a:xfrm>
            <a:off x="1047902" y="6001207"/>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緊急度: 中</a:t>
            </a:r>
            <a:endParaRPr b="0" i="0" sz="900" u="none" cap="none" strike="noStrike">
              <a:solidFill>
                <a:schemeClr val="dk1"/>
              </a:solidFill>
              <a:latin typeface="Calibri"/>
              <a:ea typeface="Calibri"/>
              <a:cs typeface="Calibri"/>
              <a:sym typeface="Calibri"/>
            </a:endParaRPr>
          </a:p>
        </p:txBody>
      </p:sp>
      <p:sp>
        <p:nvSpPr>
          <p:cNvPr id="1913" name="Google Shape;1913;p27"/>
          <p:cNvSpPr/>
          <p:nvPr/>
        </p:nvSpPr>
        <p:spPr>
          <a:xfrm>
            <a:off x="1758391" y="5962802"/>
            <a:ext cx="13149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14" name="Google Shape;1914;p27"/>
          <p:cNvPicPr preferRelativeResize="0"/>
          <p:nvPr/>
        </p:nvPicPr>
        <p:blipFill rotWithShape="1">
          <a:blip r:embed="rId9">
            <a:alphaModFix/>
          </a:blip>
          <a:srcRect b="-80" l="0" r="0" t="-80"/>
          <a:stretch/>
        </p:blipFill>
        <p:spPr>
          <a:xfrm>
            <a:off x="1835201" y="6029554"/>
            <a:ext cx="142646" cy="114300"/>
          </a:xfrm>
          <a:prstGeom prst="rect">
            <a:avLst/>
          </a:prstGeom>
          <a:noFill/>
          <a:ln>
            <a:noFill/>
          </a:ln>
        </p:spPr>
      </p:pic>
      <p:sp>
        <p:nvSpPr>
          <p:cNvPr id="1915" name="Google Shape;1915;p27"/>
          <p:cNvSpPr txBox="1"/>
          <p:nvPr/>
        </p:nvSpPr>
        <p:spPr>
          <a:xfrm>
            <a:off x="2015338" y="6001207"/>
            <a:ext cx="10671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運用負荷増大</a:t>
            </a:r>
            <a:endParaRPr b="0" i="0" sz="900" u="none" cap="none" strike="noStrike">
              <a:solidFill>
                <a:schemeClr val="dk1"/>
              </a:solidFill>
              <a:latin typeface="Calibri"/>
              <a:ea typeface="Calibri"/>
              <a:cs typeface="Calibri"/>
              <a:sym typeface="Calibri"/>
            </a:endParaRPr>
          </a:p>
        </p:txBody>
      </p:sp>
      <p:sp>
        <p:nvSpPr>
          <p:cNvPr id="1916" name="Google Shape;1916;p27"/>
          <p:cNvSpPr/>
          <p:nvPr/>
        </p:nvSpPr>
        <p:spPr>
          <a:xfrm>
            <a:off x="6191402" y="1248156"/>
            <a:ext cx="5619900" cy="5324700"/>
          </a:xfrm>
          <a:prstGeom prst="roundRect">
            <a:avLst>
              <a:gd fmla="val 492" name="adj"/>
            </a:avLst>
          </a:prstGeom>
          <a:solidFill>
            <a:srgbClr val="F0FDF4"/>
          </a:solidFill>
          <a:ln cap="flat" cmpd="sng" w="12700">
            <a:solidFill>
              <a:srgbClr val="BBF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7"/>
          <p:cNvSpPr/>
          <p:nvPr/>
        </p:nvSpPr>
        <p:spPr>
          <a:xfrm>
            <a:off x="6391656" y="1828800"/>
            <a:ext cx="5219400" cy="9000"/>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18" name="Google Shape;1918;p27"/>
          <p:cNvPicPr preferRelativeResize="0"/>
          <p:nvPr/>
        </p:nvPicPr>
        <p:blipFill rotWithShape="1">
          <a:blip r:embed="rId10">
            <a:alphaModFix/>
          </a:blip>
          <a:srcRect b="0" l="0" r="0" t="0"/>
          <a:stretch/>
        </p:blipFill>
        <p:spPr>
          <a:xfrm>
            <a:off x="6391656" y="1495044"/>
            <a:ext cx="142646" cy="190195"/>
          </a:xfrm>
          <a:prstGeom prst="rect">
            <a:avLst/>
          </a:prstGeom>
          <a:noFill/>
          <a:ln>
            <a:noFill/>
          </a:ln>
        </p:spPr>
      </p:pic>
      <p:sp>
        <p:nvSpPr>
          <p:cNvPr id="1919" name="Google Shape;1919;p27"/>
          <p:cNvSpPr txBox="1"/>
          <p:nvPr/>
        </p:nvSpPr>
        <p:spPr>
          <a:xfrm>
            <a:off x="6629400" y="1447495"/>
            <a:ext cx="1839000" cy="277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5803D"/>
              </a:buClr>
              <a:buSzPts val="1500"/>
              <a:buFont typeface="Noto Sans JP"/>
              <a:buNone/>
            </a:pPr>
            <a:r>
              <a:rPr b="1" i="0" lang="en-US" sz="1500" u="none" cap="none" strike="noStrike">
                <a:solidFill>
                  <a:srgbClr val="15803D"/>
                </a:solidFill>
                <a:latin typeface="Noto Sans JP"/>
                <a:ea typeface="Noto Sans JP"/>
                <a:cs typeface="Noto Sans JP"/>
                <a:sym typeface="Noto Sans JP"/>
              </a:rPr>
              <a:t>解決策 (Solutions)</a:t>
            </a:r>
            <a:endParaRPr b="0" i="0" sz="1500" u="none" cap="none" strike="noStrike">
              <a:solidFill>
                <a:schemeClr val="dk1"/>
              </a:solidFill>
              <a:latin typeface="Calibri"/>
              <a:ea typeface="Calibri"/>
              <a:cs typeface="Calibri"/>
              <a:sym typeface="Calibri"/>
            </a:endParaRPr>
          </a:p>
        </p:txBody>
      </p:sp>
      <p:sp>
        <p:nvSpPr>
          <p:cNvPr id="1920" name="Google Shape;1920;p27"/>
          <p:cNvSpPr/>
          <p:nvPr/>
        </p:nvSpPr>
        <p:spPr>
          <a:xfrm>
            <a:off x="6391656" y="2029054"/>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7"/>
          <p:cNvSpPr/>
          <p:nvPr/>
        </p:nvSpPr>
        <p:spPr>
          <a:xfrm>
            <a:off x="6629400" y="2190902"/>
            <a:ext cx="304500" cy="209400"/>
          </a:xfrm>
          <a:prstGeom prst="roundRect">
            <a:avLst>
              <a:gd fmla="val 7939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7"/>
          <p:cNvSpPr txBox="1"/>
          <p:nvPr/>
        </p:nvSpPr>
        <p:spPr>
          <a:xfrm>
            <a:off x="6705295" y="2210105"/>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1923" name="Google Shape;1923;p27"/>
          <p:cNvSpPr/>
          <p:nvPr/>
        </p:nvSpPr>
        <p:spPr>
          <a:xfrm>
            <a:off x="10848442" y="2190902"/>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24" name="Google Shape;1924;p27"/>
          <p:cNvPicPr preferRelativeResize="0"/>
          <p:nvPr/>
        </p:nvPicPr>
        <p:blipFill rotWithShape="1">
          <a:blip r:embed="rId11">
            <a:alphaModFix/>
          </a:blip>
          <a:srcRect b="0" l="0" r="0" t="0"/>
          <a:stretch/>
        </p:blipFill>
        <p:spPr>
          <a:xfrm>
            <a:off x="10924337" y="2243023"/>
            <a:ext cx="114300" cy="114300"/>
          </a:xfrm>
          <a:prstGeom prst="rect">
            <a:avLst/>
          </a:prstGeom>
          <a:noFill/>
          <a:ln>
            <a:noFill/>
          </a:ln>
        </p:spPr>
      </p:pic>
      <p:sp>
        <p:nvSpPr>
          <p:cNvPr id="1925" name="Google Shape;1925;p27"/>
          <p:cNvSpPr txBox="1"/>
          <p:nvPr/>
        </p:nvSpPr>
        <p:spPr>
          <a:xfrm>
            <a:off x="11038637" y="2210105"/>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3週間</a:t>
            </a:r>
            <a:endParaRPr b="0" i="0" sz="900" u="none" cap="none" strike="noStrike">
              <a:solidFill>
                <a:schemeClr val="dk1"/>
              </a:solidFill>
              <a:latin typeface="Calibri"/>
              <a:ea typeface="Calibri"/>
              <a:cs typeface="Calibri"/>
              <a:sym typeface="Calibri"/>
            </a:endParaRPr>
          </a:p>
        </p:txBody>
      </p:sp>
      <p:sp>
        <p:nvSpPr>
          <p:cNvPr id="1926" name="Google Shape;1926;p27"/>
          <p:cNvSpPr txBox="1"/>
          <p:nvPr/>
        </p:nvSpPr>
        <p:spPr>
          <a:xfrm>
            <a:off x="6629400" y="2476195"/>
            <a:ext cx="19815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L5タスク品質保証体制確立</a:t>
            </a:r>
            <a:endParaRPr b="0" i="0" sz="1200" u="none" cap="none" strike="noStrike">
              <a:solidFill>
                <a:schemeClr val="dk1"/>
              </a:solidFill>
              <a:latin typeface="Calibri"/>
              <a:ea typeface="Calibri"/>
              <a:cs typeface="Calibri"/>
              <a:sym typeface="Calibri"/>
            </a:endParaRPr>
          </a:p>
        </p:txBody>
      </p:sp>
      <p:sp>
        <p:nvSpPr>
          <p:cNvPr id="1927" name="Google Shape;1927;p27"/>
          <p:cNvSpPr txBox="1"/>
          <p:nvPr/>
        </p:nvSpPr>
        <p:spPr>
          <a:xfrm>
            <a:off x="6629400" y="2762402"/>
            <a:ext cx="46653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AI生成コードの自動品質チェック・ペアレビュー体制・品質メトリクス監視を導入し、品質を標準化。</a:t>
            </a:r>
            <a:endParaRPr b="0" i="0" sz="900" u="none" cap="none" strike="noStrike">
              <a:solidFill>
                <a:schemeClr val="dk1"/>
              </a:solidFill>
              <a:latin typeface="Calibri"/>
              <a:ea typeface="Calibri"/>
              <a:cs typeface="Calibri"/>
              <a:sym typeface="Calibri"/>
            </a:endParaRPr>
          </a:p>
        </p:txBody>
      </p:sp>
      <p:sp>
        <p:nvSpPr>
          <p:cNvPr id="1928" name="Google Shape;1928;p27"/>
          <p:cNvSpPr/>
          <p:nvPr/>
        </p:nvSpPr>
        <p:spPr>
          <a:xfrm>
            <a:off x="6629400" y="3209544"/>
            <a:ext cx="1399800" cy="247800"/>
          </a:xfrm>
          <a:prstGeom prst="roundRect">
            <a:avLst>
              <a:gd fmla="val 56770" name="adj"/>
            </a:avLst>
          </a:prstGeom>
          <a:solidFill>
            <a:srgbClr val="ECFD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29" name="Google Shape;1929;p27"/>
          <p:cNvPicPr preferRelativeResize="0"/>
          <p:nvPr/>
        </p:nvPicPr>
        <p:blipFill rotWithShape="1">
          <a:blip r:embed="rId12">
            <a:alphaModFix/>
          </a:blip>
          <a:srcRect b="0" l="0" r="0" t="0"/>
          <a:stretch/>
        </p:blipFill>
        <p:spPr>
          <a:xfrm>
            <a:off x="6705295" y="3276295"/>
            <a:ext cx="114300" cy="114300"/>
          </a:xfrm>
          <a:prstGeom prst="rect">
            <a:avLst/>
          </a:prstGeom>
          <a:noFill/>
          <a:ln>
            <a:noFill/>
          </a:ln>
        </p:spPr>
      </p:pic>
      <p:sp>
        <p:nvSpPr>
          <p:cNvPr id="1930" name="Google Shape;1930;p27"/>
          <p:cNvSpPr txBox="1"/>
          <p:nvPr/>
        </p:nvSpPr>
        <p:spPr>
          <a:xfrm>
            <a:off x="6858000" y="3247949"/>
            <a:ext cx="11814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59669"/>
              </a:buClr>
              <a:buSzPts val="900"/>
              <a:buFont typeface="Noto Sans JP"/>
              <a:buNone/>
            </a:pPr>
            <a:r>
              <a:rPr b="1" i="0" lang="en-US" sz="900" u="none" cap="none" strike="noStrike">
                <a:solidFill>
                  <a:srgbClr val="059669"/>
                </a:solidFill>
                <a:latin typeface="Noto Sans JP"/>
                <a:ea typeface="Noto Sans JP"/>
                <a:cs typeface="Noto Sans JP"/>
                <a:sym typeface="Noto Sans JP"/>
              </a:rPr>
              <a:t>期待効果: 品質安定化</a:t>
            </a:r>
            <a:endParaRPr b="0" i="0" sz="900" u="none" cap="none" strike="noStrike">
              <a:solidFill>
                <a:schemeClr val="dk1"/>
              </a:solidFill>
              <a:latin typeface="Calibri"/>
              <a:ea typeface="Calibri"/>
              <a:cs typeface="Calibri"/>
              <a:sym typeface="Calibri"/>
            </a:endParaRPr>
          </a:p>
        </p:txBody>
      </p:sp>
      <p:sp>
        <p:nvSpPr>
          <p:cNvPr id="1931" name="Google Shape;1931;p27"/>
          <p:cNvSpPr/>
          <p:nvPr/>
        </p:nvSpPr>
        <p:spPr>
          <a:xfrm>
            <a:off x="6391656" y="3762756"/>
            <a:ext cx="5219400" cy="1410000"/>
          </a:xfrm>
          <a:prstGeom prst="roundRect">
            <a:avLst>
              <a:gd fmla="val 4382"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7"/>
          <p:cNvSpPr/>
          <p:nvPr/>
        </p:nvSpPr>
        <p:spPr>
          <a:xfrm>
            <a:off x="6629400" y="3924605"/>
            <a:ext cx="304500" cy="209400"/>
          </a:xfrm>
          <a:prstGeom prst="roundRect">
            <a:avLst>
              <a:gd fmla="val 7939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7"/>
          <p:cNvSpPr txBox="1"/>
          <p:nvPr/>
        </p:nvSpPr>
        <p:spPr>
          <a:xfrm>
            <a:off x="6705295" y="3943807"/>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1934" name="Google Shape;1934;p27"/>
          <p:cNvSpPr/>
          <p:nvPr/>
        </p:nvSpPr>
        <p:spPr>
          <a:xfrm>
            <a:off x="10743286" y="3924605"/>
            <a:ext cx="6768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35" name="Google Shape;1935;p27"/>
          <p:cNvPicPr preferRelativeResize="0"/>
          <p:nvPr/>
        </p:nvPicPr>
        <p:blipFill rotWithShape="1">
          <a:blip r:embed="rId11">
            <a:alphaModFix/>
          </a:blip>
          <a:srcRect b="0" l="0" r="0" t="0"/>
          <a:stretch/>
        </p:blipFill>
        <p:spPr>
          <a:xfrm>
            <a:off x="10820095" y="3976726"/>
            <a:ext cx="114300" cy="114300"/>
          </a:xfrm>
          <a:prstGeom prst="rect">
            <a:avLst/>
          </a:prstGeom>
          <a:noFill/>
          <a:ln>
            <a:noFill/>
          </a:ln>
        </p:spPr>
      </p:pic>
      <p:sp>
        <p:nvSpPr>
          <p:cNvPr id="1936" name="Google Shape;1936;p27"/>
          <p:cNvSpPr txBox="1"/>
          <p:nvPr/>
        </p:nvSpPr>
        <p:spPr>
          <a:xfrm>
            <a:off x="10934395" y="3943807"/>
            <a:ext cx="4956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1.5ヶ月</a:t>
            </a:r>
            <a:endParaRPr b="0" i="0" sz="900" u="none" cap="none" strike="noStrike">
              <a:solidFill>
                <a:schemeClr val="dk1"/>
              </a:solidFill>
              <a:latin typeface="Calibri"/>
              <a:ea typeface="Calibri"/>
              <a:cs typeface="Calibri"/>
              <a:sym typeface="Calibri"/>
            </a:endParaRPr>
          </a:p>
        </p:txBody>
      </p:sp>
      <p:sp>
        <p:nvSpPr>
          <p:cNvPr id="1937" name="Google Shape;1937;p27"/>
          <p:cNvSpPr txBox="1"/>
          <p:nvPr/>
        </p:nvSpPr>
        <p:spPr>
          <a:xfrm>
            <a:off x="6629400" y="4209898"/>
            <a:ext cx="24003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自動テスト信頼性向上プログラム</a:t>
            </a:r>
            <a:endParaRPr b="0" i="0" sz="1200" u="none" cap="none" strike="noStrike">
              <a:solidFill>
                <a:schemeClr val="dk1"/>
              </a:solidFill>
              <a:latin typeface="Calibri"/>
              <a:ea typeface="Calibri"/>
              <a:cs typeface="Calibri"/>
              <a:sym typeface="Calibri"/>
            </a:endParaRPr>
          </a:p>
        </p:txBody>
      </p:sp>
      <p:sp>
        <p:nvSpPr>
          <p:cNvPr id="1938" name="Google Shape;1938;p27"/>
          <p:cNvSpPr txBox="1"/>
          <p:nvPr/>
        </p:nvSpPr>
        <p:spPr>
          <a:xfrm>
            <a:off x="6629400" y="4496105"/>
            <a:ext cx="4188900" cy="181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テストデータ品質改善・フレーク対策・カバレッジ目標75%達成を推進。</a:t>
            </a:r>
            <a:endParaRPr b="0" i="0" sz="900" u="none" cap="none" strike="noStrike">
              <a:solidFill>
                <a:schemeClr val="dk1"/>
              </a:solidFill>
              <a:latin typeface="Calibri"/>
              <a:ea typeface="Calibri"/>
              <a:cs typeface="Calibri"/>
              <a:sym typeface="Calibri"/>
            </a:endParaRPr>
          </a:p>
        </p:txBody>
      </p:sp>
      <p:sp>
        <p:nvSpPr>
          <p:cNvPr id="1939" name="Google Shape;1939;p27"/>
          <p:cNvSpPr/>
          <p:nvPr/>
        </p:nvSpPr>
        <p:spPr>
          <a:xfrm>
            <a:off x="6629400" y="4757623"/>
            <a:ext cx="1695300" cy="247800"/>
          </a:xfrm>
          <a:prstGeom prst="roundRect">
            <a:avLst>
              <a:gd fmla="val 56770" name="adj"/>
            </a:avLst>
          </a:prstGeom>
          <a:solidFill>
            <a:srgbClr val="ECFD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40" name="Google Shape;1940;p27"/>
          <p:cNvPicPr preferRelativeResize="0"/>
          <p:nvPr/>
        </p:nvPicPr>
        <p:blipFill rotWithShape="1">
          <a:blip r:embed="rId13">
            <a:alphaModFix/>
          </a:blip>
          <a:srcRect b="0" l="0" r="0" t="0"/>
          <a:stretch/>
        </p:blipFill>
        <p:spPr>
          <a:xfrm>
            <a:off x="6705295" y="4824374"/>
            <a:ext cx="114300" cy="114300"/>
          </a:xfrm>
          <a:prstGeom prst="rect">
            <a:avLst/>
          </a:prstGeom>
          <a:noFill/>
          <a:ln>
            <a:noFill/>
          </a:ln>
        </p:spPr>
      </p:pic>
      <p:sp>
        <p:nvSpPr>
          <p:cNvPr id="1941" name="Google Shape;1941;p27"/>
          <p:cNvSpPr txBox="1"/>
          <p:nvPr/>
        </p:nvSpPr>
        <p:spPr>
          <a:xfrm>
            <a:off x="6858000" y="4796028"/>
            <a:ext cx="1476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59669"/>
              </a:buClr>
              <a:buSzPts val="900"/>
              <a:buFont typeface="Noto Sans JP"/>
              <a:buNone/>
            </a:pPr>
            <a:r>
              <a:rPr b="1" i="0" lang="en-US" sz="900" u="none" cap="none" strike="noStrike">
                <a:solidFill>
                  <a:srgbClr val="059669"/>
                </a:solidFill>
                <a:latin typeface="Noto Sans JP"/>
                <a:ea typeface="Noto Sans JP"/>
                <a:cs typeface="Noto Sans JP"/>
                <a:sym typeface="Noto Sans JP"/>
              </a:rPr>
              <a:t>期待効果: 信頼性 75% 達成</a:t>
            </a:r>
            <a:endParaRPr b="0" i="0" sz="900" u="none" cap="none" strike="noStrike">
              <a:solidFill>
                <a:schemeClr val="dk1"/>
              </a:solidFill>
              <a:latin typeface="Calibri"/>
              <a:ea typeface="Calibri"/>
              <a:cs typeface="Calibri"/>
              <a:sym typeface="Calibri"/>
            </a:endParaRPr>
          </a:p>
        </p:txBody>
      </p:sp>
      <p:sp>
        <p:nvSpPr>
          <p:cNvPr id="1942" name="Google Shape;1942;p27"/>
          <p:cNvSpPr/>
          <p:nvPr/>
        </p:nvSpPr>
        <p:spPr>
          <a:xfrm>
            <a:off x="6391656" y="5309921"/>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7"/>
          <p:cNvSpPr/>
          <p:nvPr/>
        </p:nvSpPr>
        <p:spPr>
          <a:xfrm>
            <a:off x="6629400" y="5471770"/>
            <a:ext cx="304500" cy="209400"/>
          </a:xfrm>
          <a:prstGeom prst="roundRect">
            <a:avLst>
              <a:gd fmla="val 79396" name="adj"/>
            </a:avLst>
          </a:prstGeom>
          <a:solidFill>
            <a:srgbClr val="EA58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7"/>
          <p:cNvSpPr txBox="1"/>
          <p:nvPr/>
        </p:nvSpPr>
        <p:spPr>
          <a:xfrm>
            <a:off x="6705295" y="5490972"/>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P1</a:t>
            </a:r>
            <a:endParaRPr b="0" i="0" sz="900" u="none" cap="none" strike="noStrike">
              <a:solidFill>
                <a:schemeClr val="dk1"/>
              </a:solidFill>
              <a:latin typeface="Calibri"/>
              <a:ea typeface="Calibri"/>
              <a:cs typeface="Calibri"/>
              <a:sym typeface="Calibri"/>
            </a:endParaRPr>
          </a:p>
        </p:txBody>
      </p:sp>
      <p:sp>
        <p:nvSpPr>
          <p:cNvPr id="1945" name="Google Shape;1945;p27"/>
          <p:cNvSpPr/>
          <p:nvPr/>
        </p:nvSpPr>
        <p:spPr>
          <a:xfrm>
            <a:off x="10848442" y="5471770"/>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46" name="Google Shape;1946;p27"/>
          <p:cNvPicPr preferRelativeResize="0"/>
          <p:nvPr/>
        </p:nvPicPr>
        <p:blipFill rotWithShape="1">
          <a:blip r:embed="rId11">
            <a:alphaModFix/>
          </a:blip>
          <a:srcRect b="0" l="0" r="0" t="0"/>
          <a:stretch/>
        </p:blipFill>
        <p:spPr>
          <a:xfrm>
            <a:off x="10924337" y="5524805"/>
            <a:ext cx="114300" cy="114300"/>
          </a:xfrm>
          <a:prstGeom prst="rect">
            <a:avLst/>
          </a:prstGeom>
          <a:noFill/>
          <a:ln>
            <a:noFill/>
          </a:ln>
        </p:spPr>
      </p:pic>
      <p:sp>
        <p:nvSpPr>
          <p:cNvPr id="1947" name="Google Shape;1947;p27"/>
          <p:cNvSpPr txBox="1"/>
          <p:nvPr/>
        </p:nvSpPr>
        <p:spPr>
          <a:xfrm>
            <a:off x="11038637" y="5490972"/>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1ヶ月</a:t>
            </a:r>
            <a:endParaRPr b="0" i="0" sz="900" u="none" cap="none" strike="noStrike">
              <a:solidFill>
                <a:schemeClr val="dk1"/>
              </a:solidFill>
              <a:latin typeface="Calibri"/>
              <a:ea typeface="Calibri"/>
              <a:cs typeface="Calibri"/>
              <a:sym typeface="Calibri"/>
            </a:endParaRPr>
          </a:p>
        </p:txBody>
      </p:sp>
      <p:sp>
        <p:nvSpPr>
          <p:cNvPr id="1948" name="Google Shape;1948;p27"/>
          <p:cNvSpPr txBox="1"/>
          <p:nvPr/>
        </p:nvSpPr>
        <p:spPr>
          <a:xfrm>
            <a:off x="6629400" y="5757977"/>
            <a:ext cx="21060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デプロイ自動化例外処理実装</a:t>
            </a:r>
            <a:endParaRPr b="0" i="0" sz="1200" u="none" cap="none" strike="noStrike">
              <a:solidFill>
                <a:schemeClr val="dk1"/>
              </a:solidFill>
              <a:latin typeface="Calibri"/>
              <a:ea typeface="Calibri"/>
              <a:cs typeface="Calibri"/>
              <a:sym typeface="Calibri"/>
            </a:endParaRPr>
          </a:p>
        </p:txBody>
      </p:sp>
      <p:sp>
        <p:nvSpPr>
          <p:cNvPr id="1949" name="Google Shape;1949;p27"/>
          <p:cNvSpPr txBox="1"/>
          <p:nvPr/>
        </p:nvSpPr>
        <p:spPr>
          <a:xfrm>
            <a:off x="6629400" y="6043270"/>
            <a:ext cx="47988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異常検知アラート・自動ロールバック・手動介入トリガーを整備し、自律的な復旧能力を高める。</a:t>
            </a:r>
            <a:endParaRPr b="0" i="0" sz="900" u="none" cap="none" strike="noStrike">
              <a:solidFill>
                <a:schemeClr val="dk1"/>
              </a:solidFill>
              <a:latin typeface="Calibri"/>
              <a:ea typeface="Calibri"/>
              <a:cs typeface="Calibri"/>
              <a:sym typeface="Calibri"/>
            </a:endParaRPr>
          </a:p>
        </p:txBody>
      </p:sp>
      <p:sp>
        <p:nvSpPr>
          <p:cNvPr id="1950" name="Google Shape;1950;p27"/>
          <p:cNvSpPr/>
          <p:nvPr/>
        </p:nvSpPr>
        <p:spPr>
          <a:xfrm>
            <a:off x="6629400" y="6491326"/>
            <a:ext cx="1628400" cy="247800"/>
          </a:xfrm>
          <a:prstGeom prst="roundRect">
            <a:avLst>
              <a:gd fmla="val 56770" name="adj"/>
            </a:avLst>
          </a:prstGeom>
          <a:solidFill>
            <a:srgbClr val="ECFD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51" name="Google Shape;1951;p27"/>
          <p:cNvPicPr preferRelativeResize="0"/>
          <p:nvPr/>
        </p:nvPicPr>
        <p:blipFill rotWithShape="1">
          <a:blip r:embed="rId14">
            <a:alphaModFix/>
          </a:blip>
          <a:srcRect b="-80" l="0" r="0" t="-80"/>
          <a:stretch/>
        </p:blipFill>
        <p:spPr>
          <a:xfrm>
            <a:off x="6705295" y="6558077"/>
            <a:ext cx="142646" cy="114300"/>
          </a:xfrm>
          <a:prstGeom prst="rect">
            <a:avLst/>
          </a:prstGeom>
          <a:noFill/>
          <a:ln>
            <a:noFill/>
          </a:ln>
        </p:spPr>
      </p:pic>
      <p:sp>
        <p:nvSpPr>
          <p:cNvPr id="1952" name="Google Shape;1952;p27"/>
          <p:cNvSpPr txBox="1"/>
          <p:nvPr/>
        </p:nvSpPr>
        <p:spPr>
          <a:xfrm>
            <a:off x="6886346" y="6529730"/>
            <a:ext cx="13818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59669"/>
              </a:buClr>
              <a:buSzPts val="900"/>
              <a:buFont typeface="Noto Sans JP"/>
              <a:buNone/>
            </a:pPr>
            <a:r>
              <a:rPr b="1" i="0" lang="en-US" sz="900" u="none" cap="none" strike="noStrike">
                <a:solidFill>
                  <a:srgbClr val="059669"/>
                </a:solidFill>
                <a:latin typeface="Noto Sans JP"/>
                <a:ea typeface="Noto Sans JP"/>
                <a:cs typeface="Noto Sans JP"/>
                <a:sym typeface="Noto Sans JP"/>
              </a:rPr>
              <a:t>期待効果: 手動対応 -80%</a:t>
            </a:r>
            <a:endParaRPr b="0" i="0" sz="900" u="none" cap="none" strike="noStrike">
              <a:solidFill>
                <a:schemeClr val="dk1"/>
              </a:solidFill>
              <a:latin typeface="Calibri"/>
              <a:ea typeface="Calibri"/>
              <a:cs typeface="Calibri"/>
              <a:sym typeface="Calibri"/>
            </a:endParaRPr>
          </a:p>
        </p:txBody>
      </p:sp>
      <p:sp>
        <p:nvSpPr>
          <p:cNvPr id="1953" name="Google Shape;1953;p27"/>
          <p:cNvSpPr/>
          <p:nvPr/>
        </p:nvSpPr>
        <p:spPr>
          <a:xfrm>
            <a:off x="5943600" y="1736446"/>
            <a:ext cx="304500" cy="304500"/>
          </a:xfrm>
          <a:prstGeom prst="ellipse">
            <a:avLst/>
          </a:prstGeom>
          <a:solidFill>
            <a:srgbClr val="FFFFFF"/>
          </a:solidFill>
          <a:ln cap="flat" cmpd="sng" w="254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54" name="Google Shape;1954;p27"/>
          <p:cNvPicPr preferRelativeResize="0"/>
          <p:nvPr/>
        </p:nvPicPr>
        <p:blipFill rotWithShape="1">
          <a:blip r:embed="rId15">
            <a:alphaModFix/>
          </a:blip>
          <a:srcRect b="0" l="-60" r="-50" t="0"/>
          <a:stretch/>
        </p:blipFill>
        <p:spPr>
          <a:xfrm>
            <a:off x="5995721" y="1774850"/>
            <a:ext cx="200254" cy="228600"/>
          </a:xfrm>
          <a:prstGeom prst="rect">
            <a:avLst/>
          </a:prstGeom>
          <a:noFill/>
          <a:ln>
            <a:noFill/>
          </a:ln>
        </p:spPr>
      </p:pic>
      <p:sp>
        <p:nvSpPr>
          <p:cNvPr id="1955" name="Google Shape;1955;p27"/>
          <p:cNvSpPr/>
          <p:nvPr/>
        </p:nvSpPr>
        <p:spPr>
          <a:xfrm>
            <a:off x="5943600" y="3610051"/>
            <a:ext cx="304500" cy="304500"/>
          </a:xfrm>
          <a:prstGeom prst="ellipse">
            <a:avLst/>
          </a:prstGeom>
          <a:solidFill>
            <a:srgbClr val="FFFFFF"/>
          </a:solidFill>
          <a:ln cap="flat" cmpd="sng" w="254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56" name="Google Shape;1956;p27"/>
          <p:cNvPicPr preferRelativeResize="0"/>
          <p:nvPr/>
        </p:nvPicPr>
        <p:blipFill rotWithShape="1">
          <a:blip r:embed="rId15">
            <a:alphaModFix/>
          </a:blip>
          <a:srcRect b="0" l="-60" r="-50" t="0"/>
          <a:stretch/>
        </p:blipFill>
        <p:spPr>
          <a:xfrm>
            <a:off x="5995721" y="3647542"/>
            <a:ext cx="200254" cy="228600"/>
          </a:xfrm>
          <a:prstGeom prst="rect">
            <a:avLst/>
          </a:prstGeom>
          <a:noFill/>
          <a:ln>
            <a:noFill/>
          </a:ln>
        </p:spPr>
      </p:pic>
      <p:sp>
        <p:nvSpPr>
          <p:cNvPr id="1957" name="Google Shape;1957;p27"/>
          <p:cNvSpPr/>
          <p:nvPr/>
        </p:nvSpPr>
        <p:spPr>
          <a:xfrm>
            <a:off x="5943600" y="5482742"/>
            <a:ext cx="304500" cy="304500"/>
          </a:xfrm>
          <a:prstGeom prst="ellipse">
            <a:avLst/>
          </a:prstGeom>
          <a:solidFill>
            <a:srgbClr val="FFFFFF"/>
          </a:solidFill>
          <a:ln cap="flat" cmpd="sng" w="254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58" name="Google Shape;1958;p27"/>
          <p:cNvPicPr preferRelativeResize="0"/>
          <p:nvPr/>
        </p:nvPicPr>
        <p:blipFill rotWithShape="1">
          <a:blip r:embed="rId15">
            <a:alphaModFix/>
          </a:blip>
          <a:srcRect b="0" l="-60" r="-50" t="0"/>
          <a:stretch/>
        </p:blipFill>
        <p:spPr>
          <a:xfrm>
            <a:off x="5995721" y="5521147"/>
            <a:ext cx="200254" cy="228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28"/>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8"/>
          <p:cNvSpPr/>
          <p:nvPr/>
        </p:nvSpPr>
        <p:spPr>
          <a:xfrm>
            <a:off x="0" y="0"/>
            <a:ext cx="121917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8"/>
          <p:cNvSpPr/>
          <p:nvPr/>
        </p:nvSpPr>
        <p:spPr>
          <a:xfrm>
            <a:off x="381305" y="991210"/>
            <a:ext cx="11430000" cy="192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8"/>
          <p:cNvSpPr txBox="1"/>
          <p:nvPr/>
        </p:nvSpPr>
        <p:spPr>
          <a:xfrm>
            <a:off x="381305" y="286207"/>
            <a:ext cx="21864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891B2"/>
              </a:buClr>
              <a:buSzPts val="1000"/>
              <a:buFont typeface="Noto Sans JP"/>
              <a:buNone/>
            </a:pPr>
            <a:r>
              <a:rPr b="1" i="0" lang="en-US" sz="1000" u="none" cap="none" strike="noStrike">
                <a:solidFill>
                  <a:srgbClr val="0891B2"/>
                </a:solidFill>
                <a:latin typeface="Noto Sans JP"/>
                <a:ea typeface="Noto Sans JP"/>
                <a:cs typeface="Noto Sans JP"/>
                <a:sym typeface="Noto Sans JP"/>
              </a:rPr>
              <a:t>STAGE 2: GROWTH (4〜6合目)</a:t>
            </a:r>
            <a:endParaRPr b="0" i="0" sz="1000" u="none" cap="none" strike="noStrike">
              <a:solidFill>
                <a:schemeClr val="dk1"/>
              </a:solidFill>
              <a:latin typeface="Calibri"/>
              <a:ea typeface="Calibri"/>
              <a:cs typeface="Calibri"/>
              <a:sym typeface="Calibri"/>
            </a:endParaRPr>
          </a:p>
        </p:txBody>
      </p:sp>
      <p:sp>
        <p:nvSpPr>
          <p:cNvPr id="1968" name="Google Shape;1968;p28"/>
          <p:cNvSpPr txBox="1"/>
          <p:nvPr/>
        </p:nvSpPr>
        <p:spPr>
          <a:xfrm>
            <a:off x="381305" y="476402"/>
            <a:ext cx="4215300" cy="419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200"/>
              <a:buFont typeface="Noto Sans JP"/>
              <a:buNone/>
            </a:pPr>
            <a:r>
              <a:rPr b="1" i="0" lang="en-US" sz="2200" u="none" cap="none" strike="noStrike">
                <a:solidFill>
                  <a:srgbClr val="0F172A"/>
                </a:solidFill>
                <a:latin typeface="Noto Sans JP"/>
                <a:ea typeface="Noto Sans JP"/>
                <a:cs typeface="Noto Sans JP"/>
                <a:sym typeface="Noto Sans JP"/>
              </a:rPr>
              <a:t>成長段階：組織的課題と解決策</a:t>
            </a:r>
            <a:endParaRPr b="0" i="0" sz="2200" u="none" cap="none" strike="noStrike">
              <a:solidFill>
                <a:schemeClr val="dk1"/>
              </a:solidFill>
              <a:latin typeface="Calibri"/>
              <a:ea typeface="Calibri"/>
              <a:cs typeface="Calibri"/>
              <a:sym typeface="Calibri"/>
            </a:endParaRPr>
          </a:p>
        </p:txBody>
      </p:sp>
      <p:sp>
        <p:nvSpPr>
          <p:cNvPr id="1969" name="Google Shape;1969;p28"/>
          <p:cNvSpPr/>
          <p:nvPr/>
        </p:nvSpPr>
        <p:spPr>
          <a:xfrm>
            <a:off x="10123322" y="514807"/>
            <a:ext cx="1695300" cy="333900"/>
          </a:xfrm>
          <a:prstGeom prst="roundRect">
            <a:avLst>
              <a:gd fmla="val 156556" name="adj"/>
            </a:avLst>
          </a:prstGeom>
          <a:solidFill>
            <a:srgbClr val="ECFEFF"/>
          </a:solidFill>
          <a:ln cap="flat" cmpd="sng" w="12700">
            <a:solidFill>
              <a:srgbClr val="67E8F9"/>
            </a:solidFill>
            <a:prstDash val="solid"/>
            <a:round/>
            <a:headEnd len="sm" w="sm" type="none"/>
            <a:tailEnd len="sm" w="sm" type="none"/>
          </a:ln>
          <a:effectLst>
            <a:outerShdw blurRad="25400" rotWithShape="0" algn="bl" dir="5400000" dist="12700">
              <a:srgbClr val="0891B2">
                <a:alpha val="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70" name="Google Shape;1970;p28"/>
          <p:cNvPicPr preferRelativeResize="0"/>
          <p:nvPr/>
        </p:nvPicPr>
        <p:blipFill rotWithShape="1">
          <a:blip r:embed="rId3">
            <a:alphaModFix/>
          </a:blip>
          <a:srcRect b="0" l="0" r="0" t="0"/>
          <a:stretch/>
        </p:blipFill>
        <p:spPr>
          <a:xfrm>
            <a:off x="10285171" y="614477"/>
            <a:ext cx="133502" cy="133502"/>
          </a:xfrm>
          <a:prstGeom prst="rect">
            <a:avLst/>
          </a:prstGeom>
          <a:noFill/>
          <a:ln>
            <a:noFill/>
          </a:ln>
        </p:spPr>
      </p:pic>
      <p:sp>
        <p:nvSpPr>
          <p:cNvPr id="1971" name="Google Shape;1971;p28"/>
          <p:cNvSpPr txBox="1"/>
          <p:nvPr/>
        </p:nvSpPr>
        <p:spPr>
          <a:xfrm>
            <a:off x="10494569" y="580644"/>
            <a:ext cx="12627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891B2"/>
              </a:buClr>
              <a:buSzPts val="1000"/>
              <a:buFont typeface="Noto Sans JP"/>
              <a:buNone/>
            </a:pPr>
            <a:r>
              <a:rPr b="1" i="0" lang="en-US" sz="1000" u="none" cap="none" strike="noStrike">
                <a:solidFill>
                  <a:srgbClr val="0891B2"/>
                </a:solidFill>
                <a:latin typeface="Noto Sans JP"/>
                <a:ea typeface="Noto Sans JP"/>
                <a:cs typeface="Noto Sans JP"/>
                <a:sym typeface="Noto Sans JP"/>
              </a:rPr>
              <a:t>成長段階 (Growth)</a:t>
            </a:r>
            <a:endParaRPr b="0" i="0" sz="1000" u="none" cap="none" strike="noStrike">
              <a:solidFill>
                <a:schemeClr val="dk1"/>
              </a:solidFill>
              <a:latin typeface="Calibri"/>
              <a:ea typeface="Calibri"/>
              <a:cs typeface="Calibri"/>
              <a:sym typeface="Calibri"/>
            </a:endParaRPr>
          </a:p>
        </p:txBody>
      </p:sp>
      <p:sp>
        <p:nvSpPr>
          <p:cNvPr id="1972" name="Google Shape;1972;p28"/>
          <p:cNvSpPr/>
          <p:nvPr/>
        </p:nvSpPr>
        <p:spPr>
          <a:xfrm>
            <a:off x="381305" y="1248156"/>
            <a:ext cx="5619900" cy="5324700"/>
          </a:xfrm>
          <a:prstGeom prst="roundRect">
            <a:avLst>
              <a:gd fmla="val 492" name="adj"/>
            </a:avLst>
          </a:prstGeom>
          <a:solidFill>
            <a:srgbClr val="FFF1F2"/>
          </a:solidFill>
          <a:ln cap="flat" cmpd="sng" w="12700">
            <a:solidFill>
              <a:srgbClr val="FECD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8"/>
          <p:cNvSpPr/>
          <p:nvPr/>
        </p:nvSpPr>
        <p:spPr>
          <a:xfrm>
            <a:off x="580644" y="1828800"/>
            <a:ext cx="5219400" cy="9000"/>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74" name="Google Shape;1974;p28"/>
          <p:cNvPicPr preferRelativeResize="0"/>
          <p:nvPr/>
        </p:nvPicPr>
        <p:blipFill rotWithShape="1">
          <a:blip r:embed="rId4">
            <a:alphaModFix/>
          </a:blip>
          <a:srcRect b="0" l="0" r="0" t="0"/>
          <a:stretch/>
        </p:blipFill>
        <p:spPr>
          <a:xfrm>
            <a:off x="580644" y="1495044"/>
            <a:ext cx="237744" cy="190195"/>
          </a:xfrm>
          <a:prstGeom prst="rect">
            <a:avLst/>
          </a:prstGeom>
          <a:noFill/>
          <a:ln>
            <a:noFill/>
          </a:ln>
        </p:spPr>
      </p:pic>
      <p:sp>
        <p:nvSpPr>
          <p:cNvPr id="1975" name="Google Shape;1975;p28"/>
          <p:cNvSpPr txBox="1"/>
          <p:nvPr/>
        </p:nvSpPr>
        <p:spPr>
          <a:xfrm>
            <a:off x="914400" y="1447495"/>
            <a:ext cx="1781400" cy="277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F1239"/>
              </a:buClr>
              <a:buSzPts val="1500"/>
              <a:buFont typeface="Noto Sans JP"/>
              <a:buNone/>
            </a:pPr>
            <a:r>
              <a:rPr b="1" i="0" lang="en-US" sz="1500" u="none" cap="none" strike="noStrike">
                <a:solidFill>
                  <a:srgbClr val="9F1239"/>
                </a:solidFill>
                <a:latin typeface="Noto Sans JP"/>
                <a:ea typeface="Noto Sans JP"/>
                <a:cs typeface="Noto Sans JP"/>
                <a:sym typeface="Noto Sans JP"/>
              </a:rPr>
              <a:t>課題 (Challenges)</a:t>
            </a:r>
            <a:endParaRPr b="0" i="0" sz="1500" u="none" cap="none" strike="noStrike">
              <a:solidFill>
                <a:schemeClr val="dk1"/>
              </a:solidFill>
              <a:latin typeface="Calibri"/>
              <a:ea typeface="Calibri"/>
              <a:cs typeface="Calibri"/>
              <a:sym typeface="Calibri"/>
            </a:endParaRPr>
          </a:p>
        </p:txBody>
      </p:sp>
      <p:sp>
        <p:nvSpPr>
          <p:cNvPr id="1976" name="Google Shape;1976;p28"/>
          <p:cNvSpPr/>
          <p:nvPr/>
        </p:nvSpPr>
        <p:spPr>
          <a:xfrm>
            <a:off x="580644" y="2029054"/>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8"/>
          <p:cNvSpPr txBox="1"/>
          <p:nvPr/>
        </p:nvSpPr>
        <p:spPr>
          <a:xfrm>
            <a:off x="819302" y="2171700"/>
            <a:ext cx="23583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承認フローのボトルネック化</a:t>
            </a:r>
            <a:endParaRPr b="0" i="0" sz="1300" u="none" cap="none" strike="noStrike">
              <a:solidFill>
                <a:schemeClr val="dk1"/>
              </a:solidFill>
              <a:latin typeface="Calibri"/>
              <a:ea typeface="Calibri"/>
              <a:cs typeface="Calibri"/>
              <a:sym typeface="Calibri"/>
            </a:endParaRPr>
          </a:p>
        </p:txBody>
      </p:sp>
      <p:sp>
        <p:nvSpPr>
          <p:cNvPr id="1978" name="Google Shape;1978;p28"/>
          <p:cNvSpPr txBox="1"/>
          <p:nvPr/>
        </p:nvSpPr>
        <p:spPr>
          <a:xfrm>
            <a:off x="819302" y="2489911"/>
            <a:ext cx="47886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開発速度の向上に対し、人間の承認プロセスが追いつかず、リードタイムの遅延要因となっている。</a:t>
            </a:r>
            <a:endParaRPr b="0" i="0" sz="900" u="none" cap="none" strike="noStrike">
              <a:solidFill>
                <a:schemeClr val="dk1"/>
              </a:solidFill>
              <a:latin typeface="Calibri"/>
              <a:ea typeface="Calibri"/>
              <a:cs typeface="Calibri"/>
              <a:sym typeface="Calibri"/>
            </a:endParaRPr>
          </a:p>
        </p:txBody>
      </p:sp>
      <p:sp>
        <p:nvSpPr>
          <p:cNvPr id="1979" name="Google Shape;1979;p28"/>
          <p:cNvSpPr/>
          <p:nvPr/>
        </p:nvSpPr>
        <p:spPr>
          <a:xfrm>
            <a:off x="819302" y="2971800"/>
            <a:ext cx="819300" cy="247800"/>
          </a:xfrm>
          <a:prstGeom prst="roundRect">
            <a:avLst>
              <a:gd fmla="val 56770" name="adj"/>
            </a:avLst>
          </a:prstGeom>
          <a:solidFill>
            <a:srgbClr val="FF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80" name="Google Shape;1980;p28"/>
          <p:cNvPicPr preferRelativeResize="0"/>
          <p:nvPr/>
        </p:nvPicPr>
        <p:blipFill rotWithShape="1">
          <a:blip r:embed="rId5">
            <a:alphaModFix/>
          </a:blip>
          <a:srcRect b="0" l="-2575" r="-2565" t="0"/>
          <a:stretch/>
        </p:blipFill>
        <p:spPr>
          <a:xfrm>
            <a:off x="895198" y="3038551"/>
            <a:ext cx="105156" cy="114300"/>
          </a:xfrm>
          <a:prstGeom prst="rect">
            <a:avLst/>
          </a:prstGeom>
          <a:noFill/>
          <a:ln>
            <a:noFill/>
          </a:ln>
        </p:spPr>
      </p:pic>
      <p:sp>
        <p:nvSpPr>
          <p:cNvPr id="1981" name="Google Shape;1981;p28"/>
          <p:cNvSpPr txBox="1"/>
          <p:nvPr/>
        </p:nvSpPr>
        <p:spPr>
          <a:xfrm>
            <a:off x="1037844" y="3010205"/>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E123C"/>
              </a:buClr>
              <a:buSzPts val="900"/>
              <a:buFont typeface="Noto Sans JP"/>
              <a:buNone/>
            </a:pPr>
            <a:r>
              <a:rPr b="1" i="0" lang="en-US" sz="900" u="none" cap="none" strike="noStrike">
                <a:solidFill>
                  <a:srgbClr val="BE123C"/>
                </a:solidFill>
                <a:latin typeface="Noto Sans JP"/>
                <a:ea typeface="Noto Sans JP"/>
                <a:cs typeface="Noto Sans JP"/>
                <a:sym typeface="Noto Sans JP"/>
              </a:rPr>
              <a:t>緊急度: 高</a:t>
            </a:r>
            <a:endParaRPr b="0" i="0" sz="900" u="none" cap="none" strike="noStrike">
              <a:solidFill>
                <a:schemeClr val="dk1"/>
              </a:solidFill>
              <a:latin typeface="Calibri"/>
              <a:ea typeface="Calibri"/>
              <a:cs typeface="Calibri"/>
              <a:sym typeface="Calibri"/>
            </a:endParaRPr>
          </a:p>
        </p:txBody>
      </p:sp>
      <p:sp>
        <p:nvSpPr>
          <p:cNvPr id="1982" name="Google Shape;1982;p28"/>
          <p:cNvSpPr/>
          <p:nvPr/>
        </p:nvSpPr>
        <p:spPr>
          <a:xfrm>
            <a:off x="1749247" y="2971800"/>
            <a:ext cx="14859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83" name="Google Shape;1983;p28"/>
          <p:cNvPicPr preferRelativeResize="0"/>
          <p:nvPr/>
        </p:nvPicPr>
        <p:blipFill rotWithShape="1">
          <a:blip r:embed="rId6">
            <a:alphaModFix/>
          </a:blip>
          <a:srcRect b="0" l="-130" r="-140" t="0"/>
          <a:stretch/>
        </p:blipFill>
        <p:spPr>
          <a:xfrm>
            <a:off x="1825142" y="3038551"/>
            <a:ext cx="85954" cy="114300"/>
          </a:xfrm>
          <a:prstGeom prst="rect">
            <a:avLst/>
          </a:prstGeom>
          <a:noFill/>
          <a:ln>
            <a:noFill/>
          </a:ln>
        </p:spPr>
      </p:pic>
      <p:sp>
        <p:nvSpPr>
          <p:cNvPr id="1984" name="Google Shape;1984;p28"/>
          <p:cNvSpPr txBox="1"/>
          <p:nvPr/>
        </p:nvSpPr>
        <p:spPr>
          <a:xfrm>
            <a:off x="1949501" y="3010205"/>
            <a:ext cx="12957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リードタイム遅延</a:t>
            </a:r>
            <a:endParaRPr b="0" i="0" sz="900" u="none" cap="none" strike="noStrike">
              <a:solidFill>
                <a:schemeClr val="dk1"/>
              </a:solidFill>
              <a:latin typeface="Calibri"/>
              <a:ea typeface="Calibri"/>
              <a:cs typeface="Calibri"/>
              <a:sym typeface="Calibri"/>
            </a:endParaRPr>
          </a:p>
        </p:txBody>
      </p:sp>
      <p:sp>
        <p:nvSpPr>
          <p:cNvPr id="1985" name="Google Shape;1985;p28"/>
          <p:cNvSpPr/>
          <p:nvPr/>
        </p:nvSpPr>
        <p:spPr>
          <a:xfrm>
            <a:off x="580644" y="3524098"/>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8"/>
          <p:cNvSpPr txBox="1"/>
          <p:nvPr/>
        </p:nvSpPr>
        <p:spPr>
          <a:xfrm>
            <a:off x="819302" y="3666744"/>
            <a:ext cx="32625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開発者の役割変化への適応不安感 (75%)</a:t>
            </a:r>
            <a:endParaRPr b="0" i="0" sz="1300" u="none" cap="none" strike="noStrike">
              <a:solidFill>
                <a:schemeClr val="dk1"/>
              </a:solidFill>
              <a:latin typeface="Calibri"/>
              <a:ea typeface="Calibri"/>
              <a:cs typeface="Calibri"/>
              <a:sym typeface="Calibri"/>
            </a:endParaRPr>
          </a:p>
        </p:txBody>
      </p:sp>
      <p:sp>
        <p:nvSpPr>
          <p:cNvPr id="1987" name="Google Shape;1987;p28"/>
          <p:cNvSpPr txBox="1"/>
          <p:nvPr/>
        </p:nvSpPr>
        <p:spPr>
          <a:xfrm>
            <a:off x="819302" y="3984955"/>
            <a:ext cx="47988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コーディング主体からレビュー・設計主体への役割シフトに対し、現場のエンジニアが不安を感じている。</a:t>
            </a:r>
            <a:endParaRPr b="0" i="0" sz="900" u="none" cap="none" strike="noStrike">
              <a:solidFill>
                <a:schemeClr val="dk1"/>
              </a:solidFill>
              <a:latin typeface="Calibri"/>
              <a:ea typeface="Calibri"/>
              <a:cs typeface="Calibri"/>
              <a:sym typeface="Calibri"/>
            </a:endParaRPr>
          </a:p>
        </p:txBody>
      </p:sp>
      <p:sp>
        <p:nvSpPr>
          <p:cNvPr id="1988" name="Google Shape;1988;p28"/>
          <p:cNvSpPr/>
          <p:nvPr/>
        </p:nvSpPr>
        <p:spPr>
          <a:xfrm>
            <a:off x="819302" y="4466844"/>
            <a:ext cx="819300" cy="247800"/>
          </a:xfrm>
          <a:prstGeom prst="roundRect">
            <a:avLst>
              <a:gd fmla="val 56770" name="adj"/>
            </a:avLst>
          </a:prstGeom>
          <a:solidFill>
            <a:srgbClr val="FF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89" name="Google Shape;1989;p28"/>
          <p:cNvPicPr preferRelativeResize="0"/>
          <p:nvPr/>
        </p:nvPicPr>
        <p:blipFill rotWithShape="1">
          <a:blip r:embed="rId5">
            <a:alphaModFix/>
          </a:blip>
          <a:srcRect b="0" l="-2575" r="-2565" t="0"/>
          <a:stretch/>
        </p:blipFill>
        <p:spPr>
          <a:xfrm>
            <a:off x="895198" y="4533595"/>
            <a:ext cx="105156" cy="114300"/>
          </a:xfrm>
          <a:prstGeom prst="rect">
            <a:avLst/>
          </a:prstGeom>
          <a:noFill/>
          <a:ln>
            <a:noFill/>
          </a:ln>
        </p:spPr>
      </p:pic>
      <p:sp>
        <p:nvSpPr>
          <p:cNvPr id="1990" name="Google Shape;1990;p28"/>
          <p:cNvSpPr txBox="1"/>
          <p:nvPr/>
        </p:nvSpPr>
        <p:spPr>
          <a:xfrm>
            <a:off x="1037844" y="4505249"/>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E123C"/>
              </a:buClr>
              <a:buSzPts val="900"/>
              <a:buFont typeface="Noto Sans JP"/>
              <a:buNone/>
            </a:pPr>
            <a:r>
              <a:rPr b="1" i="0" lang="en-US" sz="900" u="none" cap="none" strike="noStrike">
                <a:solidFill>
                  <a:srgbClr val="BE123C"/>
                </a:solidFill>
                <a:latin typeface="Noto Sans JP"/>
                <a:ea typeface="Noto Sans JP"/>
                <a:cs typeface="Noto Sans JP"/>
                <a:sym typeface="Noto Sans JP"/>
              </a:rPr>
              <a:t>緊急度: 高</a:t>
            </a:r>
            <a:endParaRPr b="0" i="0" sz="900" u="none" cap="none" strike="noStrike">
              <a:solidFill>
                <a:schemeClr val="dk1"/>
              </a:solidFill>
              <a:latin typeface="Calibri"/>
              <a:ea typeface="Calibri"/>
              <a:cs typeface="Calibri"/>
              <a:sym typeface="Calibri"/>
            </a:endParaRPr>
          </a:p>
        </p:txBody>
      </p:sp>
      <p:sp>
        <p:nvSpPr>
          <p:cNvPr id="1991" name="Google Shape;1991;p28"/>
          <p:cNvSpPr/>
          <p:nvPr/>
        </p:nvSpPr>
        <p:spPr>
          <a:xfrm>
            <a:off x="1749247" y="4466844"/>
            <a:ext cx="11622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92" name="Google Shape;1992;p28"/>
          <p:cNvPicPr preferRelativeResize="0"/>
          <p:nvPr/>
        </p:nvPicPr>
        <p:blipFill rotWithShape="1">
          <a:blip r:embed="rId7">
            <a:alphaModFix/>
          </a:blip>
          <a:srcRect b="0" l="-2575" r="-2565" t="0"/>
          <a:stretch/>
        </p:blipFill>
        <p:spPr>
          <a:xfrm>
            <a:off x="1825142" y="4533595"/>
            <a:ext cx="105156" cy="114300"/>
          </a:xfrm>
          <a:prstGeom prst="rect">
            <a:avLst/>
          </a:prstGeom>
          <a:noFill/>
          <a:ln>
            <a:noFill/>
          </a:ln>
        </p:spPr>
      </p:pic>
      <p:sp>
        <p:nvSpPr>
          <p:cNvPr id="1993" name="Google Shape;1993;p28"/>
          <p:cNvSpPr txBox="1"/>
          <p:nvPr/>
        </p:nvSpPr>
        <p:spPr>
          <a:xfrm>
            <a:off x="1967789" y="4505249"/>
            <a:ext cx="9528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主体性低下</a:t>
            </a:r>
            <a:endParaRPr b="0" i="0" sz="900" u="none" cap="none" strike="noStrike">
              <a:solidFill>
                <a:schemeClr val="dk1"/>
              </a:solidFill>
              <a:latin typeface="Calibri"/>
              <a:ea typeface="Calibri"/>
              <a:cs typeface="Calibri"/>
              <a:sym typeface="Calibri"/>
            </a:endParaRPr>
          </a:p>
        </p:txBody>
      </p:sp>
      <p:sp>
        <p:nvSpPr>
          <p:cNvPr id="1994" name="Google Shape;1994;p28"/>
          <p:cNvSpPr/>
          <p:nvPr/>
        </p:nvSpPr>
        <p:spPr>
          <a:xfrm>
            <a:off x="580644" y="5020056"/>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8"/>
          <p:cNvSpPr txBox="1"/>
          <p:nvPr/>
        </p:nvSpPr>
        <p:spPr>
          <a:xfrm>
            <a:off x="819302" y="5162702"/>
            <a:ext cx="25293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リスク許容度の設定が基準未定</a:t>
            </a:r>
            <a:endParaRPr b="0" i="0" sz="1300" u="none" cap="none" strike="noStrike">
              <a:solidFill>
                <a:schemeClr val="dk1"/>
              </a:solidFill>
              <a:latin typeface="Calibri"/>
              <a:ea typeface="Calibri"/>
              <a:cs typeface="Calibri"/>
              <a:sym typeface="Calibri"/>
            </a:endParaRPr>
          </a:p>
        </p:txBody>
      </p:sp>
      <p:sp>
        <p:nvSpPr>
          <p:cNvPr id="1996" name="Google Shape;1996;p28"/>
          <p:cNvSpPr txBox="1"/>
          <p:nvPr/>
        </p:nvSpPr>
        <p:spPr>
          <a:xfrm>
            <a:off x="819302" y="5480914"/>
            <a:ext cx="47796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AIによる自動生成のリスクをどこまで許容するかの基準がなく、安全側に倒しすぎてイノベーションを阻害。</a:t>
            </a:r>
            <a:endParaRPr b="0" i="0" sz="900" u="none" cap="none" strike="noStrike">
              <a:solidFill>
                <a:schemeClr val="dk1"/>
              </a:solidFill>
              <a:latin typeface="Calibri"/>
              <a:ea typeface="Calibri"/>
              <a:cs typeface="Calibri"/>
              <a:sym typeface="Calibri"/>
            </a:endParaRPr>
          </a:p>
        </p:txBody>
      </p:sp>
      <p:sp>
        <p:nvSpPr>
          <p:cNvPr id="1997" name="Google Shape;1997;p28"/>
          <p:cNvSpPr/>
          <p:nvPr/>
        </p:nvSpPr>
        <p:spPr>
          <a:xfrm>
            <a:off x="819302" y="5962802"/>
            <a:ext cx="828300" cy="247800"/>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98" name="Google Shape;1998;p28"/>
          <p:cNvPicPr preferRelativeResize="0"/>
          <p:nvPr/>
        </p:nvPicPr>
        <p:blipFill rotWithShape="1">
          <a:blip r:embed="rId8">
            <a:alphaModFix/>
          </a:blip>
          <a:srcRect b="0" l="0" r="0" t="0"/>
          <a:stretch/>
        </p:blipFill>
        <p:spPr>
          <a:xfrm>
            <a:off x="895198" y="6029554"/>
            <a:ext cx="114300" cy="114300"/>
          </a:xfrm>
          <a:prstGeom prst="rect">
            <a:avLst/>
          </a:prstGeom>
          <a:noFill/>
          <a:ln>
            <a:noFill/>
          </a:ln>
        </p:spPr>
      </p:pic>
      <p:sp>
        <p:nvSpPr>
          <p:cNvPr id="1999" name="Google Shape;1999;p28"/>
          <p:cNvSpPr txBox="1"/>
          <p:nvPr/>
        </p:nvSpPr>
        <p:spPr>
          <a:xfrm>
            <a:off x="1047902" y="6001207"/>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緊急度: 中</a:t>
            </a:r>
            <a:endParaRPr b="0" i="0" sz="900" u="none" cap="none" strike="noStrike">
              <a:solidFill>
                <a:schemeClr val="dk1"/>
              </a:solidFill>
              <a:latin typeface="Calibri"/>
              <a:ea typeface="Calibri"/>
              <a:cs typeface="Calibri"/>
              <a:sym typeface="Calibri"/>
            </a:endParaRPr>
          </a:p>
        </p:txBody>
      </p:sp>
      <p:sp>
        <p:nvSpPr>
          <p:cNvPr id="2000" name="Google Shape;2000;p28"/>
          <p:cNvSpPr/>
          <p:nvPr/>
        </p:nvSpPr>
        <p:spPr>
          <a:xfrm>
            <a:off x="1758391" y="5962802"/>
            <a:ext cx="16284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01" name="Google Shape;2001;p28"/>
          <p:cNvPicPr preferRelativeResize="0"/>
          <p:nvPr/>
        </p:nvPicPr>
        <p:blipFill rotWithShape="1">
          <a:blip r:embed="rId9">
            <a:alphaModFix/>
          </a:blip>
          <a:srcRect b="0" l="0" r="0" t="0"/>
          <a:stretch/>
        </p:blipFill>
        <p:spPr>
          <a:xfrm>
            <a:off x="1835201" y="6029554"/>
            <a:ext cx="114300" cy="114300"/>
          </a:xfrm>
          <a:prstGeom prst="rect">
            <a:avLst/>
          </a:prstGeom>
          <a:noFill/>
          <a:ln>
            <a:noFill/>
          </a:ln>
        </p:spPr>
      </p:pic>
      <p:sp>
        <p:nvSpPr>
          <p:cNvPr id="2002" name="Google Shape;2002;p28"/>
          <p:cNvSpPr txBox="1"/>
          <p:nvPr/>
        </p:nvSpPr>
        <p:spPr>
          <a:xfrm>
            <a:off x="1986991" y="6001207"/>
            <a:ext cx="14100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イノベーション阻害</a:t>
            </a:r>
            <a:endParaRPr b="0" i="0" sz="900" u="none" cap="none" strike="noStrike">
              <a:solidFill>
                <a:schemeClr val="dk1"/>
              </a:solidFill>
              <a:latin typeface="Calibri"/>
              <a:ea typeface="Calibri"/>
              <a:cs typeface="Calibri"/>
              <a:sym typeface="Calibri"/>
            </a:endParaRPr>
          </a:p>
        </p:txBody>
      </p:sp>
      <p:sp>
        <p:nvSpPr>
          <p:cNvPr id="2003" name="Google Shape;2003;p28"/>
          <p:cNvSpPr/>
          <p:nvPr/>
        </p:nvSpPr>
        <p:spPr>
          <a:xfrm>
            <a:off x="6191402" y="1248156"/>
            <a:ext cx="5619900" cy="5324700"/>
          </a:xfrm>
          <a:prstGeom prst="roundRect">
            <a:avLst>
              <a:gd fmla="val 492" name="adj"/>
            </a:avLst>
          </a:prstGeom>
          <a:solidFill>
            <a:srgbClr val="FFF7ED"/>
          </a:solidFill>
          <a:ln cap="flat" cmpd="sng" w="12700">
            <a:solidFill>
              <a:srgbClr val="FFED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8"/>
          <p:cNvSpPr/>
          <p:nvPr/>
        </p:nvSpPr>
        <p:spPr>
          <a:xfrm>
            <a:off x="6391656" y="1828800"/>
            <a:ext cx="5219400" cy="9000"/>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05" name="Google Shape;2005;p28"/>
          <p:cNvPicPr preferRelativeResize="0"/>
          <p:nvPr/>
        </p:nvPicPr>
        <p:blipFill rotWithShape="1">
          <a:blip r:embed="rId10">
            <a:alphaModFix/>
          </a:blip>
          <a:srcRect b="0" l="-1282" r="-1282" t="0"/>
          <a:stretch/>
        </p:blipFill>
        <p:spPr>
          <a:xfrm>
            <a:off x="6391656" y="1495044"/>
            <a:ext cx="219456" cy="190195"/>
          </a:xfrm>
          <a:prstGeom prst="rect">
            <a:avLst/>
          </a:prstGeom>
          <a:noFill/>
          <a:ln>
            <a:noFill/>
          </a:ln>
        </p:spPr>
      </p:pic>
      <p:sp>
        <p:nvSpPr>
          <p:cNvPr id="2006" name="Google Shape;2006;p28"/>
          <p:cNvSpPr txBox="1"/>
          <p:nvPr/>
        </p:nvSpPr>
        <p:spPr>
          <a:xfrm>
            <a:off x="6705295" y="1447495"/>
            <a:ext cx="1839000" cy="277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1500"/>
              <a:buFont typeface="Noto Sans JP"/>
              <a:buNone/>
            </a:pPr>
            <a:r>
              <a:rPr b="1" i="0" lang="en-US" sz="1500" u="none" cap="none" strike="noStrike">
                <a:solidFill>
                  <a:srgbClr val="C2410C"/>
                </a:solidFill>
                <a:latin typeface="Noto Sans JP"/>
                <a:ea typeface="Noto Sans JP"/>
                <a:cs typeface="Noto Sans JP"/>
                <a:sym typeface="Noto Sans JP"/>
              </a:rPr>
              <a:t>解決策 (Solutions)</a:t>
            </a:r>
            <a:endParaRPr b="0" i="0" sz="1500" u="none" cap="none" strike="noStrike">
              <a:solidFill>
                <a:schemeClr val="dk1"/>
              </a:solidFill>
              <a:latin typeface="Calibri"/>
              <a:ea typeface="Calibri"/>
              <a:cs typeface="Calibri"/>
              <a:sym typeface="Calibri"/>
            </a:endParaRPr>
          </a:p>
        </p:txBody>
      </p:sp>
      <p:sp>
        <p:nvSpPr>
          <p:cNvPr id="2007" name="Google Shape;2007;p28"/>
          <p:cNvSpPr/>
          <p:nvPr/>
        </p:nvSpPr>
        <p:spPr>
          <a:xfrm>
            <a:off x="6391656" y="2029054"/>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8"/>
          <p:cNvSpPr/>
          <p:nvPr/>
        </p:nvSpPr>
        <p:spPr>
          <a:xfrm>
            <a:off x="6629400" y="2190902"/>
            <a:ext cx="304500" cy="209400"/>
          </a:xfrm>
          <a:prstGeom prst="roundRect">
            <a:avLst>
              <a:gd fmla="val 7939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8"/>
          <p:cNvSpPr txBox="1"/>
          <p:nvPr/>
        </p:nvSpPr>
        <p:spPr>
          <a:xfrm>
            <a:off x="6705295" y="2210105"/>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2010" name="Google Shape;2010;p28"/>
          <p:cNvSpPr/>
          <p:nvPr/>
        </p:nvSpPr>
        <p:spPr>
          <a:xfrm>
            <a:off x="10848442" y="2190902"/>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11" name="Google Shape;2011;p28"/>
          <p:cNvPicPr preferRelativeResize="0"/>
          <p:nvPr/>
        </p:nvPicPr>
        <p:blipFill rotWithShape="1">
          <a:blip r:embed="rId11">
            <a:alphaModFix/>
          </a:blip>
          <a:srcRect b="0" l="0" r="0" t="0"/>
          <a:stretch/>
        </p:blipFill>
        <p:spPr>
          <a:xfrm>
            <a:off x="10924337" y="2243023"/>
            <a:ext cx="114300" cy="114300"/>
          </a:xfrm>
          <a:prstGeom prst="rect">
            <a:avLst/>
          </a:prstGeom>
          <a:noFill/>
          <a:ln>
            <a:noFill/>
          </a:ln>
        </p:spPr>
      </p:pic>
      <p:sp>
        <p:nvSpPr>
          <p:cNvPr id="2012" name="Google Shape;2012;p28"/>
          <p:cNvSpPr txBox="1"/>
          <p:nvPr/>
        </p:nvSpPr>
        <p:spPr>
          <a:xfrm>
            <a:off x="11038637" y="2210105"/>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2週間</a:t>
            </a:r>
            <a:endParaRPr b="0" i="0" sz="900" u="none" cap="none" strike="noStrike">
              <a:solidFill>
                <a:schemeClr val="dk1"/>
              </a:solidFill>
              <a:latin typeface="Calibri"/>
              <a:ea typeface="Calibri"/>
              <a:cs typeface="Calibri"/>
              <a:sym typeface="Calibri"/>
            </a:endParaRPr>
          </a:p>
        </p:txBody>
      </p:sp>
      <p:sp>
        <p:nvSpPr>
          <p:cNvPr id="2013" name="Google Shape;2013;p28"/>
          <p:cNvSpPr txBox="1"/>
          <p:nvPr/>
        </p:nvSpPr>
        <p:spPr>
          <a:xfrm>
            <a:off x="6629400" y="2476195"/>
            <a:ext cx="13434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承認フロー最適化</a:t>
            </a:r>
            <a:endParaRPr b="0" i="0" sz="1200" u="none" cap="none" strike="noStrike">
              <a:solidFill>
                <a:schemeClr val="dk1"/>
              </a:solidFill>
              <a:latin typeface="Calibri"/>
              <a:ea typeface="Calibri"/>
              <a:cs typeface="Calibri"/>
              <a:sym typeface="Calibri"/>
            </a:endParaRPr>
          </a:p>
        </p:txBody>
      </p:sp>
      <p:sp>
        <p:nvSpPr>
          <p:cNvPr id="2014" name="Google Shape;2014;p28"/>
          <p:cNvSpPr txBox="1"/>
          <p:nvPr/>
        </p:nvSpPr>
        <p:spPr>
          <a:xfrm>
            <a:off x="6629400" y="2762402"/>
            <a:ext cx="47703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承認ステップの削減、並列承認の導入、およびSLA設定を実施し、ボトルネックを解消。</a:t>
            </a:r>
            <a:endParaRPr b="0" i="0" sz="900" u="none" cap="none" strike="noStrike">
              <a:solidFill>
                <a:schemeClr val="dk1"/>
              </a:solidFill>
              <a:latin typeface="Calibri"/>
              <a:ea typeface="Calibri"/>
              <a:cs typeface="Calibri"/>
              <a:sym typeface="Calibri"/>
            </a:endParaRPr>
          </a:p>
        </p:txBody>
      </p:sp>
      <p:sp>
        <p:nvSpPr>
          <p:cNvPr id="2015" name="Google Shape;2015;p28"/>
          <p:cNvSpPr/>
          <p:nvPr/>
        </p:nvSpPr>
        <p:spPr>
          <a:xfrm>
            <a:off x="6629400" y="3209544"/>
            <a:ext cx="1828800" cy="247800"/>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16" name="Google Shape;2016;p28"/>
          <p:cNvPicPr preferRelativeResize="0"/>
          <p:nvPr/>
        </p:nvPicPr>
        <p:blipFill rotWithShape="1">
          <a:blip r:embed="rId12">
            <a:alphaModFix/>
          </a:blip>
          <a:srcRect b="0" l="0" r="0" t="0"/>
          <a:stretch/>
        </p:blipFill>
        <p:spPr>
          <a:xfrm>
            <a:off x="6705295" y="3276295"/>
            <a:ext cx="114300" cy="114300"/>
          </a:xfrm>
          <a:prstGeom prst="rect">
            <a:avLst/>
          </a:prstGeom>
          <a:noFill/>
          <a:ln>
            <a:noFill/>
          </a:ln>
        </p:spPr>
      </p:pic>
      <p:sp>
        <p:nvSpPr>
          <p:cNvPr id="2017" name="Google Shape;2017;p28"/>
          <p:cNvSpPr txBox="1"/>
          <p:nvPr/>
        </p:nvSpPr>
        <p:spPr>
          <a:xfrm>
            <a:off x="6858000" y="3247949"/>
            <a:ext cx="16104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期待効果: リードタイム -50%</a:t>
            </a:r>
            <a:endParaRPr b="0" i="0" sz="900" u="none" cap="none" strike="noStrike">
              <a:solidFill>
                <a:schemeClr val="dk1"/>
              </a:solidFill>
              <a:latin typeface="Calibri"/>
              <a:ea typeface="Calibri"/>
              <a:cs typeface="Calibri"/>
              <a:sym typeface="Calibri"/>
            </a:endParaRPr>
          </a:p>
        </p:txBody>
      </p:sp>
      <p:sp>
        <p:nvSpPr>
          <p:cNvPr id="2018" name="Google Shape;2018;p28"/>
          <p:cNvSpPr/>
          <p:nvPr/>
        </p:nvSpPr>
        <p:spPr>
          <a:xfrm>
            <a:off x="6391656" y="3762756"/>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8"/>
          <p:cNvSpPr/>
          <p:nvPr/>
        </p:nvSpPr>
        <p:spPr>
          <a:xfrm>
            <a:off x="6629400" y="3924605"/>
            <a:ext cx="304500" cy="209400"/>
          </a:xfrm>
          <a:prstGeom prst="roundRect">
            <a:avLst>
              <a:gd fmla="val 7939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8"/>
          <p:cNvSpPr txBox="1"/>
          <p:nvPr/>
        </p:nvSpPr>
        <p:spPr>
          <a:xfrm>
            <a:off x="6705295" y="3943807"/>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2021" name="Google Shape;2021;p28"/>
          <p:cNvSpPr/>
          <p:nvPr/>
        </p:nvSpPr>
        <p:spPr>
          <a:xfrm>
            <a:off x="10848442" y="3924605"/>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22" name="Google Shape;2022;p28"/>
          <p:cNvPicPr preferRelativeResize="0"/>
          <p:nvPr/>
        </p:nvPicPr>
        <p:blipFill rotWithShape="1">
          <a:blip r:embed="rId11">
            <a:alphaModFix/>
          </a:blip>
          <a:srcRect b="0" l="0" r="0" t="0"/>
          <a:stretch/>
        </p:blipFill>
        <p:spPr>
          <a:xfrm>
            <a:off x="10924337" y="3976726"/>
            <a:ext cx="114300" cy="114300"/>
          </a:xfrm>
          <a:prstGeom prst="rect">
            <a:avLst/>
          </a:prstGeom>
          <a:noFill/>
          <a:ln>
            <a:noFill/>
          </a:ln>
        </p:spPr>
      </p:pic>
      <p:sp>
        <p:nvSpPr>
          <p:cNvPr id="2023" name="Google Shape;2023;p28"/>
          <p:cNvSpPr txBox="1"/>
          <p:nvPr/>
        </p:nvSpPr>
        <p:spPr>
          <a:xfrm>
            <a:off x="11038637" y="3943807"/>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2ヶ月</a:t>
            </a:r>
            <a:endParaRPr b="0" i="0" sz="900" u="none" cap="none" strike="noStrike">
              <a:solidFill>
                <a:schemeClr val="dk1"/>
              </a:solidFill>
              <a:latin typeface="Calibri"/>
              <a:ea typeface="Calibri"/>
              <a:cs typeface="Calibri"/>
              <a:sym typeface="Calibri"/>
            </a:endParaRPr>
          </a:p>
        </p:txBody>
      </p:sp>
      <p:sp>
        <p:nvSpPr>
          <p:cNvPr id="2024" name="Google Shape;2024;p28"/>
          <p:cNvSpPr txBox="1"/>
          <p:nvPr/>
        </p:nvSpPr>
        <p:spPr>
          <a:xfrm>
            <a:off x="6629400" y="4209898"/>
            <a:ext cx="20958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役割変化適応支援プログラム</a:t>
            </a:r>
            <a:endParaRPr b="0" i="0" sz="1200" u="none" cap="none" strike="noStrike">
              <a:solidFill>
                <a:schemeClr val="dk1"/>
              </a:solidFill>
              <a:latin typeface="Calibri"/>
              <a:ea typeface="Calibri"/>
              <a:cs typeface="Calibri"/>
              <a:sym typeface="Calibri"/>
            </a:endParaRPr>
          </a:p>
        </p:txBody>
      </p:sp>
      <p:sp>
        <p:nvSpPr>
          <p:cNvPr id="2025" name="Google Shape;2025;p28"/>
          <p:cNvSpPr txBox="1"/>
          <p:nvPr/>
        </p:nvSpPr>
        <p:spPr>
          <a:xfrm>
            <a:off x="6629400" y="4496105"/>
            <a:ext cx="48372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新役割定義ワークショップ、1on1キャリア相談、スキルマップ作成を通じ、マインドセット変革を支援。</a:t>
            </a:r>
            <a:endParaRPr b="0" i="0" sz="900" u="none" cap="none" strike="noStrike">
              <a:solidFill>
                <a:schemeClr val="dk1"/>
              </a:solidFill>
              <a:latin typeface="Calibri"/>
              <a:ea typeface="Calibri"/>
              <a:cs typeface="Calibri"/>
              <a:sym typeface="Calibri"/>
            </a:endParaRPr>
          </a:p>
        </p:txBody>
      </p:sp>
      <p:sp>
        <p:nvSpPr>
          <p:cNvPr id="2026" name="Google Shape;2026;p28"/>
          <p:cNvSpPr/>
          <p:nvPr/>
        </p:nvSpPr>
        <p:spPr>
          <a:xfrm>
            <a:off x="6629400" y="4943246"/>
            <a:ext cx="1447500" cy="247800"/>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27" name="Google Shape;2027;p28"/>
          <p:cNvPicPr preferRelativeResize="0"/>
          <p:nvPr/>
        </p:nvPicPr>
        <p:blipFill rotWithShape="1">
          <a:blip r:embed="rId13">
            <a:alphaModFix/>
          </a:blip>
          <a:srcRect b="0" l="0" r="0" t="0"/>
          <a:stretch/>
        </p:blipFill>
        <p:spPr>
          <a:xfrm>
            <a:off x="6705295" y="5009998"/>
            <a:ext cx="114300" cy="114300"/>
          </a:xfrm>
          <a:prstGeom prst="rect">
            <a:avLst/>
          </a:prstGeom>
          <a:noFill/>
          <a:ln>
            <a:noFill/>
          </a:ln>
        </p:spPr>
      </p:pic>
      <p:sp>
        <p:nvSpPr>
          <p:cNvPr id="2028" name="Google Shape;2028;p28"/>
          <p:cNvSpPr txBox="1"/>
          <p:nvPr/>
        </p:nvSpPr>
        <p:spPr>
          <a:xfrm>
            <a:off x="6858000" y="4981651"/>
            <a:ext cx="12291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期待効果: 適応率 80%</a:t>
            </a:r>
            <a:endParaRPr b="0" i="0" sz="900" u="none" cap="none" strike="noStrike">
              <a:solidFill>
                <a:schemeClr val="dk1"/>
              </a:solidFill>
              <a:latin typeface="Calibri"/>
              <a:ea typeface="Calibri"/>
              <a:cs typeface="Calibri"/>
              <a:sym typeface="Calibri"/>
            </a:endParaRPr>
          </a:p>
        </p:txBody>
      </p:sp>
      <p:sp>
        <p:nvSpPr>
          <p:cNvPr id="2029" name="Google Shape;2029;p28"/>
          <p:cNvSpPr/>
          <p:nvPr/>
        </p:nvSpPr>
        <p:spPr>
          <a:xfrm>
            <a:off x="6391656" y="5495544"/>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8"/>
          <p:cNvSpPr/>
          <p:nvPr/>
        </p:nvSpPr>
        <p:spPr>
          <a:xfrm>
            <a:off x="6629400" y="5658307"/>
            <a:ext cx="304500" cy="209400"/>
          </a:xfrm>
          <a:prstGeom prst="roundRect">
            <a:avLst>
              <a:gd fmla="val 79396" name="adj"/>
            </a:avLst>
          </a:prstGeom>
          <a:solidFill>
            <a:srgbClr val="EA58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8"/>
          <p:cNvSpPr txBox="1"/>
          <p:nvPr/>
        </p:nvSpPr>
        <p:spPr>
          <a:xfrm>
            <a:off x="6705295" y="5676595"/>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P1</a:t>
            </a:r>
            <a:endParaRPr b="0" i="0" sz="900" u="none" cap="none" strike="noStrike">
              <a:solidFill>
                <a:schemeClr val="dk1"/>
              </a:solidFill>
              <a:latin typeface="Calibri"/>
              <a:ea typeface="Calibri"/>
              <a:cs typeface="Calibri"/>
              <a:sym typeface="Calibri"/>
            </a:endParaRPr>
          </a:p>
        </p:txBody>
      </p:sp>
      <p:sp>
        <p:nvSpPr>
          <p:cNvPr id="2032" name="Google Shape;2032;p28"/>
          <p:cNvSpPr/>
          <p:nvPr/>
        </p:nvSpPr>
        <p:spPr>
          <a:xfrm>
            <a:off x="10848442" y="5658307"/>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33" name="Google Shape;2033;p28"/>
          <p:cNvPicPr preferRelativeResize="0"/>
          <p:nvPr/>
        </p:nvPicPr>
        <p:blipFill rotWithShape="1">
          <a:blip r:embed="rId11">
            <a:alphaModFix/>
          </a:blip>
          <a:srcRect b="0" l="0" r="0" t="0"/>
          <a:stretch/>
        </p:blipFill>
        <p:spPr>
          <a:xfrm>
            <a:off x="10924337" y="5710428"/>
            <a:ext cx="114300" cy="114300"/>
          </a:xfrm>
          <a:prstGeom prst="rect">
            <a:avLst/>
          </a:prstGeom>
          <a:noFill/>
          <a:ln>
            <a:noFill/>
          </a:ln>
        </p:spPr>
      </p:pic>
      <p:sp>
        <p:nvSpPr>
          <p:cNvPr id="2034" name="Google Shape;2034;p28"/>
          <p:cNvSpPr txBox="1"/>
          <p:nvPr/>
        </p:nvSpPr>
        <p:spPr>
          <a:xfrm>
            <a:off x="11038637" y="5676595"/>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3週間</a:t>
            </a:r>
            <a:endParaRPr b="0" i="0" sz="900" u="none" cap="none" strike="noStrike">
              <a:solidFill>
                <a:schemeClr val="dk1"/>
              </a:solidFill>
              <a:latin typeface="Calibri"/>
              <a:ea typeface="Calibri"/>
              <a:cs typeface="Calibri"/>
              <a:sym typeface="Calibri"/>
            </a:endParaRPr>
          </a:p>
        </p:txBody>
      </p:sp>
      <p:sp>
        <p:nvSpPr>
          <p:cNvPr id="2035" name="Google Shape;2035;p28"/>
          <p:cNvSpPr txBox="1"/>
          <p:nvPr/>
        </p:nvSpPr>
        <p:spPr>
          <a:xfrm>
            <a:off x="6629400" y="5943600"/>
            <a:ext cx="22578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リスク許容度ガイドライン策定</a:t>
            </a:r>
            <a:endParaRPr b="0" i="0" sz="1200" u="none" cap="none" strike="noStrike">
              <a:solidFill>
                <a:schemeClr val="dk1"/>
              </a:solidFill>
              <a:latin typeface="Calibri"/>
              <a:ea typeface="Calibri"/>
              <a:cs typeface="Calibri"/>
              <a:sym typeface="Calibri"/>
            </a:endParaRPr>
          </a:p>
        </p:txBody>
      </p:sp>
      <p:sp>
        <p:nvSpPr>
          <p:cNvPr id="2036" name="Google Shape;2036;p28"/>
          <p:cNvSpPr txBox="1"/>
          <p:nvPr/>
        </p:nvSpPr>
        <p:spPr>
          <a:xfrm>
            <a:off x="6629400" y="6229807"/>
            <a:ext cx="47604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リスクレベル別の承認権限、Go/No-Go判断基準、エスカレーションルールを策定し判断を迅速化。</a:t>
            </a:r>
            <a:endParaRPr b="0" i="0" sz="900" u="none" cap="none" strike="noStrike">
              <a:solidFill>
                <a:schemeClr val="dk1"/>
              </a:solidFill>
              <a:latin typeface="Calibri"/>
              <a:ea typeface="Calibri"/>
              <a:cs typeface="Calibri"/>
              <a:sym typeface="Calibri"/>
            </a:endParaRPr>
          </a:p>
        </p:txBody>
      </p:sp>
      <p:sp>
        <p:nvSpPr>
          <p:cNvPr id="2037" name="Google Shape;2037;p28"/>
          <p:cNvSpPr/>
          <p:nvPr/>
        </p:nvSpPr>
        <p:spPr>
          <a:xfrm>
            <a:off x="6629400" y="6676949"/>
            <a:ext cx="1514100" cy="247800"/>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38" name="Google Shape;2038;p28"/>
          <p:cNvPicPr preferRelativeResize="0"/>
          <p:nvPr/>
        </p:nvPicPr>
        <p:blipFill rotWithShape="1">
          <a:blip r:embed="rId14">
            <a:alphaModFix/>
          </a:blip>
          <a:srcRect b="0" l="0" r="0" t="0"/>
          <a:stretch/>
        </p:blipFill>
        <p:spPr>
          <a:xfrm>
            <a:off x="6705295" y="6743700"/>
            <a:ext cx="114300" cy="114300"/>
          </a:xfrm>
          <a:prstGeom prst="rect">
            <a:avLst/>
          </a:prstGeom>
          <a:noFill/>
          <a:ln>
            <a:noFill/>
          </a:ln>
        </p:spPr>
      </p:pic>
      <p:sp>
        <p:nvSpPr>
          <p:cNvPr id="2039" name="Google Shape;2039;p28"/>
          <p:cNvSpPr txBox="1"/>
          <p:nvPr/>
        </p:nvSpPr>
        <p:spPr>
          <a:xfrm>
            <a:off x="6858000" y="6715354"/>
            <a:ext cx="12957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期待効果: 意思決定加速</a:t>
            </a:r>
            <a:endParaRPr b="0" i="0" sz="900" u="none" cap="none" strike="noStrike">
              <a:solidFill>
                <a:schemeClr val="dk1"/>
              </a:solidFill>
              <a:latin typeface="Calibri"/>
              <a:ea typeface="Calibri"/>
              <a:cs typeface="Calibri"/>
              <a:sym typeface="Calibri"/>
            </a:endParaRPr>
          </a:p>
        </p:txBody>
      </p:sp>
      <p:sp>
        <p:nvSpPr>
          <p:cNvPr id="2040" name="Google Shape;2040;p28"/>
          <p:cNvSpPr/>
          <p:nvPr/>
        </p:nvSpPr>
        <p:spPr>
          <a:xfrm>
            <a:off x="5943600" y="1736446"/>
            <a:ext cx="304500" cy="304500"/>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41" name="Google Shape;2041;p28"/>
          <p:cNvPicPr preferRelativeResize="0"/>
          <p:nvPr/>
        </p:nvPicPr>
        <p:blipFill rotWithShape="1">
          <a:blip r:embed="rId15">
            <a:alphaModFix/>
          </a:blip>
          <a:srcRect b="0" l="-60" r="-50" t="0"/>
          <a:stretch/>
        </p:blipFill>
        <p:spPr>
          <a:xfrm>
            <a:off x="5995721" y="1774850"/>
            <a:ext cx="200254" cy="228600"/>
          </a:xfrm>
          <a:prstGeom prst="rect">
            <a:avLst/>
          </a:prstGeom>
          <a:noFill/>
          <a:ln>
            <a:noFill/>
          </a:ln>
        </p:spPr>
      </p:pic>
      <p:sp>
        <p:nvSpPr>
          <p:cNvPr id="2042" name="Google Shape;2042;p28"/>
          <p:cNvSpPr/>
          <p:nvPr/>
        </p:nvSpPr>
        <p:spPr>
          <a:xfrm>
            <a:off x="5943600" y="3610051"/>
            <a:ext cx="304500" cy="304500"/>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43" name="Google Shape;2043;p28"/>
          <p:cNvPicPr preferRelativeResize="0"/>
          <p:nvPr/>
        </p:nvPicPr>
        <p:blipFill rotWithShape="1">
          <a:blip r:embed="rId15">
            <a:alphaModFix/>
          </a:blip>
          <a:srcRect b="0" l="-60" r="-50" t="0"/>
          <a:stretch/>
        </p:blipFill>
        <p:spPr>
          <a:xfrm>
            <a:off x="5995721" y="3647542"/>
            <a:ext cx="200254" cy="228600"/>
          </a:xfrm>
          <a:prstGeom prst="rect">
            <a:avLst/>
          </a:prstGeom>
          <a:noFill/>
          <a:ln>
            <a:noFill/>
          </a:ln>
        </p:spPr>
      </p:pic>
      <p:sp>
        <p:nvSpPr>
          <p:cNvPr id="2044" name="Google Shape;2044;p28"/>
          <p:cNvSpPr/>
          <p:nvPr/>
        </p:nvSpPr>
        <p:spPr>
          <a:xfrm>
            <a:off x="5943600" y="5482742"/>
            <a:ext cx="304500" cy="304500"/>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45" name="Google Shape;2045;p28"/>
          <p:cNvPicPr preferRelativeResize="0"/>
          <p:nvPr/>
        </p:nvPicPr>
        <p:blipFill rotWithShape="1">
          <a:blip r:embed="rId15">
            <a:alphaModFix/>
          </a:blip>
          <a:srcRect b="0" l="-60" r="-50" t="0"/>
          <a:stretch/>
        </p:blipFill>
        <p:spPr>
          <a:xfrm>
            <a:off x="5995721" y="5521147"/>
            <a:ext cx="200254" cy="228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29"/>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9"/>
          <p:cNvSpPr/>
          <p:nvPr/>
        </p:nvSpPr>
        <p:spPr>
          <a:xfrm>
            <a:off x="0" y="0"/>
            <a:ext cx="121917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9"/>
          <p:cNvSpPr/>
          <p:nvPr/>
        </p:nvSpPr>
        <p:spPr>
          <a:xfrm>
            <a:off x="381305" y="991210"/>
            <a:ext cx="11430000" cy="192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9"/>
          <p:cNvSpPr txBox="1"/>
          <p:nvPr/>
        </p:nvSpPr>
        <p:spPr>
          <a:xfrm>
            <a:off x="381305" y="286207"/>
            <a:ext cx="21864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891B2"/>
              </a:buClr>
              <a:buSzPts val="1000"/>
              <a:buFont typeface="Noto Sans JP"/>
              <a:buNone/>
            </a:pPr>
            <a:r>
              <a:rPr b="1" i="0" lang="en-US" sz="1000" u="none" cap="none" strike="noStrike">
                <a:solidFill>
                  <a:srgbClr val="0891B2"/>
                </a:solidFill>
                <a:latin typeface="Noto Sans JP"/>
                <a:ea typeface="Noto Sans JP"/>
                <a:cs typeface="Noto Sans JP"/>
                <a:sym typeface="Noto Sans JP"/>
              </a:rPr>
              <a:t>STAGE 2: GROWTH (4〜6合目)</a:t>
            </a:r>
            <a:endParaRPr b="0" i="0" sz="1000" u="none" cap="none" strike="noStrike">
              <a:solidFill>
                <a:schemeClr val="dk1"/>
              </a:solidFill>
              <a:latin typeface="Calibri"/>
              <a:ea typeface="Calibri"/>
              <a:cs typeface="Calibri"/>
              <a:sym typeface="Calibri"/>
            </a:endParaRPr>
          </a:p>
        </p:txBody>
      </p:sp>
      <p:sp>
        <p:nvSpPr>
          <p:cNvPr id="2055" name="Google Shape;2055;p29"/>
          <p:cNvSpPr txBox="1"/>
          <p:nvPr/>
        </p:nvSpPr>
        <p:spPr>
          <a:xfrm>
            <a:off x="381305" y="476402"/>
            <a:ext cx="4215300" cy="419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200"/>
              <a:buFont typeface="Noto Sans JP"/>
              <a:buNone/>
            </a:pPr>
            <a:r>
              <a:rPr b="1" i="0" lang="en-US" sz="2200" u="none" cap="none" strike="noStrike">
                <a:solidFill>
                  <a:srgbClr val="0F172A"/>
                </a:solidFill>
                <a:latin typeface="Noto Sans JP"/>
                <a:ea typeface="Noto Sans JP"/>
                <a:cs typeface="Noto Sans JP"/>
                <a:sym typeface="Noto Sans JP"/>
              </a:rPr>
              <a:t>成長段階：人材的課題と解決策</a:t>
            </a:r>
            <a:endParaRPr b="0" i="0" sz="2200" u="none" cap="none" strike="noStrike">
              <a:solidFill>
                <a:schemeClr val="dk1"/>
              </a:solidFill>
              <a:latin typeface="Calibri"/>
              <a:ea typeface="Calibri"/>
              <a:cs typeface="Calibri"/>
              <a:sym typeface="Calibri"/>
            </a:endParaRPr>
          </a:p>
        </p:txBody>
      </p:sp>
      <p:sp>
        <p:nvSpPr>
          <p:cNvPr id="2056" name="Google Shape;2056;p29"/>
          <p:cNvSpPr/>
          <p:nvPr/>
        </p:nvSpPr>
        <p:spPr>
          <a:xfrm>
            <a:off x="10123322" y="514807"/>
            <a:ext cx="1695300" cy="333900"/>
          </a:xfrm>
          <a:prstGeom prst="roundRect">
            <a:avLst>
              <a:gd fmla="val 156556" name="adj"/>
            </a:avLst>
          </a:prstGeom>
          <a:solidFill>
            <a:srgbClr val="ECFEFF"/>
          </a:solidFill>
          <a:ln cap="flat" cmpd="sng" w="12700">
            <a:solidFill>
              <a:srgbClr val="67E8F9"/>
            </a:solidFill>
            <a:prstDash val="solid"/>
            <a:round/>
            <a:headEnd len="sm" w="sm" type="none"/>
            <a:tailEnd len="sm" w="sm" type="none"/>
          </a:ln>
          <a:effectLst>
            <a:outerShdw blurRad="25400" rotWithShape="0" algn="bl" dir="5400000" dist="12700">
              <a:srgbClr val="0891B2">
                <a:alpha val="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57" name="Google Shape;2057;p29"/>
          <p:cNvPicPr preferRelativeResize="0"/>
          <p:nvPr/>
        </p:nvPicPr>
        <p:blipFill rotWithShape="1">
          <a:blip r:embed="rId3">
            <a:alphaModFix/>
          </a:blip>
          <a:srcRect b="0" l="0" r="0" t="0"/>
          <a:stretch/>
        </p:blipFill>
        <p:spPr>
          <a:xfrm>
            <a:off x="10285171" y="614477"/>
            <a:ext cx="133502" cy="133502"/>
          </a:xfrm>
          <a:prstGeom prst="rect">
            <a:avLst/>
          </a:prstGeom>
          <a:noFill/>
          <a:ln>
            <a:noFill/>
          </a:ln>
        </p:spPr>
      </p:pic>
      <p:sp>
        <p:nvSpPr>
          <p:cNvPr id="2058" name="Google Shape;2058;p29"/>
          <p:cNvSpPr txBox="1"/>
          <p:nvPr/>
        </p:nvSpPr>
        <p:spPr>
          <a:xfrm>
            <a:off x="10494569" y="580644"/>
            <a:ext cx="12627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891B2"/>
              </a:buClr>
              <a:buSzPts val="1000"/>
              <a:buFont typeface="Noto Sans JP"/>
              <a:buNone/>
            </a:pPr>
            <a:r>
              <a:rPr b="1" i="0" lang="en-US" sz="1000" u="none" cap="none" strike="noStrike">
                <a:solidFill>
                  <a:srgbClr val="0891B2"/>
                </a:solidFill>
                <a:latin typeface="Noto Sans JP"/>
                <a:ea typeface="Noto Sans JP"/>
                <a:cs typeface="Noto Sans JP"/>
                <a:sym typeface="Noto Sans JP"/>
              </a:rPr>
              <a:t>成長段階 (Growth)</a:t>
            </a:r>
            <a:endParaRPr b="0" i="0" sz="1000" u="none" cap="none" strike="noStrike">
              <a:solidFill>
                <a:schemeClr val="dk1"/>
              </a:solidFill>
              <a:latin typeface="Calibri"/>
              <a:ea typeface="Calibri"/>
              <a:cs typeface="Calibri"/>
              <a:sym typeface="Calibri"/>
            </a:endParaRPr>
          </a:p>
        </p:txBody>
      </p:sp>
      <p:sp>
        <p:nvSpPr>
          <p:cNvPr id="2059" name="Google Shape;2059;p29"/>
          <p:cNvSpPr/>
          <p:nvPr/>
        </p:nvSpPr>
        <p:spPr>
          <a:xfrm>
            <a:off x="381305" y="1248156"/>
            <a:ext cx="5619900" cy="5324700"/>
          </a:xfrm>
          <a:prstGeom prst="roundRect">
            <a:avLst>
              <a:gd fmla="val 492" name="adj"/>
            </a:avLst>
          </a:prstGeom>
          <a:solidFill>
            <a:srgbClr val="FFF1F2"/>
          </a:solidFill>
          <a:ln cap="flat" cmpd="sng" w="12700">
            <a:solidFill>
              <a:srgbClr val="FECD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9"/>
          <p:cNvSpPr/>
          <p:nvPr/>
        </p:nvSpPr>
        <p:spPr>
          <a:xfrm>
            <a:off x="580644" y="1828800"/>
            <a:ext cx="5219400" cy="9000"/>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61" name="Google Shape;2061;p29"/>
          <p:cNvPicPr preferRelativeResize="0"/>
          <p:nvPr/>
        </p:nvPicPr>
        <p:blipFill rotWithShape="1">
          <a:blip r:embed="rId4">
            <a:alphaModFix/>
          </a:blip>
          <a:srcRect b="0" l="-1652" r="-1642" t="0"/>
          <a:stretch/>
        </p:blipFill>
        <p:spPr>
          <a:xfrm>
            <a:off x="580644" y="1495044"/>
            <a:ext cx="171907" cy="190195"/>
          </a:xfrm>
          <a:prstGeom prst="rect">
            <a:avLst/>
          </a:prstGeom>
          <a:noFill/>
          <a:ln>
            <a:noFill/>
          </a:ln>
        </p:spPr>
      </p:pic>
      <p:sp>
        <p:nvSpPr>
          <p:cNvPr id="2062" name="Google Shape;2062;p29"/>
          <p:cNvSpPr txBox="1"/>
          <p:nvPr/>
        </p:nvSpPr>
        <p:spPr>
          <a:xfrm>
            <a:off x="847649" y="1447495"/>
            <a:ext cx="1781400" cy="277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F1239"/>
              </a:buClr>
              <a:buSzPts val="1500"/>
              <a:buFont typeface="Noto Sans JP"/>
              <a:buNone/>
            </a:pPr>
            <a:r>
              <a:rPr b="1" i="0" lang="en-US" sz="1500" u="none" cap="none" strike="noStrike">
                <a:solidFill>
                  <a:srgbClr val="9F1239"/>
                </a:solidFill>
                <a:latin typeface="Noto Sans JP"/>
                <a:ea typeface="Noto Sans JP"/>
                <a:cs typeface="Noto Sans JP"/>
                <a:sym typeface="Noto Sans JP"/>
              </a:rPr>
              <a:t>課題 (Challenges)</a:t>
            </a:r>
            <a:endParaRPr b="0" i="0" sz="1500" u="none" cap="none" strike="noStrike">
              <a:solidFill>
                <a:schemeClr val="dk1"/>
              </a:solidFill>
              <a:latin typeface="Calibri"/>
              <a:ea typeface="Calibri"/>
              <a:cs typeface="Calibri"/>
              <a:sym typeface="Calibri"/>
            </a:endParaRPr>
          </a:p>
        </p:txBody>
      </p:sp>
      <p:sp>
        <p:nvSpPr>
          <p:cNvPr id="2063" name="Google Shape;2063;p29"/>
          <p:cNvSpPr/>
          <p:nvPr/>
        </p:nvSpPr>
        <p:spPr>
          <a:xfrm>
            <a:off x="580644" y="2029054"/>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9"/>
          <p:cNvSpPr txBox="1"/>
          <p:nvPr/>
        </p:nvSpPr>
        <p:spPr>
          <a:xfrm>
            <a:off x="819302" y="2171700"/>
            <a:ext cx="20244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AI出力の評価スキル不足</a:t>
            </a:r>
            <a:endParaRPr b="0" i="0" sz="1300" u="none" cap="none" strike="noStrike">
              <a:solidFill>
                <a:schemeClr val="dk1"/>
              </a:solidFill>
              <a:latin typeface="Calibri"/>
              <a:ea typeface="Calibri"/>
              <a:cs typeface="Calibri"/>
              <a:sym typeface="Calibri"/>
            </a:endParaRPr>
          </a:p>
        </p:txBody>
      </p:sp>
      <p:sp>
        <p:nvSpPr>
          <p:cNvPr id="2065" name="Google Shape;2065;p29"/>
          <p:cNvSpPr txBox="1"/>
          <p:nvPr/>
        </p:nvSpPr>
        <p:spPr>
          <a:xfrm>
            <a:off x="819302" y="2489911"/>
            <a:ext cx="4767600" cy="381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00000"/>
              </a:buClr>
              <a:buSzPts val="1000"/>
              <a:buFont typeface="Noto Sans JP"/>
              <a:buNone/>
            </a:pPr>
            <a:r>
              <a:rPr b="0" i="0" lang="en-US" sz="1000" u="none" cap="none" strike="noStrike">
                <a:solidFill>
                  <a:srgbClr val="000000"/>
                </a:solidFill>
                <a:latin typeface="Noto Sans JP"/>
                <a:ea typeface="Noto Sans JP"/>
                <a:cs typeface="Noto Sans JP"/>
                <a:sym typeface="Noto Sans JP"/>
              </a:rPr>
              <a:t>生成された成果物の品質を正しく判断できず、バグや脆弱性を見逃すリスクが高い。</a:t>
            </a:r>
            <a:endParaRPr b="0" i="0" sz="1000" u="none" cap="none" strike="noStrike">
              <a:solidFill>
                <a:schemeClr val="dk1"/>
              </a:solidFill>
              <a:latin typeface="Calibri"/>
              <a:ea typeface="Calibri"/>
              <a:cs typeface="Calibri"/>
              <a:sym typeface="Calibri"/>
            </a:endParaRPr>
          </a:p>
        </p:txBody>
      </p:sp>
      <p:sp>
        <p:nvSpPr>
          <p:cNvPr id="2066" name="Google Shape;2066;p29"/>
          <p:cNvSpPr/>
          <p:nvPr/>
        </p:nvSpPr>
        <p:spPr>
          <a:xfrm>
            <a:off x="819302" y="2971800"/>
            <a:ext cx="819300" cy="247800"/>
          </a:xfrm>
          <a:prstGeom prst="roundRect">
            <a:avLst>
              <a:gd fmla="val 56770" name="adj"/>
            </a:avLst>
          </a:prstGeom>
          <a:solidFill>
            <a:srgbClr val="FF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67" name="Google Shape;2067;p29"/>
          <p:cNvPicPr preferRelativeResize="0"/>
          <p:nvPr/>
        </p:nvPicPr>
        <p:blipFill rotWithShape="1">
          <a:blip r:embed="rId5">
            <a:alphaModFix/>
          </a:blip>
          <a:srcRect b="0" l="-2575" r="-2565" t="0"/>
          <a:stretch/>
        </p:blipFill>
        <p:spPr>
          <a:xfrm>
            <a:off x="895198" y="3038551"/>
            <a:ext cx="105156" cy="114300"/>
          </a:xfrm>
          <a:prstGeom prst="rect">
            <a:avLst/>
          </a:prstGeom>
          <a:noFill/>
          <a:ln>
            <a:noFill/>
          </a:ln>
        </p:spPr>
      </p:pic>
      <p:sp>
        <p:nvSpPr>
          <p:cNvPr id="2068" name="Google Shape;2068;p29"/>
          <p:cNvSpPr txBox="1"/>
          <p:nvPr/>
        </p:nvSpPr>
        <p:spPr>
          <a:xfrm>
            <a:off x="1037844" y="3010205"/>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E123C"/>
              </a:buClr>
              <a:buSzPts val="900"/>
              <a:buFont typeface="Noto Sans JP"/>
              <a:buNone/>
            </a:pPr>
            <a:r>
              <a:rPr b="1" i="0" lang="en-US" sz="900" u="none" cap="none" strike="noStrike">
                <a:solidFill>
                  <a:srgbClr val="BE123C"/>
                </a:solidFill>
                <a:latin typeface="Noto Sans JP"/>
                <a:ea typeface="Noto Sans JP"/>
                <a:cs typeface="Noto Sans JP"/>
                <a:sym typeface="Noto Sans JP"/>
              </a:rPr>
              <a:t>緊急度: 高</a:t>
            </a:r>
            <a:endParaRPr b="0" i="0" sz="900" u="none" cap="none" strike="noStrike">
              <a:solidFill>
                <a:schemeClr val="dk1"/>
              </a:solidFill>
              <a:latin typeface="Calibri"/>
              <a:ea typeface="Calibri"/>
              <a:cs typeface="Calibri"/>
              <a:sym typeface="Calibri"/>
            </a:endParaRPr>
          </a:p>
        </p:txBody>
      </p:sp>
      <p:sp>
        <p:nvSpPr>
          <p:cNvPr id="2069" name="Google Shape;2069;p29"/>
          <p:cNvSpPr/>
          <p:nvPr/>
        </p:nvSpPr>
        <p:spPr>
          <a:xfrm>
            <a:off x="1749247" y="2971800"/>
            <a:ext cx="12855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70" name="Google Shape;2070;p29"/>
          <p:cNvPicPr preferRelativeResize="0"/>
          <p:nvPr/>
        </p:nvPicPr>
        <p:blipFill rotWithShape="1">
          <a:blip r:embed="rId6">
            <a:alphaModFix/>
          </a:blip>
          <a:srcRect b="0" l="0" r="0" t="0"/>
          <a:stretch/>
        </p:blipFill>
        <p:spPr>
          <a:xfrm>
            <a:off x="1825142" y="3038551"/>
            <a:ext cx="114300" cy="114300"/>
          </a:xfrm>
          <a:prstGeom prst="rect">
            <a:avLst/>
          </a:prstGeom>
          <a:noFill/>
          <a:ln>
            <a:noFill/>
          </a:ln>
        </p:spPr>
      </p:pic>
      <p:sp>
        <p:nvSpPr>
          <p:cNvPr id="2071" name="Google Shape;2071;p29"/>
          <p:cNvSpPr txBox="1"/>
          <p:nvPr/>
        </p:nvSpPr>
        <p:spPr>
          <a:xfrm>
            <a:off x="1977847" y="3010205"/>
            <a:ext cx="10671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品質担保困難</a:t>
            </a:r>
            <a:endParaRPr b="0" i="0" sz="900" u="none" cap="none" strike="noStrike">
              <a:solidFill>
                <a:schemeClr val="dk1"/>
              </a:solidFill>
              <a:latin typeface="Calibri"/>
              <a:ea typeface="Calibri"/>
              <a:cs typeface="Calibri"/>
              <a:sym typeface="Calibri"/>
            </a:endParaRPr>
          </a:p>
        </p:txBody>
      </p:sp>
      <p:sp>
        <p:nvSpPr>
          <p:cNvPr id="2072" name="Google Shape;2072;p29"/>
          <p:cNvSpPr/>
          <p:nvPr/>
        </p:nvSpPr>
        <p:spPr>
          <a:xfrm>
            <a:off x="580644" y="3524098"/>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9"/>
          <p:cNvSpPr txBox="1"/>
          <p:nvPr/>
        </p:nvSpPr>
        <p:spPr>
          <a:xfrm>
            <a:off x="819302" y="3666744"/>
            <a:ext cx="29481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L6タスクへの移行準備 (着手率10%)</a:t>
            </a:r>
            <a:endParaRPr b="0" i="0" sz="1300" u="none" cap="none" strike="noStrike">
              <a:solidFill>
                <a:schemeClr val="dk1"/>
              </a:solidFill>
              <a:latin typeface="Calibri"/>
              <a:ea typeface="Calibri"/>
              <a:cs typeface="Calibri"/>
              <a:sym typeface="Calibri"/>
            </a:endParaRPr>
          </a:p>
        </p:txBody>
      </p:sp>
      <p:sp>
        <p:nvSpPr>
          <p:cNvPr id="2074" name="Google Shape;2074;p29"/>
          <p:cNvSpPr txBox="1"/>
          <p:nvPr/>
        </p:nvSpPr>
        <p:spPr>
          <a:xfrm>
            <a:off x="819302" y="3984955"/>
            <a:ext cx="47676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00000"/>
              </a:buClr>
              <a:buSzPts val="1000"/>
              <a:buFont typeface="Noto Sans JP"/>
              <a:buNone/>
            </a:pPr>
            <a:r>
              <a:rPr b="0" i="0" lang="en-US" sz="1000" u="none" cap="none" strike="noStrike">
                <a:solidFill>
                  <a:srgbClr val="000000"/>
                </a:solidFill>
                <a:latin typeface="Noto Sans JP"/>
                <a:ea typeface="Noto Sans JP"/>
                <a:cs typeface="Noto Sans JP"/>
                <a:sym typeface="Noto Sans JP"/>
              </a:rPr>
              <a:t>次のステップである「自律実行」に向けたスキルセットの転換が遅れている。</a:t>
            </a:r>
            <a:endParaRPr b="0" i="0" sz="1000" u="none" cap="none" strike="noStrike">
              <a:solidFill>
                <a:schemeClr val="dk1"/>
              </a:solidFill>
              <a:latin typeface="Calibri"/>
              <a:ea typeface="Calibri"/>
              <a:cs typeface="Calibri"/>
              <a:sym typeface="Calibri"/>
            </a:endParaRPr>
          </a:p>
        </p:txBody>
      </p:sp>
      <p:sp>
        <p:nvSpPr>
          <p:cNvPr id="2075" name="Google Shape;2075;p29"/>
          <p:cNvSpPr/>
          <p:nvPr/>
        </p:nvSpPr>
        <p:spPr>
          <a:xfrm>
            <a:off x="819302" y="4466844"/>
            <a:ext cx="819300" cy="247800"/>
          </a:xfrm>
          <a:prstGeom prst="roundRect">
            <a:avLst>
              <a:gd fmla="val 56770" name="adj"/>
            </a:avLst>
          </a:prstGeom>
          <a:solidFill>
            <a:srgbClr val="FF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76" name="Google Shape;2076;p29"/>
          <p:cNvPicPr preferRelativeResize="0"/>
          <p:nvPr/>
        </p:nvPicPr>
        <p:blipFill rotWithShape="1">
          <a:blip r:embed="rId5">
            <a:alphaModFix/>
          </a:blip>
          <a:srcRect b="0" l="-2575" r="-2565" t="0"/>
          <a:stretch/>
        </p:blipFill>
        <p:spPr>
          <a:xfrm>
            <a:off x="895198" y="4533595"/>
            <a:ext cx="105156" cy="114300"/>
          </a:xfrm>
          <a:prstGeom prst="rect">
            <a:avLst/>
          </a:prstGeom>
          <a:noFill/>
          <a:ln>
            <a:noFill/>
          </a:ln>
        </p:spPr>
      </p:pic>
      <p:sp>
        <p:nvSpPr>
          <p:cNvPr id="2077" name="Google Shape;2077;p29"/>
          <p:cNvSpPr txBox="1"/>
          <p:nvPr/>
        </p:nvSpPr>
        <p:spPr>
          <a:xfrm>
            <a:off x="1037844" y="4505249"/>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E123C"/>
              </a:buClr>
              <a:buSzPts val="900"/>
              <a:buFont typeface="Noto Sans JP"/>
              <a:buNone/>
            </a:pPr>
            <a:r>
              <a:rPr b="1" i="0" lang="en-US" sz="900" u="none" cap="none" strike="noStrike">
                <a:solidFill>
                  <a:srgbClr val="BE123C"/>
                </a:solidFill>
                <a:latin typeface="Noto Sans JP"/>
                <a:ea typeface="Noto Sans JP"/>
                <a:cs typeface="Noto Sans JP"/>
                <a:sym typeface="Noto Sans JP"/>
              </a:rPr>
              <a:t>緊急度: 高</a:t>
            </a:r>
            <a:endParaRPr b="0" i="0" sz="900" u="none" cap="none" strike="noStrike">
              <a:solidFill>
                <a:schemeClr val="dk1"/>
              </a:solidFill>
              <a:latin typeface="Calibri"/>
              <a:ea typeface="Calibri"/>
              <a:cs typeface="Calibri"/>
              <a:sym typeface="Calibri"/>
            </a:endParaRPr>
          </a:p>
        </p:txBody>
      </p:sp>
      <p:sp>
        <p:nvSpPr>
          <p:cNvPr id="2078" name="Google Shape;2078;p29"/>
          <p:cNvSpPr/>
          <p:nvPr/>
        </p:nvSpPr>
        <p:spPr>
          <a:xfrm>
            <a:off x="1749247" y="4466844"/>
            <a:ext cx="11430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79" name="Google Shape;2079;p29"/>
          <p:cNvPicPr preferRelativeResize="0"/>
          <p:nvPr/>
        </p:nvPicPr>
        <p:blipFill rotWithShape="1">
          <a:blip r:embed="rId7">
            <a:alphaModFix/>
          </a:blip>
          <a:srcRect b="0" l="-130" r="-140" t="0"/>
          <a:stretch/>
        </p:blipFill>
        <p:spPr>
          <a:xfrm>
            <a:off x="1825142" y="4533595"/>
            <a:ext cx="85954" cy="114300"/>
          </a:xfrm>
          <a:prstGeom prst="rect">
            <a:avLst/>
          </a:prstGeom>
          <a:noFill/>
          <a:ln>
            <a:noFill/>
          </a:ln>
        </p:spPr>
      </p:pic>
      <p:sp>
        <p:nvSpPr>
          <p:cNvPr id="2080" name="Google Shape;2080;p29"/>
          <p:cNvSpPr txBox="1"/>
          <p:nvPr/>
        </p:nvSpPr>
        <p:spPr>
          <a:xfrm>
            <a:off x="1949501" y="4505249"/>
            <a:ext cx="9528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次段階遅延</a:t>
            </a:r>
            <a:endParaRPr b="0" i="0" sz="900" u="none" cap="none" strike="noStrike">
              <a:solidFill>
                <a:schemeClr val="dk1"/>
              </a:solidFill>
              <a:latin typeface="Calibri"/>
              <a:ea typeface="Calibri"/>
              <a:cs typeface="Calibri"/>
              <a:sym typeface="Calibri"/>
            </a:endParaRPr>
          </a:p>
        </p:txBody>
      </p:sp>
      <p:sp>
        <p:nvSpPr>
          <p:cNvPr id="2081" name="Google Shape;2081;p29"/>
          <p:cNvSpPr/>
          <p:nvPr/>
        </p:nvSpPr>
        <p:spPr>
          <a:xfrm>
            <a:off x="580644" y="5020056"/>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9"/>
          <p:cNvSpPr txBox="1"/>
          <p:nvPr/>
        </p:nvSpPr>
        <p:spPr>
          <a:xfrm>
            <a:off x="819302" y="5162702"/>
            <a:ext cx="25767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自律実行の監視能力育成 未着手</a:t>
            </a:r>
            <a:endParaRPr b="0" i="0" sz="1300" u="none" cap="none" strike="noStrike">
              <a:solidFill>
                <a:schemeClr val="dk1"/>
              </a:solidFill>
              <a:latin typeface="Calibri"/>
              <a:ea typeface="Calibri"/>
              <a:cs typeface="Calibri"/>
              <a:sym typeface="Calibri"/>
            </a:endParaRPr>
          </a:p>
        </p:txBody>
      </p:sp>
      <p:sp>
        <p:nvSpPr>
          <p:cNvPr id="2083" name="Google Shape;2083;p29"/>
          <p:cNvSpPr txBox="1"/>
          <p:nvPr/>
        </p:nvSpPr>
        <p:spPr>
          <a:xfrm>
            <a:off x="819302" y="5480914"/>
            <a:ext cx="47586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00000"/>
              </a:buClr>
              <a:buSzPts val="1000"/>
              <a:buFont typeface="Noto Sans JP"/>
              <a:buNone/>
            </a:pPr>
            <a:r>
              <a:rPr b="0" i="0" lang="en-US" sz="1000" u="none" cap="none" strike="noStrike">
                <a:solidFill>
                  <a:srgbClr val="000000"/>
                </a:solidFill>
                <a:latin typeface="Noto Sans JP"/>
                <a:ea typeface="Noto Sans JP"/>
                <a:cs typeface="Noto Sans JP"/>
                <a:sym typeface="Noto Sans JP"/>
              </a:rPr>
              <a:t>AIが自律的に動く際の異常検知や介入タイミングを判断できる人材がいない。</a:t>
            </a:r>
            <a:endParaRPr b="0" i="0" sz="1000" u="none" cap="none" strike="noStrike">
              <a:solidFill>
                <a:schemeClr val="dk1"/>
              </a:solidFill>
              <a:latin typeface="Calibri"/>
              <a:ea typeface="Calibri"/>
              <a:cs typeface="Calibri"/>
              <a:sym typeface="Calibri"/>
            </a:endParaRPr>
          </a:p>
        </p:txBody>
      </p:sp>
      <p:sp>
        <p:nvSpPr>
          <p:cNvPr id="2084" name="Google Shape;2084;p29"/>
          <p:cNvSpPr/>
          <p:nvPr/>
        </p:nvSpPr>
        <p:spPr>
          <a:xfrm>
            <a:off x="819302" y="5962802"/>
            <a:ext cx="828300" cy="247800"/>
          </a:xfrm>
          <a:prstGeom prst="roundRect">
            <a:avLst>
              <a:gd fmla="val 56770" name="adj"/>
            </a:avLst>
          </a:prstGeom>
          <a:solidFill>
            <a:srgbClr val="DBEA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85" name="Google Shape;2085;p29"/>
          <p:cNvPicPr preferRelativeResize="0"/>
          <p:nvPr/>
        </p:nvPicPr>
        <p:blipFill rotWithShape="1">
          <a:blip r:embed="rId8">
            <a:alphaModFix/>
          </a:blip>
          <a:srcRect b="0" l="0" r="0" t="0"/>
          <a:stretch/>
        </p:blipFill>
        <p:spPr>
          <a:xfrm>
            <a:off x="895198" y="6029554"/>
            <a:ext cx="114300" cy="114300"/>
          </a:xfrm>
          <a:prstGeom prst="rect">
            <a:avLst/>
          </a:prstGeom>
          <a:noFill/>
          <a:ln>
            <a:noFill/>
          </a:ln>
        </p:spPr>
      </p:pic>
      <p:sp>
        <p:nvSpPr>
          <p:cNvPr id="2086" name="Google Shape;2086;p29"/>
          <p:cNvSpPr txBox="1"/>
          <p:nvPr/>
        </p:nvSpPr>
        <p:spPr>
          <a:xfrm>
            <a:off x="1047902" y="6001207"/>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D4ED8"/>
              </a:buClr>
              <a:buSzPts val="900"/>
              <a:buFont typeface="Noto Sans JP"/>
              <a:buNone/>
            </a:pPr>
            <a:r>
              <a:rPr b="1" i="0" lang="en-US" sz="900" u="none" cap="none" strike="noStrike">
                <a:solidFill>
                  <a:srgbClr val="1D4ED8"/>
                </a:solidFill>
                <a:latin typeface="Noto Sans JP"/>
                <a:ea typeface="Noto Sans JP"/>
                <a:cs typeface="Noto Sans JP"/>
                <a:sym typeface="Noto Sans JP"/>
              </a:rPr>
              <a:t>緊急度: 低</a:t>
            </a:r>
            <a:endParaRPr b="0" i="0" sz="900" u="none" cap="none" strike="noStrike">
              <a:solidFill>
                <a:schemeClr val="dk1"/>
              </a:solidFill>
              <a:latin typeface="Calibri"/>
              <a:ea typeface="Calibri"/>
              <a:cs typeface="Calibri"/>
              <a:sym typeface="Calibri"/>
            </a:endParaRPr>
          </a:p>
        </p:txBody>
      </p:sp>
      <p:sp>
        <p:nvSpPr>
          <p:cNvPr id="2087" name="Google Shape;2087;p29"/>
          <p:cNvSpPr/>
          <p:nvPr/>
        </p:nvSpPr>
        <p:spPr>
          <a:xfrm>
            <a:off x="1758391" y="5962802"/>
            <a:ext cx="12855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88" name="Google Shape;2088;p29"/>
          <p:cNvPicPr preferRelativeResize="0"/>
          <p:nvPr/>
        </p:nvPicPr>
        <p:blipFill rotWithShape="1">
          <a:blip r:embed="rId9">
            <a:alphaModFix/>
          </a:blip>
          <a:srcRect b="0" l="0" r="0" t="0"/>
          <a:stretch/>
        </p:blipFill>
        <p:spPr>
          <a:xfrm>
            <a:off x="1835201" y="6029554"/>
            <a:ext cx="114300" cy="114300"/>
          </a:xfrm>
          <a:prstGeom prst="rect">
            <a:avLst/>
          </a:prstGeom>
          <a:noFill/>
          <a:ln>
            <a:noFill/>
          </a:ln>
        </p:spPr>
      </p:pic>
      <p:sp>
        <p:nvSpPr>
          <p:cNvPr id="2089" name="Google Shape;2089;p29"/>
          <p:cNvSpPr txBox="1"/>
          <p:nvPr/>
        </p:nvSpPr>
        <p:spPr>
          <a:xfrm>
            <a:off x="1986991" y="6001207"/>
            <a:ext cx="10671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監視体制構築</a:t>
            </a:r>
            <a:endParaRPr b="0" i="0" sz="900" u="none" cap="none" strike="noStrike">
              <a:solidFill>
                <a:schemeClr val="dk1"/>
              </a:solidFill>
              <a:latin typeface="Calibri"/>
              <a:ea typeface="Calibri"/>
              <a:cs typeface="Calibri"/>
              <a:sym typeface="Calibri"/>
            </a:endParaRPr>
          </a:p>
        </p:txBody>
      </p:sp>
      <p:sp>
        <p:nvSpPr>
          <p:cNvPr id="2090" name="Google Shape;2090;p29"/>
          <p:cNvSpPr/>
          <p:nvPr/>
        </p:nvSpPr>
        <p:spPr>
          <a:xfrm>
            <a:off x="6191402" y="1248156"/>
            <a:ext cx="5619900" cy="5324700"/>
          </a:xfrm>
          <a:prstGeom prst="roundRect">
            <a:avLst>
              <a:gd fmla="val 492" name="adj"/>
            </a:avLst>
          </a:prstGeom>
          <a:solidFill>
            <a:srgbClr val="ECFEFF"/>
          </a:solidFill>
          <a:ln cap="flat" cmpd="sng" w="12700">
            <a:solidFill>
              <a:srgbClr val="A5F3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9"/>
          <p:cNvSpPr/>
          <p:nvPr/>
        </p:nvSpPr>
        <p:spPr>
          <a:xfrm>
            <a:off x="6391656" y="1828800"/>
            <a:ext cx="5219400" cy="9000"/>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92" name="Google Shape;2092;p29"/>
          <p:cNvPicPr preferRelativeResize="0"/>
          <p:nvPr/>
        </p:nvPicPr>
        <p:blipFill rotWithShape="1">
          <a:blip r:embed="rId10">
            <a:alphaModFix/>
          </a:blip>
          <a:srcRect b="0" l="0" r="0" t="0"/>
          <a:stretch/>
        </p:blipFill>
        <p:spPr>
          <a:xfrm>
            <a:off x="6391656" y="1495044"/>
            <a:ext cx="237744" cy="190195"/>
          </a:xfrm>
          <a:prstGeom prst="rect">
            <a:avLst/>
          </a:prstGeom>
          <a:noFill/>
          <a:ln>
            <a:noFill/>
          </a:ln>
        </p:spPr>
      </p:pic>
      <p:sp>
        <p:nvSpPr>
          <p:cNvPr id="2093" name="Google Shape;2093;p29"/>
          <p:cNvSpPr txBox="1"/>
          <p:nvPr/>
        </p:nvSpPr>
        <p:spPr>
          <a:xfrm>
            <a:off x="6724498" y="1447495"/>
            <a:ext cx="1839000" cy="277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1500"/>
              <a:buFont typeface="Noto Sans JP"/>
              <a:buNone/>
            </a:pPr>
            <a:r>
              <a:rPr b="1" i="0" lang="en-US" sz="1500" u="none" cap="none" strike="noStrike">
                <a:solidFill>
                  <a:srgbClr val="0E7490"/>
                </a:solidFill>
                <a:latin typeface="Noto Sans JP"/>
                <a:ea typeface="Noto Sans JP"/>
                <a:cs typeface="Noto Sans JP"/>
                <a:sym typeface="Noto Sans JP"/>
              </a:rPr>
              <a:t>解決策 (Solutions)</a:t>
            </a:r>
            <a:endParaRPr b="0" i="0" sz="1500" u="none" cap="none" strike="noStrike">
              <a:solidFill>
                <a:schemeClr val="dk1"/>
              </a:solidFill>
              <a:latin typeface="Calibri"/>
              <a:ea typeface="Calibri"/>
              <a:cs typeface="Calibri"/>
              <a:sym typeface="Calibri"/>
            </a:endParaRPr>
          </a:p>
        </p:txBody>
      </p:sp>
      <p:sp>
        <p:nvSpPr>
          <p:cNvPr id="2094" name="Google Shape;2094;p29"/>
          <p:cNvSpPr/>
          <p:nvPr/>
        </p:nvSpPr>
        <p:spPr>
          <a:xfrm>
            <a:off x="6391656" y="2029054"/>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9"/>
          <p:cNvSpPr/>
          <p:nvPr/>
        </p:nvSpPr>
        <p:spPr>
          <a:xfrm>
            <a:off x="6629400" y="2190902"/>
            <a:ext cx="304500" cy="209400"/>
          </a:xfrm>
          <a:prstGeom prst="roundRect">
            <a:avLst>
              <a:gd fmla="val 7939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9"/>
          <p:cNvSpPr txBox="1"/>
          <p:nvPr/>
        </p:nvSpPr>
        <p:spPr>
          <a:xfrm>
            <a:off x="6705295" y="2210105"/>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2097" name="Google Shape;2097;p29"/>
          <p:cNvSpPr/>
          <p:nvPr/>
        </p:nvSpPr>
        <p:spPr>
          <a:xfrm>
            <a:off x="10848442" y="2190902"/>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98" name="Google Shape;2098;p29"/>
          <p:cNvPicPr preferRelativeResize="0"/>
          <p:nvPr/>
        </p:nvPicPr>
        <p:blipFill rotWithShape="1">
          <a:blip r:embed="rId11">
            <a:alphaModFix/>
          </a:blip>
          <a:srcRect b="0" l="0" r="0" t="0"/>
          <a:stretch/>
        </p:blipFill>
        <p:spPr>
          <a:xfrm>
            <a:off x="10924337" y="2243023"/>
            <a:ext cx="114300" cy="114300"/>
          </a:xfrm>
          <a:prstGeom prst="rect">
            <a:avLst/>
          </a:prstGeom>
          <a:noFill/>
          <a:ln>
            <a:noFill/>
          </a:ln>
        </p:spPr>
      </p:pic>
      <p:sp>
        <p:nvSpPr>
          <p:cNvPr id="2099" name="Google Shape;2099;p29"/>
          <p:cNvSpPr txBox="1"/>
          <p:nvPr/>
        </p:nvSpPr>
        <p:spPr>
          <a:xfrm>
            <a:off x="11038637" y="2210105"/>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1ヶ月</a:t>
            </a:r>
            <a:endParaRPr b="0" i="0" sz="900" u="none" cap="none" strike="noStrike">
              <a:solidFill>
                <a:schemeClr val="dk1"/>
              </a:solidFill>
              <a:latin typeface="Calibri"/>
              <a:ea typeface="Calibri"/>
              <a:cs typeface="Calibri"/>
              <a:sym typeface="Calibri"/>
            </a:endParaRPr>
          </a:p>
        </p:txBody>
      </p:sp>
      <p:sp>
        <p:nvSpPr>
          <p:cNvPr id="2100" name="Google Shape;2100;p29"/>
          <p:cNvSpPr txBox="1"/>
          <p:nvPr/>
        </p:nvSpPr>
        <p:spPr>
          <a:xfrm>
            <a:off x="6629400" y="2476195"/>
            <a:ext cx="16488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AI出力評価スキル研修</a:t>
            </a:r>
            <a:endParaRPr b="0" i="0" sz="1200" u="none" cap="none" strike="noStrike">
              <a:solidFill>
                <a:schemeClr val="dk1"/>
              </a:solidFill>
              <a:latin typeface="Calibri"/>
              <a:ea typeface="Calibri"/>
              <a:cs typeface="Calibri"/>
              <a:sym typeface="Calibri"/>
            </a:endParaRPr>
          </a:p>
        </p:txBody>
      </p:sp>
      <p:sp>
        <p:nvSpPr>
          <p:cNvPr id="2101" name="Google Shape;2101;p29"/>
          <p:cNvSpPr txBox="1"/>
          <p:nvPr/>
        </p:nvSpPr>
        <p:spPr>
          <a:xfrm>
            <a:off x="6629400" y="2762402"/>
            <a:ext cx="47886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品質評価観点・セキュリティ脆弱性検出・パフォーマンス判定スキルを習得する集中講座。</a:t>
            </a:r>
            <a:endParaRPr b="0" i="0" sz="900" u="none" cap="none" strike="noStrike">
              <a:solidFill>
                <a:schemeClr val="dk1"/>
              </a:solidFill>
              <a:latin typeface="Calibri"/>
              <a:ea typeface="Calibri"/>
              <a:cs typeface="Calibri"/>
              <a:sym typeface="Calibri"/>
            </a:endParaRPr>
          </a:p>
        </p:txBody>
      </p:sp>
      <p:sp>
        <p:nvSpPr>
          <p:cNvPr id="2102" name="Google Shape;2102;p29"/>
          <p:cNvSpPr/>
          <p:nvPr/>
        </p:nvSpPr>
        <p:spPr>
          <a:xfrm>
            <a:off x="6629400" y="3209544"/>
            <a:ext cx="1561800" cy="247800"/>
          </a:xfrm>
          <a:prstGeom prst="roundRect">
            <a:avLst>
              <a:gd fmla="val 56770" name="adj"/>
            </a:avLst>
          </a:prstGeom>
          <a:solidFill>
            <a:srgbClr val="EC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03" name="Google Shape;2103;p29"/>
          <p:cNvPicPr preferRelativeResize="0"/>
          <p:nvPr/>
        </p:nvPicPr>
        <p:blipFill rotWithShape="1">
          <a:blip r:embed="rId12">
            <a:alphaModFix/>
          </a:blip>
          <a:srcRect b="0" l="0" r="0" t="0"/>
          <a:stretch/>
        </p:blipFill>
        <p:spPr>
          <a:xfrm>
            <a:off x="6705295" y="3276295"/>
            <a:ext cx="114300" cy="114300"/>
          </a:xfrm>
          <a:prstGeom prst="rect">
            <a:avLst/>
          </a:prstGeom>
          <a:noFill/>
          <a:ln>
            <a:noFill/>
          </a:ln>
        </p:spPr>
      </p:pic>
      <p:sp>
        <p:nvSpPr>
          <p:cNvPr id="2104" name="Google Shape;2104;p29"/>
          <p:cNvSpPr txBox="1"/>
          <p:nvPr/>
        </p:nvSpPr>
        <p:spPr>
          <a:xfrm>
            <a:off x="6858000" y="3247949"/>
            <a:ext cx="13434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891B2"/>
              </a:buClr>
              <a:buSzPts val="900"/>
              <a:buFont typeface="Noto Sans JP"/>
              <a:buNone/>
            </a:pPr>
            <a:r>
              <a:rPr b="1" i="0" lang="en-US" sz="900" u="none" cap="none" strike="noStrike">
                <a:solidFill>
                  <a:srgbClr val="0891B2"/>
                </a:solidFill>
                <a:latin typeface="Noto Sans JP"/>
                <a:ea typeface="Noto Sans JP"/>
                <a:cs typeface="Noto Sans JP"/>
                <a:sym typeface="Noto Sans JP"/>
              </a:rPr>
              <a:t>期待効果: 評価精度 80%</a:t>
            </a:r>
            <a:endParaRPr b="0" i="0" sz="900" u="none" cap="none" strike="noStrike">
              <a:solidFill>
                <a:schemeClr val="dk1"/>
              </a:solidFill>
              <a:latin typeface="Calibri"/>
              <a:ea typeface="Calibri"/>
              <a:cs typeface="Calibri"/>
              <a:sym typeface="Calibri"/>
            </a:endParaRPr>
          </a:p>
        </p:txBody>
      </p:sp>
      <p:sp>
        <p:nvSpPr>
          <p:cNvPr id="2105" name="Google Shape;2105;p29"/>
          <p:cNvSpPr/>
          <p:nvPr/>
        </p:nvSpPr>
        <p:spPr>
          <a:xfrm>
            <a:off x="6391656" y="3762756"/>
            <a:ext cx="5219400" cy="1410000"/>
          </a:xfrm>
          <a:prstGeom prst="roundRect">
            <a:avLst>
              <a:gd fmla="val 4382"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9"/>
          <p:cNvSpPr/>
          <p:nvPr/>
        </p:nvSpPr>
        <p:spPr>
          <a:xfrm>
            <a:off x="6629400" y="3924605"/>
            <a:ext cx="304500" cy="209400"/>
          </a:xfrm>
          <a:prstGeom prst="roundRect">
            <a:avLst>
              <a:gd fmla="val 7939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9"/>
          <p:cNvSpPr txBox="1"/>
          <p:nvPr/>
        </p:nvSpPr>
        <p:spPr>
          <a:xfrm>
            <a:off x="6705295" y="3943807"/>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2108" name="Google Shape;2108;p29"/>
          <p:cNvSpPr/>
          <p:nvPr/>
        </p:nvSpPr>
        <p:spPr>
          <a:xfrm>
            <a:off x="10848442" y="3924605"/>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09" name="Google Shape;2109;p29"/>
          <p:cNvPicPr preferRelativeResize="0"/>
          <p:nvPr/>
        </p:nvPicPr>
        <p:blipFill rotWithShape="1">
          <a:blip r:embed="rId11">
            <a:alphaModFix/>
          </a:blip>
          <a:srcRect b="0" l="0" r="0" t="0"/>
          <a:stretch/>
        </p:blipFill>
        <p:spPr>
          <a:xfrm>
            <a:off x="10924337" y="3976726"/>
            <a:ext cx="114300" cy="114300"/>
          </a:xfrm>
          <a:prstGeom prst="rect">
            <a:avLst/>
          </a:prstGeom>
          <a:noFill/>
          <a:ln>
            <a:noFill/>
          </a:ln>
        </p:spPr>
      </p:pic>
      <p:sp>
        <p:nvSpPr>
          <p:cNvPr id="2110" name="Google Shape;2110;p29"/>
          <p:cNvSpPr txBox="1"/>
          <p:nvPr/>
        </p:nvSpPr>
        <p:spPr>
          <a:xfrm>
            <a:off x="11038637" y="3943807"/>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2ヶ月</a:t>
            </a:r>
            <a:endParaRPr b="0" i="0" sz="900" u="none" cap="none" strike="noStrike">
              <a:solidFill>
                <a:schemeClr val="dk1"/>
              </a:solidFill>
              <a:latin typeface="Calibri"/>
              <a:ea typeface="Calibri"/>
              <a:cs typeface="Calibri"/>
              <a:sym typeface="Calibri"/>
            </a:endParaRPr>
          </a:p>
        </p:txBody>
      </p:sp>
      <p:sp>
        <p:nvSpPr>
          <p:cNvPr id="2111" name="Google Shape;2111;p29"/>
          <p:cNvSpPr txBox="1"/>
          <p:nvPr/>
        </p:nvSpPr>
        <p:spPr>
          <a:xfrm>
            <a:off x="6629400" y="4209898"/>
            <a:ext cx="22860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L6タスク移行準備トレーニング</a:t>
            </a:r>
            <a:endParaRPr b="0" i="0" sz="1200" u="none" cap="none" strike="noStrike">
              <a:solidFill>
                <a:schemeClr val="dk1"/>
              </a:solidFill>
              <a:latin typeface="Calibri"/>
              <a:ea typeface="Calibri"/>
              <a:cs typeface="Calibri"/>
              <a:sym typeface="Calibri"/>
            </a:endParaRPr>
          </a:p>
        </p:txBody>
      </p:sp>
      <p:sp>
        <p:nvSpPr>
          <p:cNvPr id="2112" name="Google Shape;2112;p29"/>
          <p:cNvSpPr txBox="1"/>
          <p:nvPr/>
        </p:nvSpPr>
        <p:spPr>
          <a:xfrm>
            <a:off x="6629400" y="4496105"/>
            <a:ext cx="4674300" cy="181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自律実行タスクの監視方法、介入判断基準、トラブルシューティングの実践訓練。</a:t>
            </a:r>
            <a:endParaRPr b="0" i="0" sz="900" u="none" cap="none" strike="noStrike">
              <a:solidFill>
                <a:schemeClr val="dk1"/>
              </a:solidFill>
              <a:latin typeface="Calibri"/>
              <a:ea typeface="Calibri"/>
              <a:cs typeface="Calibri"/>
              <a:sym typeface="Calibri"/>
            </a:endParaRPr>
          </a:p>
        </p:txBody>
      </p:sp>
      <p:sp>
        <p:nvSpPr>
          <p:cNvPr id="2113" name="Google Shape;2113;p29"/>
          <p:cNvSpPr/>
          <p:nvPr/>
        </p:nvSpPr>
        <p:spPr>
          <a:xfrm>
            <a:off x="6629400" y="4757623"/>
            <a:ext cx="1638600" cy="247800"/>
          </a:xfrm>
          <a:prstGeom prst="roundRect">
            <a:avLst>
              <a:gd fmla="val 56770" name="adj"/>
            </a:avLst>
          </a:prstGeom>
          <a:solidFill>
            <a:srgbClr val="EC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14" name="Google Shape;2114;p29"/>
          <p:cNvPicPr preferRelativeResize="0"/>
          <p:nvPr/>
        </p:nvPicPr>
        <p:blipFill rotWithShape="1">
          <a:blip r:embed="rId13">
            <a:alphaModFix/>
          </a:blip>
          <a:srcRect b="0" l="-3123" r="-3112" t="0"/>
          <a:stretch/>
        </p:blipFill>
        <p:spPr>
          <a:xfrm>
            <a:off x="6705295" y="4824374"/>
            <a:ext cx="75895" cy="114300"/>
          </a:xfrm>
          <a:prstGeom prst="rect">
            <a:avLst/>
          </a:prstGeom>
          <a:noFill/>
          <a:ln>
            <a:noFill/>
          </a:ln>
        </p:spPr>
      </p:pic>
      <p:sp>
        <p:nvSpPr>
          <p:cNvPr id="2115" name="Google Shape;2115;p29"/>
          <p:cNvSpPr txBox="1"/>
          <p:nvPr/>
        </p:nvSpPr>
        <p:spPr>
          <a:xfrm>
            <a:off x="6819595" y="4796028"/>
            <a:ext cx="14577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891B2"/>
              </a:buClr>
              <a:buSzPts val="900"/>
              <a:buFont typeface="Noto Sans JP"/>
              <a:buNone/>
            </a:pPr>
            <a:r>
              <a:rPr b="1" i="0" lang="en-US" sz="900" u="none" cap="none" strike="noStrike">
                <a:solidFill>
                  <a:srgbClr val="0891B2"/>
                </a:solidFill>
                <a:latin typeface="Noto Sans JP"/>
                <a:ea typeface="Noto Sans JP"/>
                <a:cs typeface="Noto Sans JP"/>
                <a:sym typeface="Noto Sans JP"/>
              </a:rPr>
              <a:t>期待効果: 準備完了率 60%</a:t>
            </a:r>
            <a:endParaRPr b="0" i="0" sz="900" u="none" cap="none" strike="noStrike">
              <a:solidFill>
                <a:schemeClr val="dk1"/>
              </a:solidFill>
              <a:latin typeface="Calibri"/>
              <a:ea typeface="Calibri"/>
              <a:cs typeface="Calibri"/>
              <a:sym typeface="Calibri"/>
            </a:endParaRPr>
          </a:p>
        </p:txBody>
      </p:sp>
      <p:sp>
        <p:nvSpPr>
          <p:cNvPr id="2116" name="Google Shape;2116;p29"/>
          <p:cNvSpPr/>
          <p:nvPr/>
        </p:nvSpPr>
        <p:spPr>
          <a:xfrm>
            <a:off x="6391656" y="5309921"/>
            <a:ext cx="5219400" cy="1410000"/>
          </a:xfrm>
          <a:prstGeom prst="roundRect">
            <a:avLst>
              <a:gd fmla="val 4382"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9"/>
          <p:cNvSpPr/>
          <p:nvPr/>
        </p:nvSpPr>
        <p:spPr>
          <a:xfrm>
            <a:off x="6629400" y="5471770"/>
            <a:ext cx="304500" cy="209400"/>
          </a:xfrm>
          <a:prstGeom prst="roundRect">
            <a:avLst>
              <a:gd fmla="val 79396" name="adj"/>
            </a:avLst>
          </a:prstGeom>
          <a:solidFill>
            <a:srgbClr val="2563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9"/>
          <p:cNvSpPr txBox="1"/>
          <p:nvPr/>
        </p:nvSpPr>
        <p:spPr>
          <a:xfrm>
            <a:off x="6705295" y="5490972"/>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P2</a:t>
            </a:r>
            <a:endParaRPr b="0" i="0" sz="900" u="none" cap="none" strike="noStrike">
              <a:solidFill>
                <a:schemeClr val="dk1"/>
              </a:solidFill>
              <a:latin typeface="Calibri"/>
              <a:ea typeface="Calibri"/>
              <a:cs typeface="Calibri"/>
              <a:sym typeface="Calibri"/>
            </a:endParaRPr>
          </a:p>
        </p:txBody>
      </p:sp>
      <p:sp>
        <p:nvSpPr>
          <p:cNvPr id="2119" name="Google Shape;2119;p29"/>
          <p:cNvSpPr/>
          <p:nvPr/>
        </p:nvSpPr>
        <p:spPr>
          <a:xfrm>
            <a:off x="10915193" y="5471770"/>
            <a:ext cx="5046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20" name="Google Shape;2120;p29"/>
          <p:cNvPicPr preferRelativeResize="0"/>
          <p:nvPr/>
        </p:nvPicPr>
        <p:blipFill rotWithShape="1">
          <a:blip r:embed="rId11">
            <a:alphaModFix/>
          </a:blip>
          <a:srcRect b="0" l="0" r="0" t="0"/>
          <a:stretch/>
        </p:blipFill>
        <p:spPr>
          <a:xfrm>
            <a:off x="10992002" y="5524805"/>
            <a:ext cx="114300" cy="114300"/>
          </a:xfrm>
          <a:prstGeom prst="rect">
            <a:avLst/>
          </a:prstGeom>
          <a:noFill/>
          <a:ln>
            <a:noFill/>
          </a:ln>
        </p:spPr>
      </p:pic>
      <p:sp>
        <p:nvSpPr>
          <p:cNvPr id="2121" name="Google Shape;2121;p29"/>
          <p:cNvSpPr txBox="1"/>
          <p:nvPr/>
        </p:nvSpPr>
        <p:spPr>
          <a:xfrm>
            <a:off x="11106302" y="5490972"/>
            <a:ext cx="3246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継続</a:t>
            </a:r>
            <a:endParaRPr b="0" i="0" sz="900" u="none" cap="none" strike="noStrike">
              <a:solidFill>
                <a:schemeClr val="dk1"/>
              </a:solidFill>
              <a:latin typeface="Calibri"/>
              <a:ea typeface="Calibri"/>
              <a:cs typeface="Calibri"/>
              <a:sym typeface="Calibri"/>
            </a:endParaRPr>
          </a:p>
        </p:txBody>
      </p:sp>
      <p:sp>
        <p:nvSpPr>
          <p:cNvPr id="2122" name="Google Shape;2122;p29"/>
          <p:cNvSpPr txBox="1"/>
          <p:nvPr/>
        </p:nvSpPr>
        <p:spPr>
          <a:xfrm>
            <a:off x="6629400" y="5757977"/>
            <a:ext cx="16488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自律実行監視能力育成</a:t>
            </a:r>
            <a:endParaRPr b="0" i="0" sz="1200" u="none" cap="none" strike="noStrike">
              <a:solidFill>
                <a:schemeClr val="dk1"/>
              </a:solidFill>
              <a:latin typeface="Calibri"/>
              <a:ea typeface="Calibri"/>
              <a:cs typeface="Calibri"/>
              <a:sym typeface="Calibri"/>
            </a:endParaRPr>
          </a:p>
        </p:txBody>
      </p:sp>
      <p:sp>
        <p:nvSpPr>
          <p:cNvPr id="2123" name="Google Shape;2123;p29"/>
          <p:cNvSpPr txBox="1"/>
          <p:nvPr/>
        </p:nvSpPr>
        <p:spPr>
          <a:xfrm>
            <a:off x="6629400" y="6043270"/>
            <a:ext cx="4770300" cy="181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異常パターン検知、リアルタイムダッシュボード活用、予兆分析スキルのOJT教育。</a:t>
            </a:r>
            <a:endParaRPr b="0" i="0" sz="900" u="none" cap="none" strike="noStrike">
              <a:solidFill>
                <a:schemeClr val="dk1"/>
              </a:solidFill>
              <a:latin typeface="Calibri"/>
              <a:ea typeface="Calibri"/>
              <a:cs typeface="Calibri"/>
              <a:sym typeface="Calibri"/>
            </a:endParaRPr>
          </a:p>
        </p:txBody>
      </p:sp>
      <p:sp>
        <p:nvSpPr>
          <p:cNvPr id="2124" name="Google Shape;2124;p29"/>
          <p:cNvSpPr/>
          <p:nvPr/>
        </p:nvSpPr>
        <p:spPr>
          <a:xfrm>
            <a:off x="6629400" y="6305702"/>
            <a:ext cx="1514100" cy="247800"/>
          </a:xfrm>
          <a:prstGeom prst="roundRect">
            <a:avLst>
              <a:gd fmla="val 56770" name="adj"/>
            </a:avLst>
          </a:prstGeom>
          <a:solidFill>
            <a:srgbClr val="EC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25" name="Google Shape;2125;p29"/>
          <p:cNvPicPr preferRelativeResize="0"/>
          <p:nvPr/>
        </p:nvPicPr>
        <p:blipFill rotWithShape="1">
          <a:blip r:embed="rId14">
            <a:alphaModFix/>
          </a:blip>
          <a:srcRect b="0" l="0" r="0" t="0"/>
          <a:stretch/>
        </p:blipFill>
        <p:spPr>
          <a:xfrm>
            <a:off x="6705295" y="6372454"/>
            <a:ext cx="114300" cy="114300"/>
          </a:xfrm>
          <a:prstGeom prst="rect">
            <a:avLst/>
          </a:prstGeom>
          <a:noFill/>
          <a:ln>
            <a:noFill/>
          </a:ln>
        </p:spPr>
      </p:pic>
      <p:sp>
        <p:nvSpPr>
          <p:cNvPr id="2126" name="Google Shape;2126;p29"/>
          <p:cNvSpPr txBox="1"/>
          <p:nvPr/>
        </p:nvSpPr>
        <p:spPr>
          <a:xfrm>
            <a:off x="6858000" y="6344107"/>
            <a:ext cx="12957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891B2"/>
              </a:buClr>
              <a:buSzPts val="900"/>
              <a:buFont typeface="Noto Sans JP"/>
              <a:buNone/>
            </a:pPr>
            <a:r>
              <a:rPr b="1" i="0" lang="en-US" sz="900" u="none" cap="none" strike="noStrike">
                <a:solidFill>
                  <a:srgbClr val="0891B2"/>
                </a:solidFill>
                <a:latin typeface="Noto Sans JP"/>
                <a:ea typeface="Noto Sans JP"/>
                <a:cs typeface="Noto Sans JP"/>
                <a:sym typeface="Noto Sans JP"/>
              </a:rPr>
              <a:t>期待効果: 監視体制構築</a:t>
            </a:r>
            <a:endParaRPr b="0" i="0" sz="900" u="none" cap="none" strike="noStrike">
              <a:solidFill>
                <a:schemeClr val="dk1"/>
              </a:solidFill>
              <a:latin typeface="Calibri"/>
              <a:ea typeface="Calibri"/>
              <a:cs typeface="Calibri"/>
              <a:sym typeface="Calibri"/>
            </a:endParaRPr>
          </a:p>
        </p:txBody>
      </p:sp>
      <p:sp>
        <p:nvSpPr>
          <p:cNvPr id="2127" name="Google Shape;2127;p29"/>
          <p:cNvSpPr/>
          <p:nvPr/>
        </p:nvSpPr>
        <p:spPr>
          <a:xfrm>
            <a:off x="5943600" y="1736446"/>
            <a:ext cx="304500" cy="304500"/>
          </a:xfrm>
          <a:prstGeom prst="ellipse">
            <a:avLst/>
          </a:prstGeom>
          <a:solidFill>
            <a:srgbClr val="FFFFFF"/>
          </a:solidFill>
          <a:ln cap="flat" cmpd="sng" w="254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28" name="Google Shape;2128;p29"/>
          <p:cNvPicPr preferRelativeResize="0"/>
          <p:nvPr/>
        </p:nvPicPr>
        <p:blipFill rotWithShape="1">
          <a:blip r:embed="rId15">
            <a:alphaModFix/>
          </a:blip>
          <a:srcRect b="0" l="-60" r="-50" t="0"/>
          <a:stretch/>
        </p:blipFill>
        <p:spPr>
          <a:xfrm>
            <a:off x="5995721" y="1774850"/>
            <a:ext cx="200254" cy="228600"/>
          </a:xfrm>
          <a:prstGeom prst="rect">
            <a:avLst/>
          </a:prstGeom>
          <a:noFill/>
          <a:ln>
            <a:noFill/>
          </a:ln>
        </p:spPr>
      </p:pic>
      <p:sp>
        <p:nvSpPr>
          <p:cNvPr id="2129" name="Google Shape;2129;p29"/>
          <p:cNvSpPr/>
          <p:nvPr/>
        </p:nvSpPr>
        <p:spPr>
          <a:xfrm>
            <a:off x="5943600" y="3610051"/>
            <a:ext cx="304500" cy="304500"/>
          </a:xfrm>
          <a:prstGeom prst="ellipse">
            <a:avLst/>
          </a:prstGeom>
          <a:solidFill>
            <a:srgbClr val="FFFFFF"/>
          </a:solidFill>
          <a:ln cap="flat" cmpd="sng" w="254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30" name="Google Shape;2130;p29"/>
          <p:cNvPicPr preferRelativeResize="0"/>
          <p:nvPr/>
        </p:nvPicPr>
        <p:blipFill rotWithShape="1">
          <a:blip r:embed="rId15">
            <a:alphaModFix/>
          </a:blip>
          <a:srcRect b="0" l="-60" r="-50" t="0"/>
          <a:stretch/>
        </p:blipFill>
        <p:spPr>
          <a:xfrm>
            <a:off x="5995721" y="3647542"/>
            <a:ext cx="200254" cy="228600"/>
          </a:xfrm>
          <a:prstGeom prst="rect">
            <a:avLst/>
          </a:prstGeom>
          <a:noFill/>
          <a:ln>
            <a:noFill/>
          </a:ln>
        </p:spPr>
      </p:pic>
      <p:sp>
        <p:nvSpPr>
          <p:cNvPr id="2131" name="Google Shape;2131;p29"/>
          <p:cNvSpPr/>
          <p:nvPr/>
        </p:nvSpPr>
        <p:spPr>
          <a:xfrm>
            <a:off x="5943600" y="5482742"/>
            <a:ext cx="304500" cy="304500"/>
          </a:xfrm>
          <a:prstGeom prst="ellipse">
            <a:avLst/>
          </a:prstGeom>
          <a:solidFill>
            <a:srgbClr val="FFFFFF"/>
          </a:solidFill>
          <a:ln cap="flat" cmpd="sng" w="254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32" name="Google Shape;2132;p29"/>
          <p:cNvPicPr preferRelativeResize="0"/>
          <p:nvPr/>
        </p:nvPicPr>
        <p:blipFill rotWithShape="1">
          <a:blip r:embed="rId15">
            <a:alphaModFix/>
          </a:blip>
          <a:srcRect b="0" l="-60" r="-50" t="0"/>
          <a:stretch/>
        </p:blipFill>
        <p:spPr>
          <a:xfrm>
            <a:off x="5995721" y="5521147"/>
            <a:ext cx="200254" cy="228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7" name="Shape 2137"/>
        <p:cNvGrpSpPr/>
        <p:nvPr/>
      </p:nvGrpSpPr>
      <p:grpSpPr>
        <a:xfrm>
          <a:off x="0" y="0"/>
          <a:ext cx="0" cy="0"/>
          <a:chOff x="0" y="0"/>
          <a:chExt cx="0" cy="0"/>
        </a:xfrm>
      </p:grpSpPr>
      <p:sp>
        <p:nvSpPr>
          <p:cNvPr id="2138" name="Google Shape;2138;p30"/>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0"/>
          <p:cNvSpPr/>
          <p:nvPr/>
        </p:nvSpPr>
        <p:spPr>
          <a:xfrm>
            <a:off x="0" y="0"/>
            <a:ext cx="121917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0"/>
          <p:cNvSpPr/>
          <p:nvPr/>
        </p:nvSpPr>
        <p:spPr>
          <a:xfrm>
            <a:off x="381305" y="991210"/>
            <a:ext cx="11430000" cy="192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0"/>
          <p:cNvSpPr txBox="1"/>
          <p:nvPr/>
        </p:nvSpPr>
        <p:spPr>
          <a:xfrm>
            <a:off x="381305" y="286207"/>
            <a:ext cx="21864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891B2"/>
              </a:buClr>
              <a:buSzPts val="1000"/>
              <a:buFont typeface="Noto Sans JP"/>
              <a:buNone/>
            </a:pPr>
            <a:r>
              <a:rPr b="1" i="0" lang="en-US" sz="1000" u="none" cap="none" strike="noStrike">
                <a:solidFill>
                  <a:srgbClr val="0891B2"/>
                </a:solidFill>
                <a:latin typeface="Noto Sans JP"/>
                <a:ea typeface="Noto Sans JP"/>
                <a:cs typeface="Noto Sans JP"/>
                <a:sym typeface="Noto Sans JP"/>
              </a:rPr>
              <a:t>STAGE 2: GROWTH (4〜6合目)</a:t>
            </a:r>
            <a:endParaRPr b="0" i="0" sz="1000" u="none" cap="none" strike="noStrike">
              <a:solidFill>
                <a:schemeClr val="dk1"/>
              </a:solidFill>
              <a:latin typeface="Calibri"/>
              <a:ea typeface="Calibri"/>
              <a:cs typeface="Calibri"/>
              <a:sym typeface="Calibri"/>
            </a:endParaRPr>
          </a:p>
        </p:txBody>
      </p:sp>
      <p:sp>
        <p:nvSpPr>
          <p:cNvPr id="2142" name="Google Shape;2142;p30"/>
          <p:cNvSpPr txBox="1"/>
          <p:nvPr/>
        </p:nvSpPr>
        <p:spPr>
          <a:xfrm>
            <a:off x="381305" y="476402"/>
            <a:ext cx="6215100" cy="419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200"/>
              <a:buFont typeface="Noto Sans JP"/>
              <a:buNone/>
            </a:pPr>
            <a:r>
              <a:rPr b="1" i="0" lang="en-US" sz="2200" u="none" cap="none" strike="noStrike">
                <a:solidFill>
                  <a:srgbClr val="0F172A"/>
                </a:solidFill>
                <a:latin typeface="Noto Sans JP"/>
                <a:ea typeface="Noto Sans JP"/>
                <a:cs typeface="Noto Sans JP"/>
                <a:sym typeface="Noto Sans JP"/>
              </a:rPr>
              <a:t>成長段階：プロセス・ガバナンス課題と解決策</a:t>
            </a:r>
            <a:endParaRPr b="0" i="0" sz="2200" u="none" cap="none" strike="noStrike">
              <a:solidFill>
                <a:schemeClr val="dk1"/>
              </a:solidFill>
              <a:latin typeface="Calibri"/>
              <a:ea typeface="Calibri"/>
              <a:cs typeface="Calibri"/>
              <a:sym typeface="Calibri"/>
            </a:endParaRPr>
          </a:p>
        </p:txBody>
      </p:sp>
      <p:sp>
        <p:nvSpPr>
          <p:cNvPr id="2143" name="Google Shape;2143;p30"/>
          <p:cNvSpPr/>
          <p:nvPr/>
        </p:nvSpPr>
        <p:spPr>
          <a:xfrm>
            <a:off x="10123322" y="514807"/>
            <a:ext cx="1695300" cy="333900"/>
          </a:xfrm>
          <a:prstGeom prst="roundRect">
            <a:avLst>
              <a:gd fmla="val 156556" name="adj"/>
            </a:avLst>
          </a:prstGeom>
          <a:solidFill>
            <a:srgbClr val="ECFEFF"/>
          </a:solidFill>
          <a:ln cap="flat" cmpd="sng" w="12700">
            <a:solidFill>
              <a:srgbClr val="A5F3FC"/>
            </a:solidFill>
            <a:prstDash val="solid"/>
            <a:round/>
            <a:headEnd len="sm" w="sm" type="none"/>
            <a:tailEnd len="sm" w="sm" type="none"/>
          </a:ln>
          <a:effectLst>
            <a:outerShdw blurRad="25400" rotWithShape="0" algn="bl" dir="5400000" dist="12700">
              <a:srgbClr val="0891B2">
                <a:alpha val="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44" name="Google Shape;2144;p30"/>
          <p:cNvPicPr preferRelativeResize="0"/>
          <p:nvPr/>
        </p:nvPicPr>
        <p:blipFill rotWithShape="1">
          <a:blip r:embed="rId3">
            <a:alphaModFix/>
          </a:blip>
          <a:srcRect b="0" l="0" r="0" t="0"/>
          <a:stretch/>
        </p:blipFill>
        <p:spPr>
          <a:xfrm>
            <a:off x="10285171" y="614477"/>
            <a:ext cx="133502" cy="133502"/>
          </a:xfrm>
          <a:prstGeom prst="rect">
            <a:avLst/>
          </a:prstGeom>
          <a:noFill/>
          <a:ln>
            <a:noFill/>
          </a:ln>
        </p:spPr>
      </p:pic>
      <p:sp>
        <p:nvSpPr>
          <p:cNvPr id="2145" name="Google Shape;2145;p30"/>
          <p:cNvSpPr txBox="1"/>
          <p:nvPr/>
        </p:nvSpPr>
        <p:spPr>
          <a:xfrm>
            <a:off x="10494569" y="580644"/>
            <a:ext cx="12627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891B2"/>
              </a:buClr>
              <a:buSzPts val="1000"/>
              <a:buFont typeface="Noto Sans JP"/>
              <a:buNone/>
            </a:pPr>
            <a:r>
              <a:rPr b="1" i="0" lang="en-US" sz="1000" u="none" cap="none" strike="noStrike">
                <a:solidFill>
                  <a:srgbClr val="0891B2"/>
                </a:solidFill>
                <a:latin typeface="Noto Sans JP"/>
                <a:ea typeface="Noto Sans JP"/>
                <a:cs typeface="Noto Sans JP"/>
                <a:sym typeface="Noto Sans JP"/>
              </a:rPr>
              <a:t>成長段階 (Growth)</a:t>
            </a:r>
            <a:endParaRPr b="0" i="0" sz="1000" u="none" cap="none" strike="noStrike">
              <a:solidFill>
                <a:schemeClr val="dk1"/>
              </a:solidFill>
              <a:latin typeface="Calibri"/>
              <a:ea typeface="Calibri"/>
              <a:cs typeface="Calibri"/>
              <a:sym typeface="Calibri"/>
            </a:endParaRPr>
          </a:p>
        </p:txBody>
      </p:sp>
      <p:sp>
        <p:nvSpPr>
          <p:cNvPr id="2146" name="Google Shape;2146;p30"/>
          <p:cNvSpPr/>
          <p:nvPr/>
        </p:nvSpPr>
        <p:spPr>
          <a:xfrm>
            <a:off x="381305" y="1248156"/>
            <a:ext cx="5619900" cy="5324700"/>
          </a:xfrm>
          <a:prstGeom prst="roundRect">
            <a:avLst>
              <a:gd fmla="val 492" name="adj"/>
            </a:avLst>
          </a:prstGeom>
          <a:solidFill>
            <a:srgbClr val="FFF1F2"/>
          </a:solidFill>
          <a:ln cap="flat" cmpd="sng" w="12700">
            <a:solidFill>
              <a:srgbClr val="FECD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0"/>
          <p:cNvSpPr/>
          <p:nvPr/>
        </p:nvSpPr>
        <p:spPr>
          <a:xfrm>
            <a:off x="580644" y="1828800"/>
            <a:ext cx="5219400" cy="9000"/>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48" name="Google Shape;2148;p30"/>
          <p:cNvPicPr preferRelativeResize="0"/>
          <p:nvPr/>
        </p:nvPicPr>
        <p:blipFill rotWithShape="1">
          <a:blip r:embed="rId4">
            <a:alphaModFix/>
          </a:blip>
          <a:srcRect b="0" l="0" r="0" t="0"/>
          <a:stretch/>
        </p:blipFill>
        <p:spPr>
          <a:xfrm>
            <a:off x="580644" y="1495044"/>
            <a:ext cx="190195" cy="190195"/>
          </a:xfrm>
          <a:prstGeom prst="rect">
            <a:avLst/>
          </a:prstGeom>
          <a:noFill/>
          <a:ln>
            <a:noFill/>
          </a:ln>
        </p:spPr>
      </p:pic>
      <p:sp>
        <p:nvSpPr>
          <p:cNvPr id="2149" name="Google Shape;2149;p30"/>
          <p:cNvSpPr txBox="1"/>
          <p:nvPr/>
        </p:nvSpPr>
        <p:spPr>
          <a:xfrm>
            <a:off x="866851" y="1447495"/>
            <a:ext cx="1781400" cy="277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F1239"/>
              </a:buClr>
              <a:buSzPts val="1500"/>
              <a:buFont typeface="Noto Sans JP"/>
              <a:buNone/>
            </a:pPr>
            <a:r>
              <a:rPr b="1" i="0" lang="en-US" sz="1500" u="none" cap="none" strike="noStrike">
                <a:solidFill>
                  <a:srgbClr val="9F1239"/>
                </a:solidFill>
                <a:latin typeface="Noto Sans JP"/>
                <a:ea typeface="Noto Sans JP"/>
                <a:cs typeface="Noto Sans JP"/>
                <a:sym typeface="Noto Sans JP"/>
              </a:rPr>
              <a:t>課題 (Challenges)</a:t>
            </a:r>
            <a:endParaRPr b="0" i="0" sz="1500" u="none" cap="none" strike="noStrike">
              <a:solidFill>
                <a:schemeClr val="dk1"/>
              </a:solidFill>
              <a:latin typeface="Calibri"/>
              <a:ea typeface="Calibri"/>
              <a:cs typeface="Calibri"/>
              <a:sym typeface="Calibri"/>
            </a:endParaRPr>
          </a:p>
        </p:txBody>
      </p:sp>
      <p:sp>
        <p:nvSpPr>
          <p:cNvPr id="2150" name="Google Shape;2150;p30"/>
          <p:cNvSpPr/>
          <p:nvPr/>
        </p:nvSpPr>
        <p:spPr>
          <a:xfrm>
            <a:off x="580644" y="2029054"/>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0"/>
          <p:cNvSpPr txBox="1"/>
          <p:nvPr/>
        </p:nvSpPr>
        <p:spPr>
          <a:xfrm>
            <a:off x="819302" y="2171700"/>
            <a:ext cx="27012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品質ゲート再定義が旧基準のまま</a:t>
            </a:r>
            <a:endParaRPr b="0" i="0" sz="1300" u="none" cap="none" strike="noStrike">
              <a:solidFill>
                <a:schemeClr val="dk1"/>
              </a:solidFill>
              <a:latin typeface="Calibri"/>
              <a:ea typeface="Calibri"/>
              <a:cs typeface="Calibri"/>
              <a:sym typeface="Calibri"/>
            </a:endParaRPr>
          </a:p>
        </p:txBody>
      </p:sp>
      <p:sp>
        <p:nvSpPr>
          <p:cNvPr id="2152" name="Google Shape;2152;p30"/>
          <p:cNvSpPr txBox="1"/>
          <p:nvPr/>
        </p:nvSpPr>
        <p:spPr>
          <a:xfrm>
            <a:off x="819302" y="2489911"/>
            <a:ext cx="47988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L5（AI主導）タスクが増加しているにも関わらず、L4時代の品質基準でリリース判定を行っており、リスクが高い。</a:t>
            </a:r>
            <a:endParaRPr b="0" i="0" sz="900" u="none" cap="none" strike="noStrike">
              <a:solidFill>
                <a:schemeClr val="dk1"/>
              </a:solidFill>
              <a:latin typeface="Calibri"/>
              <a:ea typeface="Calibri"/>
              <a:cs typeface="Calibri"/>
              <a:sym typeface="Calibri"/>
            </a:endParaRPr>
          </a:p>
        </p:txBody>
      </p:sp>
      <p:sp>
        <p:nvSpPr>
          <p:cNvPr id="2153" name="Google Shape;2153;p30"/>
          <p:cNvSpPr/>
          <p:nvPr/>
        </p:nvSpPr>
        <p:spPr>
          <a:xfrm>
            <a:off x="819302" y="2971800"/>
            <a:ext cx="819300" cy="247800"/>
          </a:xfrm>
          <a:prstGeom prst="roundRect">
            <a:avLst>
              <a:gd fmla="val 56770" name="adj"/>
            </a:avLst>
          </a:prstGeom>
          <a:solidFill>
            <a:srgbClr val="FF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54" name="Google Shape;2154;p30"/>
          <p:cNvPicPr preferRelativeResize="0"/>
          <p:nvPr/>
        </p:nvPicPr>
        <p:blipFill rotWithShape="1">
          <a:blip r:embed="rId5">
            <a:alphaModFix/>
          </a:blip>
          <a:srcRect b="0" l="-2575" r="-2565" t="0"/>
          <a:stretch/>
        </p:blipFill>
        <p:spPr>
          <a:xfrm>
            <a:off x="895198" y="3038551"/>
            <a:ext cx="105156" cy="114300"/>
          </a:xfrm>
          <a:prstGeom prst="rect">
            <a:avLst/>
          </a:prstGeom>
          <a:noFill/>
          <a:ln>
            <a:noFill/>
          </a:ln>
        </p:spPr>
      </p:pic>
      <p:sp>
        <p:nvSpPr>
          <p:cNvPr id="2155" name="Google Shape;2155;p30"/>
          <p:cNvSpPr txBox="1"/>
          <p:nvPr/>
        </p:nvSpPr>
        <p:spPr>
          <a:xfrm>
            <a:off x="1037844" y="3010205"/>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E123C"/>
              </a:buClr>
              <a:buSzPts val="900"/>
              <a:buFont typeface="Noto Sans JP"/>
              <a:buNone/>
            </a:pPr>
            <a:r>
              <a:rPr b="1" i="0" lang="en-US" sz="900" u="none" cap="none" strike="noStrike">
                <a:solidFill>
                  <a:srgbClr val="BE123C"/>
                </a:solidFill>
                <a:latin typeface="Noto Sans JP"/>
                <a:ea typeface="Noto Sans JP"/>
                <a:cs typeface="Noto Sans JP"/>
                <a:sym typeface="Noto Sans JP"/>
              </a:rPr>
              <a:t>緊急度: 高</a:t>
            </a:r>
            <a:endParaRPr b="0" i="0" sz="900" u="none" cap="none" strike="noStrike">
              <a:solidFill>
                <a:schemeClr val="dk1"/>
              </a:solidFill>
              <a:latin typeface="Calibri"/>
              <a:ea typeface="Calibri"/>
              <a:cs typeface="Calibri"/>
              <a:sym typeface="Calibri"/>
            </a:endParaRPr>
          </a:p>
        </p:txBody>
      </p:sp>
      <p:sp>
        <p:nvSpPr>
          <p:cNvPr id="2156" name="Google Shape;2156;p30"/>
          <p:cNvSpPr/>
          <p:nvPr/>
        </p:nvSpPr>
        <p:spPr>
          <a:xfrm>
            <a:off x="1749247" y="2971800"/>
            <a:ext cx="12855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57" name="Google Shape;2157;p30"/>
          <p:cNvPicPr preferRelativeResize="0"/>
          <p:nvPr/>
        </p:nvPicPr>
        <p:blipFill rotWithShape="1">
          <a:blip r:embed="rId6">
            <a:alphaModFix/>
          </a:blip>
          <a:srcRect b="0" l="0" r="0" t="0"/>
          <a:stretch/>
        </p:blipFill>
        <p:spPr>
          <a:xfrm>
            <a:off x="1825142" y="3038551"/>
            <a:ext cx="114300" cy="114300"/>
          </a:xfrm>
          <a:prstGeom prst="rect">
            <a:avLst/>
          </a:prstGeom>
          <a:noFill/>
          <a:ln>
            <a:noFill/>
          </a:ln>
        </p:spPr>
      </p:pic>
      <p:sp>
        <p:nvSpPr>
          <p:cNvPr id="2158" name="Google Shape;2158;p30"/>
          <p:cNvSpPr txBox="1"/>
          <p:nvPr/>
        </p:nvSpPr>
        <p:spPr>
          <a:xfrm>
            <a:off x="1977847" y="3010205"/>
            <a:ext cx="10671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リリース判定</a:t>
            </a:r>
            <a:endParaRPr b="0" i="0" sz="900" u="none" cap="none" strike="noStrike">
              <a:solidFill>
                <a:schemeClr val="dk1"/>
              </a:solidFill>
              <a:latin typeface="Calibri"/>
              <a:ea typeface="Calibri"/>
              <a:cs typeface="Calibri"/>
              <a:sym typeface="Calibri"/>
            </a:endParaRPr>
          </a:p>
        </p:txBody>
      </p:sp>
      <p:sp>
        <p:nvSpPr>
          <p:cNvPr id="2159" name="Google Shape;2159;p30"/>
          <p:cNvSpPr/>
          <p:nvPr/>
        </p:nvSpPr>
        <p:spPr>
          <a:xfrm>
            <a:off x="580644" y="3524098"/>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0"/>
          <p:cNvSpPr txBox="1"/>
          <p:nvPr/>
        </p:nvSpPr>
        <p:spPr>
          <a:xfrm>
            <a:off x="819302" y="3666744"/>
            <a:ext cx="29772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承認プロセスの効率化が待ち時間3日</a:t>
            </a:r>
            <a:endParaRPr b="0" i="0" sz="1300" u="none" cap="none" strike="noStrike">
              <a:solidFill>
                <a:schemeClr val="dk1"/>
              </a:solidFill>
              <a:latin typeface="Calibri"/>
              <a:ea typeface="Calibri"/>
              <a:cs typeface="Calibri"/>
              <a:sym typeface="Calibri"/>
            </a:endParaRPr>
          </a:p>
        </p:txBody>
      </p:sp>
      <p:sp>
        <p:nvSpPr>
          <p:cNvPr id="2161" name="Google Shape;2161;p30"/>
          <p:cNvSpPr txBox="1"/>
          <p:nvPr/>
        </p:nvSpPr>
        <p:spPr>
          <a:xfrm>
            <a:off x="819302" y="3984955"/>
            <a:ext cx="47886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開発速度は向上したが、承認フローがボトルネックとなり、リードタイム全体が短縮されていない。</a:t>
            </a:r>
            <a:endParaRPr b="0" i="0" sz="900" u="none" cap="none" strike="noStrike">
              <a:solidFill>
                <a:schemeClr val="dk1"/>
              </a:solidFill>
              <a:latin typeface="Calibri"/>
              <a:ea typeface="Calibri"/>
              <a:cs typeface="Calibri"/>
              <a:sym typeface="Calibri"/>
            </a:endParaRPr>
          </a:p>
        </p:txBody>
      </p:sp>
      <p:sp>
        <p:nvSpPr>
          <p:cNvPr id="2162" name="Google Shape;2162;p30"/>
          <p:cNvSpPr/>
          <p:nvPr/>
        </p:nvSpPr>
        <p:spPr>
          <a:xfrm>
            <a:off x="819302" y="4466844"/>
            <a:ext cx="828300" cy="247800"/>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63" name="Google Shape;2163;p30"/>
          <p:cNvPicPr preferRelativeResize="0"/>
          <p:nvPr/>
        </p:nvPicPr>
        <p:blipFill rotWithShape="1">
          <a:blip r:embed="rId7">
            <a:alphaModFix/>
          </a:blip>
          <a:srcRect b="0" l="0" r="0" t="0"/>
          <a:stretch/>
        </p:blipFill>
        <p:spPr>
          <a:xfrm>
            <a:off x="895198" y="4533595"/>
            <a:ext cx="114300" cy="114300"/>
          </a:xfrm>
          <a:prstGeom prst="rect">
            <a:avLst/>
          </a:prstGeom>
          <a:noFill/>
          <a:ln>
            <a:noFill/>
          </a:ln>
        </p:spPr>
      </p:pic>
      <p:sp>
        <p:nvSpPr>
          <p:cNvPr id="2164" name="Google Shape;2164;p30"/>
          <p:cNvSpPr txBox="1"/>
          <p:nvPr/>
        </p:nvSpPr>
        <p:spPr>
          <a:xfrm>
            <a:off x="1047902" y="4505249"/>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緊急度: 中</a:t>
            </a:r>
            <a:endParaRPr b="0" i="0" sz="900" u="none" cap="none" strike="noStrike">
              <a:solidFill>
                <a:schemeClr val="dk1"/>
              </a:solidFill>
              <a:latin typeface="Calibri"/>
              <a:ea typeface="Calibri"/>
              <a:cs typeface="Calibri"/>
              <a:sym typeface="Calibri"/>
            </a:endParaRPr>
          </a:p>
        </p:txBody>
      </p:sp>
      <p:sp>
        <p:nvSpPr>
          <p:cNvPr id="2165" name="Google Shape;2165;p30"/>
          <p:cNvSpPr/>
          <p:nvPr/>
        </p:nvSpPr>
        <p:spPr>
          <a:xfrm>
            <a:off x="1758391" y="4466844"/>
            <a:ext cx="12573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66" name="Google Shape;2166;p30"/>
          <p:cNvPicPr preferRelativeResize="0"/>
          <p:nvPr/>
        </p:nvPicPr>
        <p:blipFill rotWithShape="1">
          <a:blip r:embed="rId8">
            <a:alphaModFix/>
          </a:blip>
          <a:srcRect b="0" l="-130" r="-140" t="0"/>
          <a:stretch/>
        </p:blipFill>
        <p:spPr>
          <a:xfrm>
            <a:off x="1835201" y="4533595"/>
            <a:ext cx="85954" cy="114300"/>
          </a:xfrm>
          <a:prstGeom prst="rect">
            <a:avLst/>
          </a:prstGeom>
          <a:noFill/>
          <a:ln>
            <a:noFill/>
          </a:ln>
        </p:spPr>
      </p:pic>
      <p:sp>
        <p:nvSpPr>
          <p:cNvPr id="2167" name="Google Shape;2167;p30"/>
          <p:cNvSpPr txBox="1"/>
          <p:nvPr/>
        </p:nvSpPr>
        <p:spPr>
          <a:xfrm>
            <a:off x="1958645" y="4505249"/>
            <a:ext cx="10671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待ち時間増大</a:t>
            </a:r>
            <a:endParaRPr b="0" i="0" sz="900" u="none" cap="none" strike="noStrike">
              <a:solidFill>
                <a:schemeClr val="dk1"/>
              </a:solidFill>
              <a:latin typeface="Calibri"/>
              <a:ea typeface="Calibri"/>
              <a:cs typeface="Calibri"/>
              <a:sym typeface="Calibri"/>
            </a:endParaRPr>
          </a:p>
        </p:txBody>
      </p:sp>
      <p:sp>
        <p:nvSpPr>
          <p:cNvPr id="2168" name="Google Shape;2168;p30"/>
          <p:cNvSpPr/>
          <p:nvPr/>
        </p:nvSpPr>
        <p:spPr>
          <a:xfrm>
            <a:off x="580644" y="5020056"/>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0"/>
          <p:cNvSpPr txBox="1"/>
          <p:nvPr/>
        </p:nvSpPr>
        <p:spPr>
          <a:xfrm>
            <a:off x="819302" y="5162702"/>
            <a:ext cx="28722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例外処理ルール整備が対応手順未定</a:t>
            </a:r>
            <a:endParaRPr b="0" i="0" sz="1300" u="none" cap="none" strike="noStrike">
              <a:solidFill>
                <a:schemeClr val="dk1"/>
              </a:solidFill>
              <a:latin typeface="Calibri"/>
              <a:ea typeface="Calibri"/>
              <a:cs typeface="Calibri"/>
              <a:sym typeface="Calibri"/>
            </a:endParaRPr>
          </a:p>
        </p:txBody>
      </p:sp>
      <p:sp>
        <p:nvSpPr>
          <p:cNvPr id="2170" name="Google Shape;2170;p30"/>
          <p:cNvSpPr txBox="1"/>
          <p:nvPr/>
        </p:nvSpPr>
        <p:spPr>
          <a:xfrm>
            <a:off x="819302" y="5480914"/>
            <a:ext cx="47988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デプロイ自動化が進む一方で、エラー発生時の手動介入やエスカレーション手順が曖昧。</a:t>
            </a:r>
            <a:endParaRPr b="0" i="0" sz="900" u="none" cap="none" strike="noStrike">
              <a:solidFill>
                <a:schemeClr val="dk1"/>
              </a:solidFill>
              <a:latin typeface="Calibri"/>
              <a:ea typeface="Calibri"/>
              <a:cs typeface="Calibri"/>
              <a:sym typeface="Calibri"/>
            </a:endParaRPr>
          </a:p>
        </p:txBody>
      </p:sp>
      <p:sp>
        <p:nvSpPr>
          <p:cNvPr id="2171" name="Google Shape;2171;p30"/>
          <p:cNvSpPr/>
          <p:nvPr/>
        </p:nvSpPr>
        <p:spPr>
          <a:xfrm>
            <a:off x="819302" y="5962802"/>
            <a:ext cx="828300" cy="247800"/>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72" name="Google Shape;2172;p30"/>
          <p:cNvPicPr preferRelativeResize="0"/>
          <p:nvPr/>
        </p:nvPicPr>
        <p:blipFill rotWithShape="1">
          <a:blip r:embed="rId7">
            <a:alphaModFix/>
          </a:blip>
          <a:srcRect b="0" l="0" r="0" t="0"/>
          <a:stretch/>
        </p:blipFill>
        <p:spPr>
          <a:xfrm>
            <a:off x="895198" y="6029554"/>
            <a:ext cx="114300" cy="114300"/>
          </a:xfrm>
          <a:prstGeom prst="rect">
            <a:avLst/>
          </a:prstGeom>
          <a:noFill/>
          <a:ln>
            <a:noFill/>
          </a:ln>
        </p:spPr>
      </p:pic>
      <p:sp>
        <p:nvSpPr>
          <p:cNvPr id="2173" name="Google Shape;2173;p30"/>
          <p:cNvSpPr txBox="1"/>
          <p:nvPr/>
        </p:nvSpPr>
        <p:spPr>
          <a:xfrm>
            <a:off x="1047902" y="6001207"/>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緊急度: 中</a:t>
            </a:r>
            <a:endParaRPr b="0" i="0" sz="900" u="none" cap="none" strike="noStrike">
              <a:solidFill>
                <a:schemeClr val="dk1"/>
              </a:solidFill>
              <a:latin typeface="Calibri"/>
              <a:ea typeface="Calibri"/>
              <a:cs typeface="Calibri"/>
              <a:sym typeface="Calibri"/>
            </a:endParaRPr>
          </a:p>
        </p:txBody>
      </p:sp>
      <p:sp>
        <p:nvSpPr>
          <p:cNvPr id="2174" name="Google Shape;2174;p30"/>
          <p:cNvSpPr/>
          <p:nvPr/>
        </p:nvSpPr>
        <p:spPr>
          <a:xfrm>
            <a:off x="1758391" y="5962802"/>
            <a:ext cx="13998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75" name="Google Shape;2175;p30"/>
          <p:cNvPicPr preferRelativeResize="0"/>
          <p:nvPr/>
        </p:nvPicPr>
        <p:blipFill rotWithShape="1">
          <a:blip r:embed="rId9">
            <a:alphaModFix/>
          </a:blip>
          <a:srcRect b="0" l="0" r="0" t="0"/>
          <a:stretch/>
        </p:blipFill>
        <p:spPr>
          <a:xfrm>
            <a:off x="1835201" y="6029554"/>
            <a:ext cx="114300" cy="114300"/>
          </a:xfrm>
          <a:prstGeom prst="rect">
            <a:avLst/>
          </a:prstGeom>
          <a:noFill/>
          <a:ln>
            <a:noFill/>
          </a:ln>
        </p:spPr>
      </p:pic>
      <p:sp>
        <p:nvSpPr>
          <p:cNvPr id="2176" name="Google Shape;2176;p30"/>
          <p:cNvSpPr txBox="1"/>
          <p:nvPr/>
        </p:nvSpPr>
        <p:spPr>
          <a:xfrm>
            <a:off x="1986991" y="6001207"/>
            <a:ext cx="11814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対応時間長期化</a:t>
            </a:r>
            <a:endParaRPr b="0" i="0" sz="900" u="none" cap="none" strike="noStrike">
              <a:solidFill>
                <a:schemeClr val="dk1"/>
              </a:solidFill>
              <a:latin typeface="Calibri"/>
              <a:ea typeface="Calibri"/>
              <a:cs typeface="Calibri"/>
              <a:sym typeface="Calibri"/>
            </a:endParaRPr>
          </a:p>
        </p:txBody>
      </p:sp>
      <p:sp>
        <p:nvSpPr>
          <p:cNvPr id="2177" name="Google Shape;2177;p30"/>
          <p:cNvSpPr/>
          <p:nvPr/>
        </p:nvSpPr>
        <p:spPr>
          <a:xfrm>
            <a:off x="6191402" y="1248156"/>
            <a:ext cx="5619900" cy="5324700"/>
          </a:xfrm>
          <a:prstGeom prst="roundRect">
            <a:avLst>
              <a:gd fmla="val 492" name="adj"/>
            </a:avLst>
          </a:prstGeom>
          <a:solidFill>
            <a:srgbClr val="FAF5FF"/>
          </a:solidFill>
          <a:ln cap="flat" cmpd="sng" w="12700">
            <a:solidFill>
              <a:srgbClr val="E9D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0"/>
          <p:cNvSpPr/>
          <p:nvPr/>
        </p:nvSpPr>
        <p:spPr>
          <a:xfrm>
            <a:off x="6391656" y="1828800"/>
            <a:ext cx="5219400" cy="9000"/>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79" name="Google Shape;2179;p30"/>
          <p:cNvPicPr preferRelativeResize="0"/>
          <p:nvPr/>
        </p:nvPicPr>
        <p:blipFill rotWithShape="1">
          <a:blip r:embed="rId10">
            <a:alphaModFix/>
          </a:blip>
          <a:srcRect b="0" l="0" r="0" t="0"/>
          <a:stretch/>
        </p:blipFill>
        <p:spPr>
          <a:xfrm>
            <a:off x="6391656" y="1495044"/>
            <a:ext cx="142646" cy="190195"/>
          </a:xfrm>
          <a:prstGeom prst="rect">
            <a:avLst/>
          </a:prstGeom>
          <a:noFill/>
          <a:ln>
            <a:noFill/>
          </a:ln>
        </p:spPr>
      </p:pic>
      <p:sp>
        <p:nvSpPr>
          <p:cNvPr id="2180" name="Google Shape;2180;p30"/>
          <p:cNvSpPr txBox="1"/>
          <p:nvPr/>
        </p:nvSpPr>
        <p:spPr>
          <a:xfrm>
            <a:off x="6629400" y="1447495"/>
            <a:ext cx="1839000" cy="277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B21A8"/>
              </a:buClr>
              <a:buSzPts val="1500"/>
              <a:buFont typeface="Noto Sans JP"/>
              <a:buNone/>
            </a:pPr>
            <a:r>
              <a:rPr b="1" i="0" lang="en-US" sz="1500" u="none" cap="none" strike="noStrike">
                <a:solidFill>
                  <a:srgbClr val="6B21A8"/>
                </a:solidFill>
                <a:latin typeface="Noto Sans JP"/>
                <a:ea typeface="Noto Sans JP"/>
                <a:cs typeface="Noto Sans JP"/>
                <a:sym typeface="Noto Sans JP"/>
              </a:rPr>
              <a:t>解決策 (Solutions)</a:t>
            </a:r>
            <a:endParaRPr b="0" i="0" sz="1500" u="none" cap="none" strike="noStrike">
              <a:solidFill>
                <a:schemeClr val="dk1"/>
              </a:solidFill>
              <a:latin typeface="Calibri"/>
              <a:ea typeface="Calibri"/>
              <a:cs typeface="Calibri"/>
              <a:sym typeface="Calibri"/>
            </a:endParaRPr>
          </a:p>
        </p:txBody>
      </p:sp>
      <p:sp>
        <p:nvSpPr>
          <p:cNvPr id="2181" name="Google Shape;2181;p30"/>
          <p:cNvSpPr/>
          <p:nvPr/>
        </p:nvSpPr>
        <p:spPr>
          <a:xfrm>
            <a:off x="6391656" y="2029054"/>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0"/>
          <p:cNvSpPr/>
          <p:nvPr/>
        </p:nvSpPr>
        <p:spPr>
          <a:xfrm>
            <a:off x="6629400" y="2190902"/>
            <a:ext cx="304500" cy="209400"/>
          </a:xfrm>
          <a:prstGeom prst="roundRect">
            <a:avLst>
              <a:gd fmla="val 7939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0"/>
          <p:cNvSpPr txBox="1"/>
          <p:nvPr/>
        </p:nvSpPr>
        <p:spPr>
          <a:xfrm>
            <a:off x="6705295" y="2210105"/>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2184" name="Google Shape;2184;p30"/>
          <p:cNvSpPr/>
          <p:nvPr/>
        </p:nvSpPr>
        <p:spPr>
          <a:xfrm>
            <a:off x="10848442" y="2190902"/>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85" name="Google Shape;2185;p30"/>
          <p:cNvPicPr preferRelativeResize="0"/>
          <p:nvPr/>
        </p:nvPicPr>
        <p:blipFill rotWithShape="1">
          <a:blip r:embed="rId11">
            <a:alphaModFix/>
          </a:blip>
          <a:srcRect b="0" l="0" r="0" t="0"/>
          <a:stretch/>
        </p:blipFill>
        <p:spPr>
          <a:xfrm>
            <a:off x="10924337" y="2243023"/>
            <a:ext cx="114300" cy="114300"/>
          </a:xfrm>
          <a:prstGeom prst="rect">
            <a:avLst/>
          </a:prstGeom>
          <a:noFill/>
          <a:ln>
            <a:noFill/>
          </a:ln>
        </p:spPr>
      </p:pic>
      <p:sp>
        <p:nvSpPr>
          <p:cNvPr id="2186" name="Google Shape;2186;p30"/>
          <p:cNvSpPr txBox="1"/>
          <p:nvPr/>
        </p:nvSpPr>
        <p:spPr>
          <a:xfrm>
            <a:off x="11038637" y="2210105"/>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2週間</a:t>
            </a:r>
            <a:endParaRPr b="0" i="0" sz="900" u="none" cap="none" strike="noStrike">
              <a:solidFill>
                <a:schemeClr val="dk1"/>
              </a:solidFill>
              <a:latin typeface="Calibri"/>
              <a:ea typeface="Calibri"/>
              <a:cs typeface="Calibri"/>
              <a:sym typeface="Calibri"/>
            </a:endParaRPr>
          </a:p>
        </p:txBody>
      </p:sp>
      <p:sp>
        <p:nvSpPr>
          <p:cNvPr id="2187" name="Google Shape;2187;p30"/>
          <p:cNvSpPr txBox="1"/>
          <p:nvPr/>
        </p:nvSpPr>
        <p:spPr>
          <a:xfrm>
            <a:off x="6629400" y="2476195"/>
            <a:ext cx="13434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品質ゲート再定義</a:t>
            </a:r>
            <a:endParaRPr b="0" i="0" sz="1200" u="none" cap="none" strike="noStrike">
              <a:solidFill>
                <a:schemeClr val="dk1"/>
              </a:solidFill>
              <a:latin typeface="Calibri"/>
              <a:ea typeface="Calibri"/>
              <a:cs typeface="Calibri"/>
              <a:sym typeface="Calibri"/>
            </a:endParaRPr>
          </a:p>
        </p:txBody>
      </p:sp>
      <p:sp>
        <p:nvSpPr>
          <p:cNvPr id="2188" name="Google Shape;2188;p30"/>
          <p:cNvSpPr txBox="1"/>
          <p:nvPr/>
        </p:nvSpPr>
        <p:spPr>
          <a:xfrm>
            <a:off x="6629400" y="2762402"/>
            <a:ext cx="48078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L5タスク品質基準の更新、自動テスト合格ラインの設定、リリース判断クライテリアの明確化を実施。</a:t>
            </a:r>
            <a:endParaRPr b="0" i="0" sz="900" u="none" cap="none" strike="noStrike">
              <a:solidFill>
                <a:schemeClr val="dk1"/>
              </a:solidFill>
              <a:latin typeface="Calibri"/>
              <a:ea typeface="Calibri"/>
              <a:cs typeface="Calibri"/>
              <a:sym typeface="Calibri"/>
            </a:endParaRPr>
          </a:p>
        </p:txBody>
      </p:sp>
      <p:sp>
        <p:nvSpPr>
          <p:cNvPr id="2189" name="Google Shape;2189;p30"/>
          <p:cNvSpPr/>
          <p:nvPr/>
        </p:nvSpPr>
        <p:spPr>
          <a:xfrm>
            <a:off x="6629400" y="3209544"/>
            <a:ext cx="1848000" cy="247800"/>
          </a:xfrm>
          <a:prstGeom prst="roundRect">
            <a:avLst>
              <a:gd fmla="val 56770" name="adj"/>
            </a:avLst>
          </a:prstGeom>
          <a:solidFill>
            <a:srgbClr val="F5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90" name="Google Shape;2190;p30"/>
          <p:cNvPicPr preferRelativeResize="0"/>
          <p:nvPr/>
        </p:nvPicPr>
        <p:blipFill rotWithShape="1">
          <a:blip r:embed="rId12">
            <a:alphaModFix/>
          </a:blip>
          <a:srcRect b="0" l="-2575" r="-2565" t="0"/>
          <a:stretch/>
        </p:blipFill>
        <p:spPr>
          <a:xfrm>
            <a:off x="6705295" y="3276295"/>
            <a:ext cx="105156" cy="114300"/>
          </a:xfrm>
          <a:prstGeom prst="rect">
            <a:avLst/>
          </a:prstGeom>
          <a:noFill/>
          <a:ln>
            <a:noFill/>
          </a:ln>
        </p:spPr>
      </p:pic>
      <p:sp>
        <p:nvSpPr>
          <p:cNvPr id="2191" name="Google Shape;2191;p30"/>
          <p:cNvSpPr txBox="1"/>
          <p:nvPr/>
        </p:nvSpPr>
        <p:spPr>
          <a:xfrm>
            <a:off x="6848856" y="3247949"/>
            <a:ext cx="16386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900"/>
              <a:buFont typeface="Noto Sans JP"/>
              <a:buNone/>
            </a:pPr>
            <a:r>
              <a:rPr b="1" i="0" lang="en-US" sz="900" u="none" cap="none" strike="noStrike">
                <a:solidFill>
                  <a:srgbClr val="7C3AED"/>
                </a:solidFill>
                <a:latin typeface="Noto Sans JP"/>
                <a:ea typeface="Noto Sans JP"/>
                <a:cs typeface="Noto Sans JP"/>
                <a:sym typeface="Noto Sans JP"/>
              </a:rPr>
              <a:t>期待効果: リリース判断明確化</a:t>
            </a:r>
            <a:endParaRPr b="0" i="0" sz="900" u="none" cap="none" strike="noStrike">
              <a:solidFill>
                <a:schemeClr val="dk1"/>
              </a:solidFill>
              <a:latin typeface="Calibri"/>
              <a:ea typeface="Calibri"/>
              <a:cs typeface="Calibri"/>
              <a:sym typeface="Calibri"/>
            </a:endParaRPr>
          </a:p>
        </p:txBody>
      </p:sp>
      <p:sp>
        <p:nvSpPr>
          <p:cNvPr id="2192" name="Google Shape;2192;p30"/>
          <p:cNvSpPr/>
          <p:nvPr/>
        </p:nvSpPr>
        <p:spPr>
          <a:xfrm>
            <a:off x="6391656" y="3762756"/>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0"/>
          <p:cNvSpPr/>
          <p:nvPr/>
        </p:nvSpPr>
        <p:spPr>
          <a:xfrm>
            <a:off x="6629400" y="3924605"/>
            <a:ext cx="304500" cy="209400"/>
          </a:xfrm>
          <a:prstGeom prst="roundRect">
            <a:avLst>
              <a:gd fmla="val 79396" name="adj"/>
            </a:avLst>
          </a:prstGeom>
          <a:solidFill>
            <a:srgbClr val="EA58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0"/>
          <p:cNvSpPr txBox="1"/>
          <p:nvPr/>
        </p:nvSpPr>
        <p:spPr>
          <a:xfrm>
            <a:off x="6705295" y="3943807"/>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P1</a:t>
            </a:r>
            <a:endParaRPr b="0" i="0" sz="900" u="none" cap="none" strike="noStrike">
              <a:solidFill>
                <a:schemeClr val="dk1"/>
              </a:solidFill>
              <a:latin typeface="Calibri"/>
              <a:ea typeface="Calibri"/>
              <a:cs typeface="Calibri"/>
              <a:sym typeface="Calibri"/>
            </a:endParaRPr>
          </a:p>
        </p:txBody>
      </p:sp>
      <p:sp>
        <p:nvSpPr>
          <p:cNvPr id="2195" name="Google Shape;2195;p30"/>
          <p:cNvSpPr/>
          <p:nvPr/>
        </p:nvSpPr>
        <p:spPr>
          <a:xfrm>
            <a:off x="10848442" y="3924605"/>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96" name="Google Shape;2196;p30"/>
          <p:cNvPicPr preferRelativeResize="0"/>
          <p:nvPr/>
        </p:nvPicPr>
        <p:blipFill rotWithShape="1">
          <a:blip r:embed="rId11">
            <a:alphaModFix/>
          </a:blip>
          <a:srcRect b="0" l="0" r="0" t="0"/>
          <a:stretch/>
        </p:blipFill>
        <p:spPr>
          <a:xfrm>
            <a:off x="10924337" y="3976726"/>
            <a:ext cx="114300" cy="114300"/>
          </a:xfrm>
          <a:prstGeom prst="rect">
            <a:avLst/>
          </a:prstGeom>
          <a:noFill/>
          <a:ln>
            <a:noFill/>
          </a:ln>
        </p:spPr>
      </p:pic>
      <p:sp>
        <p:nvSpPr>
          <p:cNvPr id="2197" name="Google Shape;2197;p30"/>
          <p:cNvSpPr txBox="1"/>
          <p:nvPr/>
        </p:nvSpPr>
        <p:spPr>
          <a:xfrm>
            <a:off x="11038637" y="3943807"/>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3週間</a:t>
            </a:r>
            <a:endParaRPr b="0" i="0" sz="900" u="none" cap="none" strike="noStrike">
              <a:solidFill>
                <a:schemeClr val="dk1"/>
              </a:solidFill>
              <a:latin typeface="Calibri"/>
              <a:ea typeface="Calibri"/>
              <a:cs typeface="Calibri"/>
              <a:sym typeface="Calibri"/>
            </a:endParaRPr>
          </a:p>
        </p:txBody>
      </p:sp>
      <p:sp>
        <p:nvSpPr>
          <p:cNvPr id="2198" name="Google Shape;2198;p30"/>
          <p:cNvSpPr txBox="1"/>
          <p:nvPr/>
        </p:nvSpPr>
        <p:spPr>
          <a:xfrm>
            <a:off x="6629400" y="4209898"/>
            <a:ext cx="14961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承認プロセス効率化</a:t>
            </a:r>
            <a:endParaRPr b="0" i="0" sz="1200" u="none" cap="none" strike="noStrike">
              <a:solidFill>
                <a:schemeClr val="dk1"/>
              </a:solidFill>
              <a:latin typeface="Calibri"/>
              <a:ea typeface="Calibri"/>
              <a:cs typeface="Calibri"/>
              <a:sym typeface="Calibri"/>
            </a:endParaRPr>
          </a:p>
        </p:txBody>
      </p:sp>
      <p:sp>
        <p:nvSpPr>
          <p:cNvPr id="2199" name="Google Shape;2199;p30"/>
          <p:cNvSpPr txBox="1"/>
          <p:nvPr/>
        </p:nvSpPr>
        <p:spPr>
          <a:xfrm>
            <a:off x="6629400" y="4496105"/>
            <a:ext cx="47988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承認自動化ルールの適用、例外パスの設定、および待ち時間の可視化によりフローを最適化。</a:t>
            </a:r>
            <a:endParaRPr b="0" i="0" sz="900" u="none" cap="none" strike="noStrike">
              <a:solidFill>
                <a:schemeClr val="dk1"/>
              </a:solidFill>
              <a:latin typeface="Calibri"/>
              <a:ea typeface="Calibri"/>
              <a:cs typeface="Calibri"/>
              <a:sym typeface="Calibri"/>
            </a:endParaRPr>
          </a:p>
        </p:txBody>
      </p:sp>
      <p:sp>
        <p:nvSpPr>
          <p:cNvPr id="2200" name="Google Shape;2200;p30"/>
          <p:cNvSpPr/>
          <p:nvPr/>
        </p:nvSpPr>
        <p:spPr>
          <a:xfrm>
            <a:off x="6629400" y="4943246"/>
            <a:ext cx="1600200" cy="247800"/>
          </a:xfrm>
          <a:prstGeom prst="roundRect">
            <a:avLst>
              <a:gd fmla="val 56770" name="adj"/>
            </a:avLst>
          </a:prstGeom>
          <a:solidFill>
            <a:srgbClr val="F5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01" name="Google Shape;2201;p30"/>
          <p:cNvPicPr preferRelativeResize="0"/>
          <p:nvPr/>
        </p:nvPicPr>
        <p:blipFill rotWithShape="1">
          <a:blip r:embed="rId13">
            <a:alphaModFix/>
          </a:blip>
          <a:srcRect b="0" l="0" r="0" t="0"/>
          <a:stretch/>
        </p:blipFill>
        <p:spPr>
          <a:xfrm>
            <a:off x="6705295" y="5009998"/>
            <a:ext cx="114300" cy="114300"/>
          </a:xfrm>
          <a:prstGeom prst="rect">
            <a:avLst/>
          </a:prstGeom>
          <a:noFill/>
          <a:ln>
            <a:noFill/>
          </a:ln>
        </p:spPr>
      </p:pic>
      <p:sp>
        <p:nvSpPr>
          <p:cNvPr id="2202" name="Google Shape;2202;p30"/>
          <p:cNvSpPr txBox="1"/>
          <p:nvPr/>
        </p:nvSpPr>
        <p:spPr>
          <a:xfrm>
            <a:off x="6858000" y="4981651"/>
            <a:ext cx="13818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900"/>
              <a:buFont typeface="Noto Sans JP"/>
              <a:buNone/>
            </a:pPr>
            <a:r>
              <a:rPr b="1" i="0" lang="en-US" sz="900" u="none" cap="none" strike="noStrike">
                <a:solidFill>
                  <a:srgbClr val="7C3AED"/>
                </a:solidFill>
                <a:latin typeface="Noto Sans JP"/>
                <a:ea typeface="Noto Sans JP"/>
                <a:cs typeface="Noto Sans JP"/>
                <a:sym typeface="Noto Sans JP"/>
              </a:rPr>
              <a:t>期待効果: 待ち時間 -70%</a:t>
            </a:r>
            <a:endParaRPr b="0" i="0" sz="900" u="none" cap="none" strike="noStrike">
              <a:solidFill>
                <a:schemeClr val="dk1"/>
              </a:solidFill>
              <a:latin typeface="Calibri"/>
              <a:ea typeface="Calibri"/>
              <a:cs typeface="Calibri"/>
              <a:sym typeface="Calibri"/>
            </a:endParaRPr>
          </a:p>
        </p:txBody>
      </p:sp>
      <p:sp>
        <p:nvSpPr>
          <p:cNvPr id="2203" name="Google Shape;2203;p30"/>
          <p:cNvSpPr/>
          <p:nvPr/>
        </p:nvSpPr>
        <p:spPr>
          <a:xfrm>
            <a:off x="6391656" y="5495544"/>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0"/>
          <p:cNvSpPr/>
          <p:nvPr/>
        </p:nvSpPr>
        <p:spPr>
          <a:xfrm>
            <a:off x="6629400" y="5658307"/>
            <a:ext cx="304500" cy="209400"/>
          </a:xfrm>
          <a:prstGeom prst="roundRect">
            <a:avLst>
              <a:gd fmla="val 79396" name="adj"/>
            </a:avLst>
          </a:prstGeom>
          <a:solidFill>
            <a:srgbClr val="EA58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0"/>
          <p:cNvSpPr txBox="1"/>
          <p:nvPr/>
        </p:nvSpPr>
        <p:spPr>
          <a:xfrm>
            <a:off x="6705295" y="5676595"/>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P1</a:t>
            </a:r>
            <a:endParaRPr b="0" i="0" sz="900" u="none" cap="none" strike="noStrike">
              <a:solidFill>
                <a:schemeClr val="dk1"/>
              </a:solidFill>
              <a:latin typeface="Calibri"/>
              <a:ea typeface="Calibri"/>
              <a:cs typeface="Calibri"/>
              <a:sym typeface="Calibri"/>
            </a:endParaRPr>
          </a:p>
        </p:txBody>
      </p:sp>
      <p:sp>
        <p:nvSpPr>
          <p:cNvPr id="2206" name="Google Shape;2206;p30"/>
          <p:cNvSpPr/>
          <p:nvPr/>
        </p:nvSpPr>
        <p:spPr>
          <a:xfrm>
            <a:off x="10848442" y="5658307"/>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07" name="Google Shape;2207;p30"/>
          <p:cNvPicPr preferRelativeResize="0"/>
          <p:nvPr/>
        </p:nvPicPr>
        <p:blipFill rotWithShape="1">
          <a:blip r:embed="rId11">
            <a:alphaModFix/>
          </a:blip>
          <a:srcRect b="0" l="0" r="0" t="0"/>
          <a:stretch/>
        </p:blipFill>
        <p:spPr>
          <a:xfrm>
            <a:off x="10924337" y="5710428"/>
            <a:ext cx="114300" cy="114300"/>
          </a:xfrm>
          <a:prstGeom prst="rect">
            <a:avLst/>
          </a:prstGeom>
          <a:noFill/>
          <a:ln>
            <a:noFill/>
          </a:ln>
        </p:spPr>
      </p:pic>
      <p:sp>
        <p:nvSpPr>
          <p:cNvPr id="2208" name="Google Shape;2208;p30"/>
          <p:cNvSpPr txBox="1"/>
          <p:nvPr/>
        </p:nvSpPr>
        <p:spPr>
          <a:xfrm>
            <a:off x="11038637" y="5676595"/>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1ヶ月</a:t>
            </a:r>
            <a:endParaRPr b="0" i="0" sz="900" u="none" cap="none" strike="noStrike">
              <a:solidFill>
                <a:schemeClr val="dk1"/>
              </a:solidFill>
              <a:latin typeface="Calibri"/>
              <a:ea typeface="Calibri"/>
              <a:cs typeface="Calibri"/>
              <a:sym typeface="Calibri"/>
            </a:endParaRPr>
          </a:p>
        </p:txBody>
      </p:sp>
      <p:sp>
        <p:nvSpPr>
          <p:cNvPr id="2209" name="Google Shape;2209;p30"/>
          <p:cNvSpPr txBox="1"/>
          <p:nvPr/>
        </p:nvSpPr>
        <p:spPr>
          <a:xfrm>
            <a:off x="6629400" y="5943600"/>
            <a:ext cx="14961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例外処理ルール整備</a:t>
            </a:r>
            <a:endParaRPr b="0" i="0" sz="1200" u="none" cap="none" strike="noStrike">
              <a:solidFill>
                <a:schemeClr val="dk1"/>
              </a:solidFill>
              <a:latin typeface="Calibri"/>
              <a:ea typeface="Calibri"/>
              <a:cs typeface="Calibri"/>
              <a:sym typeface="Calibri"/>
            </a:endParaRPr>
          </a:p>
        </p:txBody>
      </p:sp>
      <p:sp>
        <p:nvSpPr>
          <p:cNvPr id="2210" name="Google Shape;2210;p30"/>
          <p:cNvSpPr txBox="1"/>
          <p:nvPr/>
        </p:nvSpPr>
        <p:spPr>
          <a:xfrm>
            <a:off x="6629400" y="6229807"/>
            <a:ext cx="47988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エラーカタログの作成、対応手順書の整備、エスカレーションフローの確立で迅速な復旧を実現。</a:t>
            </a:r>
            <a:endParaRPr b="0" i="0" sz="900" u="none" cap="none" strike="noStrike">
              <a:solidFill>
                <a:schemeClr val="dk1"/>
              </a:solidFill>
              <a:latin typeface="Calibri"/>
              <a:ea typeface="Calibri"/>
              <a:cs typeface="Calibri"/>
              <a:sym typeface="Calibri"/>
            </a:endParaRPr>
          </a:p>
        </p:txBody>
      </p:sp>
      <p:sp>
        <p:nvSpPr>
          <p:cNvPr id="2211" name="Google Shape;2211;p30"/>
          <p:cNvSpPr/>
          <p:nvPr/>
        </p:nvSpPr>
        <p:spPr>
          <a:xfrm>
            <a:off x="6629400" y="6676949"/>
            <a:ext cx="1600200" cy="247800"/>
          </a:xfrm>
          <a:prstGeom prst="roundRect">
            <a:avLst>
              <a:gd fmla="val 56770" name="adj"/>
            </a:avLst>
          </a:prstGeom>
          <a:solidFill>
            <a:srgbClr val="F5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12" name="Google Shape;2212;p30"/>
          <p:cNvPicPr preferRelativeResize="0"/>
          <p:nvPr/>
        </p:nvPicPr>
        <p:blipFill rotWithShape="1">
          <a:blip r:embed="rId14">
            <a:alphaModFix/>
          </a:blip>
          <a:srcRect b="0" l="0" r="0" t="0"/>
          <a:stretch/>
        </p:blipFill>
        <p:spPr>
          <a:xfrm>
            <a:off x="6705295" y="6743700"/>
            <a:ext cx="114300" cy="114300"/>
          </a:xfrm>
          <a:prstGeom prst="rect">
            <a:avLst/>
          </a:prstGeom>
          <a:noFill/>
          <a:ln>
            <a:noFill/>
          </a:ln>
        </p:spPr>
      </p:pic>
      <p:sp>
        <p:nvSpPr>
          <p:cNvPr id="2213" name="Google Shape;2213;p30"/>
          <p:cNvSpPr txBox="1"/>
          <p:nvPr/>
        </p:nvSpPr>
        <p:spPr>
          <a:xfrm>
            <a:off x="6858000" y="6715354"/>
            <a:ext cx="13818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900"/>
              <a:buFont typeface="Noto Sans JP"/>
              <a:buNone/>
            </a:pPr>
            <a:r>
              <a:rPr b="1" i="0" lang="en-US" sz="900" u="none" cap="none" strike="noStrike">
                <a:solidFill>
                  <a:srgbClr val="7C3AED"/>
                </a:solidFill>
                <a:latin typeface="Noto Sans JP"/>
                <a:ea typeface="Noto Sans JP"/>
                <a:cs typeface="Noto Sans JP"/>
                <a:sym typeface="Noto Sans JP"/>
              </a:rPr>
              <a:t>期待効果: 対応時間 -60%</a:t>
            </a:r>
            <a:endParaRPr b="0" i="0" sz="900" u="none" cap="none" strike="noStrike">
              <a:solidFill>
                <a:schemeClr val="dk1"/>
              </a:solidFill>
              <a:latin typeface="Calibri"/>
              <a:ea typeface="Calibri"/>
              <a:cs typeface="Calibri"/>
              <a:sym typeface="Calibri"/>
            </a:endParaRPr>
          </a:p>
        </p:txBody>
      </p:sp>
      <p:sp>
        <p:nvSpPr>
          <p:cNvPr id="2214" name="Google Shape;2214;p30"/>
          <p:cNvSpPr/>
          <p:nvPr/>
        </p:nvSpPr>
        <p:spPr>
          <a:xfrm>
            <a:off x="5943600" y="1736446"/>
            <a:ext cx="304500" cy="304500"/>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15" name="Google Shape;2215;p30"/>
          <p:cNvPicPr preferRelativeResize="0"/>
          <p:nvPr/>
        </p:nvPicPr>
        <p:blipFill rotWithShape="1">
          <a:blip r:embed="rId15">
            <a:alphaModFix/>
          </a:blip>
          <a:srcRect b="0" l="-60" r="-50" t="0"/>
          <a:stretch/>
        </p:blipFill>
        <p:spPr>
          <a:xfrm>
            <a:off x="5995721" y="1774850"/>
            <a:ext cx="200254" cy="228600"/>
          </a:xfrm>
          <a:prstGeom prst="rect">
            <a:avLst/>
          </a:prstGeom>
          <a:noFill/>
          <a:ln>
            <a:noFill/>
          </a:ln>
        </p:spPr>
      </p:pic>
      <p:sp>
        <p:nvSpPr>
          <p:cNvPr id="2216" name="Google Shape;2216;p30"/>
          <p:cNvSpPr/>
          <p:nvPr/>
        </p:nvSpPr>
        <p:spPr>
          <a:xfrm>
            <a:off x="5943600" y="3610051"/>
            <a:ext cx="304500" cy="304500"/>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17" name="Google Shape;2217;p30"/>
          <p:cNvPicPr preferRelativeResize="0"/>
          <p:nvPr/>
        </p:nvPicPr>
        <p:blipFill rotWithShape="1">
          <a:blip r:embed="rId15">
            <a:alphaModFix/>
          </a:blip>
          <a:srcRect b="0" l="-60" r="-50" t="0"/>
          <a:stretch/>
        </p:blipFill>
        <p:spPr>
          <a:xfrm>
            <a:off x="5995721" y="3647542"/>
            <a:ext cx="200254" cy="228600"/>
          </a:xfrm>
          <a:prstGeom prst="rect">
            <a:avLst/>
          </a:prstGeom>
          <a:noFill/>
          <a:ln>
            <a:noFill/>
          </a:ln>
        </p:spPr>
      </p:pic>
      <p:sp>
        <p:nvSpPr>
          <p:cNvPr id="2218" name="Google Shape;2218;p30"/>
          <p:cNvSpPr/>
          <p:nvPr/>
        </p:nvSpPr>
        <p:spPr>
          <a:xfrm>
            <a:off x="5943600" y="5482742"/>
            <a:ext cx="304500" cy="304500"/>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19" name="Google Shape;2219;p30"/>
          <p:cNvPicPr preferRelativeResize="0"/>
          <p:nvPr/>
        </p:nvPicPr>
        <p:blipFill rotWithShape="1">
          <a:blip r:embed="rId15">
            <a:alphaModFix/>
          </a:blip>
          <a:srcRect b="0" l="-60" r="-50" t="0"/>
          <a:stretch/>
        </p:blipFill>
        <p:spPr>
          <a:xfrm>
            <a:off x="5995721" y="5521147"/>
            <a:ext cx="200254" cy="228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sp>
        <p:nvSpPr>
          <p:cNvPr id="2225" name="Google Shape;2225;p31"/>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1"/>
          <p:cNvSpPr/>
          <p:nvPr/>
        </p:nvSpPr>
        <p:spPr>
          <a:xfrm>
            <a:off x="5608015" y="0"/>
            <a:ext cx="6591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1"/>
          <p:cNvSpPr/>
          <p:nvPr/>
        </p:nvSpPr>
        <p:spPr>
          <a:xfrm>
            <a:off x="6827825" y="2422246"/>
            <a:ext cx="381300" cy="304500"/>
          </a:xfrm>
          <a:prstGeom prst="roundRect">
            <a:avLst>
              <a:gd fmla="val 56306" name="adj"/>
            </a:avLst>
          </a:prstGeom>
          <a:solidFill>
            <a:srgbClr val="ECFEFF"/>
          </a:solidFill>
          <a:ln cap="flat" cmpd="sng" w="25400">
            <a:solidFill>
              <a:srgbClr val="CFFA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1"/>
          <p:cNvSpPr/>
          <p:nvPr/>
        </p:nvSpPr>
        <p:spPr>
          <a:xfrm>
            <a:off x="7301484" y="2422246"/>
            <a:ext cx="381300" cy="304500"/>
          </a:xfrm>
          <a:prstGeom prst="roundRect">
            <a:avLst>
              <a:gd fmla="val 56306" name="adj"/>
            </a:avLst>
          </a:prstGeom>
          <a:solidFill>
            <a:srgbClr val="EFF6FF"/>
          </a:solidFill>
          <a:ln cap="flat" cmpd="sng" w="25400">
            <a:solidFill>
              <a:srgbClr val="BFDB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1"/>
          <p:cNvSpPr/>
          <p:nvPr/>
        </p:nvSpPr>
        <p:spPr>
          <a:xfrm>
            <a:off x="6142025" y="2932481"/>
            <a:ext cx="2686500" cy="609900"/>
          </a:xfrm>
          <a:prstGeom prst="roundRect">
            <a:avLst>
              <a:gd fmla="val 23426"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30" name="Google Shape;2230;p31"/>
          <p:cNvPicPr preferRelativeResize="0"/>
          <p:nvPr/>
        </p:nvPicPr>
        <p:blipFill rotWithShape="1">
          <a:blip r:embed="rId3">
            <a:alphaModFix/>
          </a:blip>
          <a:srcRect b="0" l="0" r="0" t="0"/>
          <a:stretch/>
        </p:blipFill>
        <p:spPr>
          <a:xfrm>
            <a:off x="6332220" y="3055925"/>
            <a:ext cx="171907" cy="171907"/>
          </a:xfrm>
          <a:prstGeom prst="rect">
            <a:avLst/>
          </a:prstGeom>
          <a:noFill/>
          <a:ln>
            <a:noFill/>
          </a:ln>
        </p:spPr>
      </p:pic>
      <p:sp>
        <p:nvSpPr>
          <p:cNvPr id="2231" name="Google Shape;2231;p31"/>
          <p:cNvSpPr/>
          <p:nvPr/>
        </p:nvSpPr>
        <p:spPr>
          <a:xfrm>
            <a:off x="8976665" y="2932481"/>
            <a:ext cx="2686500" cy="609900"/>
          </a:xfrm>
          <a:prstGeom prst="roundRect">
            <a:avLst>
              <a:gd fmla="val 23426"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32" name="Google Shape;2232;p31"/>
          <p:cNvPicPr preferRelativeResize="0"/>
          <p:nvPr/>
        </p:nvPicPr>
        <p:blipFill rotWithShape="1">
          <a:blip r:embed="rId4">
            <a:alphaModFix/>
          </a:blip>
          <a:srcRect b="0" l="0" r="0" t="0"/>
          <a:stretch/>
        </p:blipFill>
        <p:spPr>
          <a:xfrm>
            <a:off x="9166860" y="3055925"/>
            <a:ext cx="171907" cy="171907"/>
          </a:xfrm>
          <a:prstGeom prst="rect">
            <a:avLst/>
          </a:prstGeom>
          <a:noFill/>
          <a:ln>
            <a:noFill/>
          </a:ln>
        </p:spPr>
      </p:pic>
      <p:sp>
        <p:nvSpPr>
          <p:cNvPr id="2233" name="Google Shape;2233;p31"/>
          <p:cNvSpPr/>
          <p:nvPr/>
        </p:nvSpPr>
        <p:spPr>
          <a:xfrm>
            <a:off x="6142025" y="3674974"/>
            <a:ext cx="2686500" cy="609900"/>
          </a:xfrm>
          <a:prstGeom prst="roundRect">
            <a:avLst>
              <a:gd fmla="val 23426"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34" name="Google Shape;2234;p31"/>
          <p:cNvPicPr preferRelativeResize="0"/>
          <p:nvPr/>
        </p:nvPicPr>
        <p:blipFill rotWithShape="1">
          <a:blip r:embed="rId5">
            <a:alphaModFix/>
          </a:blip>
          <a:srcRect b="-6243" l="0" r="0" t="-6254"/>
          <a:stretch/>
        </p:blipFill>
        <p:spPr>
          <a:xfrm>
            <a:off x="6332220" y="3799332"/>
            <a:ext cx="171907" cy="171907"/>
          </a:xfrm>
          <a:prstGeom prst="rect">
            <a:avLst/>
          </a:prstGeom>
          <a:noFill/>
          <a:ln>
            <a:noFill/>
          </a:ln>
        </p:spPr>
      </p:pic>
      <p:sp>
        <p:nvSpPr>
          <p:cNvPr id="2235" name="Google Shape;2235;p31"/>
          <p:cNvSpPr/>
          <p:nvPr/>
        </p:nvSpPr>
        <p:spPr>
          <a:xfrm>
            <a:off x="6142025" y="4455871"/>
            <a:ext cx="5524800" cy="580500"/>
          </a:xfrm>
          <a:prstGeom prst="roundRect">
            <a:avLst>
              <a:gd fmla="val 20653" name="adj"/>
            </a:avLst>
          </a:prstGeom>
          <a:solidFill>
            <a:srgbClr val="EEF2FF"/>
          </a:solidFill>
          <a:ln cap="flat" cmpd="sng" w="12700">
            <a:solidFill>
              <a:srgbClr val="C7D2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1"/>
          <p:cNvSpPr txBox="1"/>
          <p:nvPr/>
        </p:nvSpPr>
        <p:spPr>
          <a:xfrm>
            <a:off x="6142025" y="1773022"/>
            <a:ext cx="3429000" cy="495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700"/>
              <a:buFont typeface="Noto Sans JP"/>
              <a:buNone/>
            </a:pPr>
            <a:r>
              <a:rPr b="1" i="0" lang="en-US" sz="2700" u="none" cap="none" strike="noStrike">
                <a:solidFill>
                  <a:srgbClr val="0F172A"/>
                </a:solidFill>
                <a:latin typeface="Noto Sans JP"/>
                <a:ea typeface="Noto Sans JP"/>
                <a:cs typeface="Noto Sans JP"/>
                <a:sym typeface="Noto Sans JP"/>
              </a:rPr>
              <a:t>発展段階 (7〜9合目)</a:t>
            </a:r>
            <a:endParaRPr b="0" i="0" sz="2700" u="none" cap="none" strike="noStrike">
              <a:solidFill>
                <a:schemeClr val="dk1"/>
              </a:solidFill>
              <a:latin typeface="Calibri"/>
              <a:ea typeface="Calibri"/>
              <a:cs typeface="Calibri"/>
              <a:sym typeface="Calibri"/>
            </a:endParaRPr>
          </a:p>
        </p:txBody>
      </p:sp>
      <p:sp>
        <p:nvSpPr>
          <p:cNvPr id="2237" name="Google Shape;2237;p31"/>
          <p:cNvSpPr txBox="1"/>
          <p:nvPr/>
        </p:nvSpPr>
        <p:spPr>
          <a:xfrm>
            <a:off x="6142025" y="2487168"/>
            <a:ext cx="667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到達レベル</a:t>
            </a:r>
            <a:endParaRPr b="0" i="0" sz="900" u="none" cap="none" strike="noStrike">
              <a:solidFill>
                <a:schemeClr val="dk1"/>
              </a:solidFill>
              <a:latin typeface="Calibri"/>
              <a:ea typeface="Calibri"/>
              <a:cs typeface="Calibri"/>
              <a:sym typeface="Calibri"/>
            </a:endParaRPr>
          </a:p>
        </p:txBody>
      </p:sp>
      <p:sp>
        <p:nvSpPr>
          <p:cNvPr id="2238" name="Google Shape;2238;p31"/>
          <p:cNvSpPr txBox="1"/>
          <p:nvPr/>
        </p:nvSpPr>
        <p:spPr>
          <a:xfrm>
            <a:off x="6942125" y="2479853"/>
            <a:ext cx="246000" cy="181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900"/>
              <a:buFont typeface="Noto Sans JP"/>
              <a:buNone/>
            </a:pPr>
            <a:r>
              <a:rPr b="1" i="0" lang="en-US" sz="900" u="none" cap="none" strike="noStrike">
                <a:solidFill>
                  <a:srgbClr val="0E7490"/>
                </a:solidFill>
                <a:latin typeface="Noto Sans JP"/>
                <a:ea typeface="Noto Sans JP"/>
                <a:cs typeface="Noto Sans JP"/>
                <a:sym typeface="Noto Sans JP"/>
              </a:rPr>
              <a:t>L5</a:t>
            </a:r>
            <a:endParaRPr b="0" i="0" sz="900" u="none" cap="none" strike="noStrike">
              <a:solidFill>
                <a:schemeClr val="dk1"/>
              </a:solidFill>
              <a:latin typeface="Calibri"/>
              <a:ea typeface="Calibri"/>
              <a:cs typeface="Calibri"/>
              <a:sym typeface="Calibri"/>
            </a:endParaRPr>
          </a:p>
        </p:txBody>
      </p:sp>
      <p:sp>
        <p:nvSpPr>
          <p:cNvPr id="2239" name="Google Shape;2239;p31"/>
          <p:cNvSpPr txBox="1"/>
          <p:nvPr/>
        </p:nvSpPr>
        <p:spPr>
          <a:xfrm>
            <a:off x="7415784" y="2479853"/>
            <a:ext cx="246000" cy="181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40AF"/>
              </a:buClr>
              <a:buSzPts val="900"/>
              <a:buFont typeface="Noto Sans JP"/>
              <a:buNone/>
            </a:pPr>
            <a:r>
              <a:rPr b="1" i="0" lang="en-US" sz="900" u="none" cap="none" strike="noStrike">
                <a:solidFill>
                  <a:srgbClr val="1E40AF"/>
                </a:solidFill>
                <a:latin typeface="Noto Sans JP"/>
                <a:ea typeface="Noto Sans JP"/>
                <a:cs typeface="Noto Sans JP"/>
                <a:sym typeface="Noto Sans JP"/>
              </a:rPr>
              <a:t>L6</a:t>
            </a:r>
            <a:endParaRPr b="0" i="0" sz="900" u="none" cap="none" strike="noStrike">
              <a:solidFill>
                <a:schemeClr val="dk1"/>
              </a:solidFill>
              <a:latin typeface="Calibri"/>
              <a:ea typeface="Calibri"/>
              <a:cs typeface="Calibri"/>
              <a:sym typeface="Calibri"/>
            </a:endParaRPr>
          </a:p>
        </p:txBody>
      </p:sp>
      <p:sp>
        <p:nvSpPr>
          <p:cNvPr id="2240" name="Google Shape;2240;p31"/>
          <p:cNvSpPr txBox="1"/>
          <p:nvPr/>
        </p:nvSpPr>
        <p:spPr>
          <a:xfrm>
            <a:off x="6599225" y="3046781"/>
            <a:ext cx="11577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1300"/>
              <a:buFont typeface="Noto Sans JP"/>
              <a:buNone/>
            </a:pPr>
            <a:r>
              <a:rPr b="1" i="0" lang="en-US" sz="1300" u="none" cap="none" strike="noStrike">
                <a:solidFill>
                  <a:srgbClr val="0F172A"/>
                </a:solidFill>
                <a:latin typeface="Noto Sans JP"/>
                <a:ea typeface="Noto Sans JP"/>
                <a:cs typeface="Noto Sans JP"/>
                <a:sym typeface="Noto Sans JP"/>
              </a:rPr>
              <a:t>自律実行開始</a:t>
            </a:r>
            <a:endParaRPr b="0" i="0" sz="1300" u="none" cap="none" strike="noStrike">
              <a:solidFill>
                <a:schemeClr val="dk1"/>
              </a:solidFill>
              <a:latin typeface="Calibri"/>
              <a:ea typeface="Calibri"/>
              <a:cs typeface="Calibri"/>
              <a:sym typeface="Calibri"/>
            </a:endParaRPr>
          </a:p>
        </p:txBody>
      </p:sp>
      <p:sp>
        <p:nvSpPr>
          <p:cNvPr id="2241" name="Google Shape;2241;p31"/>
          <p:cNvSpPr txBox="1"/>
          <p:nvPr/>
        </p:nvSpPr>
        <p:spPr>
          <a:xfrm>
            <a:off x="9433865" y="3046781"/>
            <a:ext cx="13296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1300"/>
              <a:buFont typeface="Noto Sans JP"/>
              <a:buNone/>
            </a:pPr>
            <a:r>
              <a:rPr b="1" i="0" lang="en-US" sz="1300" u="none" cap="none" strike="noStrike">
                <a:solidFill>
                  <a:srgbClr val="0F172A"/>
                </a:solidFill>
                <a:latin typeface="Noto Sans JP"/>
                <a:ea typeface="Noto Sans JP"/>
                <a:cs typeface="Noto Sans JP"/>
                <a:sym typeface="Noto Sans JP"/>
              </a:rPr>
              <a:t>複雑タスク対応</a:t>
            </a:r>
            <a:endParaRPr b="0" i="0" sz="1300" u="none" cap="none" strike="noStrike">
              <a:solidFill>
                <a:schemeClr val="dk1"/>
              </a:solidFill>
              <a:latin typeface="Calibri"/>
              <a:ea typeface="Calibri"/>
              <a:cs typeface="Calibri"/>
              <a:sym typeface="Calibri"/>
            </a:endParaRPr>
          </a:p>
        </p:txBody>
      </p:sp>
      <p:sp>
        <p:nvSpPr>
          <p:cNvPr id="2242" name="Google Shape;2242;p31"/>
          <p:cNvSpPr txBox="1"/>
          <p:nvPr/>
        </p:nvSpPr>
        <p:spPr>
          <a:xfrm>
            <a:off x="6599225" y="3789274"/>
            <a:ext cx="11577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1300"/>
              <a:buFont typeface="Noto Sans JP"/>
              <a:buNone/>
            </a:pPr>
            <a:r>
              <a:rPr b="1" i="0" lang="en-US" sz="1300" u="none" cap="none" strike="noStrike">
                <a:solidFill>
                  <a:srgbClr val="0F172A"/>
                </a:solidFill>
                <a:latin typeface="Noto Sans JP"/>
                <a:ea typeface="Noto Sans JP"/>
                <a:cs typeface="Noto Sans JP"/>
                <a:sym typeface="Noto Sans JP"/>
              </a:rPr>
              <a:t>監視体制構築</a:t>
            </a:r>
            <a:endParaRPr b="0" i="0" sz="1300" u="none" cap="none" strike="noStrike">
              <a:solidFill>
                <a:schemeClr val="dk1"/>
              </a:solidFill>
              <a:latin typeface="Calibri"/>
              <a:ea typeface="Calibri"/>
              <a:cs typeface="Calibri"/>
              <a:sym typeface="Calibri"/>
            </a:endParaRPr>
          </a:p>
        </p:txBody>
      </p:sp>
      <p:sp>
        <p:nvSpPr>
          <p:cNvPr id="2243" name="Google Shape;2243;p31"/>
          <p:cNvSpPr txBox="1"/>
          <p:nvPr/>
        </p:nvSpPr>
        <p:spPr>
          <a:xfrm>
            <a:off x="6265469" y="4561027"/>
            <a:ext cx="52842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730A3"/>
              </a:buClr>
              <a:buSzPts val="900"/>
              <a:buFont typeface="Noto Sans JP"/>
              <a:buNone/>
            </a:pPr>
            <a:r>
              <a:rPr b="1" i="0" lang="en-US" sz="900" u="none" cap="none" strike="noStrike">
                <a:solidFill>
                  <a:srgbClr val="3730A3"/>
                </a:solidFill>
                <a:latin typeface="Noto Sans JP"/>
                <a:ea typeface="Noto Sans JP"/>
                <a:cs typeface="Noto Sans JP"/>
                <a:sym typeface="Noto Sans JP"/>
              </a:rPr>
              <a:t>このスライドは発展段階の切り替え用アイキャッチテンプレートです（段階名・到達レベル・主要成果を簡潔に提示）。</a:t>
            </a:r>
            <a:endParaRPr b="0" i="0" sz="900" u="none" cap="none" strike="noStrike">
              <a:solidFill>
                <a:schemeClr val="dk1"/>
              </a:solidFill>
              <a:latin typeface="Calibri"/>
              <a:ea typeface="Calibri"/>
              <a:cs typeface="Calibri"/>
              <a:sym typeface="Calibri"/>
            </a:endParaRPr>
          </a:p>
        </p:txBody>
      </p:sp>
      <p:sp>
        <p:nvSpPr>
          <p:cNvPr id="2244" name="Google Shape;2244;p31"/>
          <p:cNvSpPr/>
          <p:nvPr/>
        </p:nvSpPr>
        <p:spPr>
          <a:xfrm>
            <a:off x="0" y="0"/>
            <a:ext cx="5609700" cy="6858000"/>
          </a:xfrm>
          <a:prstGeom prst="rect">
            <a:avLst/>
          </a:prstGeom>
          <a:solidFill>
            <a:srgbClr val="7C3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1"/>
          <p:cNvSpPr/>
          <p:nvPr/>
        </p:nvSpPr>
        <p:spPr>
          <a:xfrm>
            <a:off x="392278" y="2786177"/>
            <a:ext cx="1266300" cy="314700"/>
          </a:xfrm>
          <a:prstGeom prst="roundRect">
            <a:avLst>
              <a:gd fmla="val 290697" name="adj"/>
            </a:avLst>
          </a:prstGeom>
          <a:noFill/>
          <a:ln cap="flat" cmpd="sng" w="25400">
            <a:solidFill>
              <a:srgbClr val="FFFFFF">
                <a:alpha val="600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1"/>
          <p:cNvSpPr txBox="1"/>
          <p:nvPr/>
        </p:nvSpPr>
        <p:spPr>
          <a:xfrm>
            <a:off x="506578" y="2842870"/>
            <a:ext cx="11385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1000"/>
              <a:buFont typeface="Noto Sans JP"/>
              <a:buNone/>
            </a:pPr>
            <a:r>
              <a:rPr b="1" i="0" lang="en-US" sz="1000" u="none" cap="none" strike="noStrike">
                <a:solidFill>
                  <a:srgbClr val="FFFFFF"/>
                </a:solidFill>
                <a:latin typeface="Noto Sans JP"/>
                <a:ea typeface="Noto Sans JP"/>
                <a:cs typeface="Noto Sans JP"/>
                <a:sym typeface="Noto Sans JP"/>
              </a:rPr>
              <a:t>PHASE INTRO</a:t>
            </a:r>
            <a:endParaRPr b="0" i="0" sz="1000" u="none" cap="none" strike="noStrike">
              <a:solidFill>
                <a:schemeClr val="dk1"/>
              </a:solidFill>
              <a:latin typeface="Calibri"/>
              <a:ea typeface="Calibri"/>
              <a:cs typeface="Calibri"/>
              <a:sym typeface="Calibri"/>
            </a:endParaRPr>
          </a:p>
        </p:txBody>
      </p:sp>
      <p:sp>
        <p:nvSpPr>
          <p:cNvPr id="2247" name="Google Shape;2247;p31"/>
          <p:cNvSpPr txBox="1"/>
          <p:nvPr/>
        </p:nvSpPr>
        <p:spPr>
          <a:xfrm>
            <a:off x="392278" y="3262579"/>
            <a:ext cx="2533800" cy="943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5100"/>
              <a:buFont typeface="Noto Sans JP"/>
              <a:buNone/>
            </a:pPr>
            <a:r>
              <a:rPr b="1" i="0" lang="en-US" sz="5100" u="none" cap="none" strike="noStrike">
                <a:solidFill>
                  <a:srgbClr val="FFFFFF"/>
                </a:solidFill>
                <a:latin typeface="Noto Sans JP"/>
                <a:ea typeface="Noto Sans JP"/>
                <a:cs typeface="Noto Sans JP"/>
                <a:sym typeface="Noto Sans JP"/>
              </a:rPr>
              <a:t>STAGE</a:t>
            </a:r>
            <a:endParaRPr b="0" i="0" sz="5100" u="none" cap="none" strike="noStrike">
              <a:solidFill>
                <a:schemeClr val="dk1"/>
              </a:solidFill>
              <a:latin typeface="Calibri"/>
              <a:ea typeface="Calibri"/>
              <a:cs typeface="Calibri"/>
              <a:sym typeface="Calibri"/>
            </a:endParaRPr>
          </a:p>
        </p:txBody>
      </p:sp>
      <p:sp>
        <p:nvSpPr>
          <p:cNvPr id="2248" name="Google Shape;2248;p31"/>
          <p:cNvSpPr txBox="1"/>
          <p:nvPr/>
        </p:nvSpPr>
        <p:spPr>
          <a:xfrm>
            <a:off x="2509114" y="3023921"/>
            <a:ext cx="1167600" cy="12390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6700"/>
              <a:buFont typeface="Noto Sans JP"/>
              <a:buNone/>
            </a:pPr>
            <a:r>
              <a:rPr b="1" i="0" lang="en-US" sz="6700" u="none" cap="none" strike="noStrike">
                <a:solidFill>
                  <a:srgbClr val="FFFFFF"/>
                </a:solidFill>
                <a:latin typeface="Noto Sans JP"/>
                <a:ea typeface="Noto Sans JP"/>
                <a:cs typeface="Noto Sans JP"/>
                <a:sym typeface="Noto Sans JP"/>
              </a:rPr>
              <a:t>3</a:t>
            </a:r>
            <a:endParaRPr b="0" i="0" sz="6700" u="none" cap="none" strike="noStrike">
              <a:solidFill>
                <a:schemeClr val="dk1"/>
              </a:solidFill>
              <a:latin typeface="Calibri"/>
              <a:ea typeface="Calibri"/>
              <a:cs typeface="Calibri"/>
              <a:sym typeface="Calibri"/>
            </a:endParaRPr>
          </a:p>
        </p:txBody>
      </p:sp>
      <p:sp>
        <p:nvSpPr>
          <p:cNvPr id="2249" name="Google Shape;2249;p31"/>
          <p:cNvSpPr/>
          <p:nvPr/>
        </p:nvSpPr>
        <p:spPr>
          <a:xfrm>
            <a:off x="3703320" y="4953305"/>
            <a:ext cx="2286000" cy="2286000"/>
          </a:xfrm>
          <a:prstGeom prst="roundRect">
            <a:avLst>
              <a:gd fmla="val 2000" name="adj"/>
            </a:avLst>
          </a:prstGeom>
          <a:solidFill>
            <a:srgbClr val="A78BFA">
              <a:alpha val="1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1"/>
          <p:cNvSpPr/>
          <p:nvPr/>
        </p:nvSpPr>
        <p:spPr>
          <a:xfrm>
            <a:off x="-285293" y="228600"/>
            <a:ext cx="1429200" cy="1429200"/>
          </a:xfrm>
          <a:prstGeom prst="roundRect">
            <a:avLst>
              <a:gd fmla="val 5118" name="adj"/>
            </a:avLst>
          </a:prstGeom>
          <a:solidFill>
            <a:srgbClr val="A78BFA">
              <a:alpha val="1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1"/>
          <p:cNvSpPr/>
          <p:nvPr/>
        </p:nvSpPr>
        <p:spPr>
          <a:xfrm>
            <a:off x="3728923" y="6529730"/>
            <a:ext cx="1752900" cy="237600"/>
          </a:xfrm>
          <a:prstGeom prst="roundRect">
            <a:avLst>
              <a:gd fmla="val 384615" name="adj"/>
            </a:avLst>
          </a:prstGeom>
          <a:solidFill>
            <a:srgbClr val="EDE9FE"/>
          </a:solidFill>
          <a:ln cap="flat" cmpd="sng" w="12700">
            <a:solidFill>
              <a:srgbClr val="DDD6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1"/>
          <p:cNvSpPr txBox="1"/>
          <p:nvPr/>
        </p:nvSpPr>
        <p:spPr>
          <a:xfrm>
            <a:off x="3814877" y="6567221"/>
            <a:ext cx="1660500" cy="152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800"/>
              <a:buFont typeface="Noto Sans JP"/>
              <a:buNone/>
            </a:pPr>
            <a:r>
              <a:rPr b="1" i="0" lang="en-US" sz="800" u="none" cap="none" strike="noStrike">
                <a:solidFill>
                  <a:srgbClr val="7C3AED"/>
                </a:solidFill>
                <a:latin typeface="Noto Sans JP"/>
                <a:ea typeface="Noto Sans JP"/>
                <a:cs typeface="Noto Sans JP"/>
                <a:sym typeface="Noto Sans JP"/>
              </a:rPr>
              <a:t>stage_eyecatch_development</a:t>
            </a:r>
            <a:endParaRPr b="0" i="0" sz="8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5"/>
          <p:cNvSpPr/>
          <p:nvPr/>
        </p:nvSpPr>
        <p:spPr>
          <a:xfrm>
            <a:off x="0" y="0"/>
            <a:ext cx="12191695"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6524244" y="1019556"/>
            <a:ext cx="5238598" cy="19202"/>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6524244" y="1227125"/>
            <a:ext cx="5238598" cy="1857146"/>
          </a:xfrm>
          <a:prstGeom prst="roundRect">
            <a:avLst>
              <a:gd fmla="val 3030" name="adj"/>
            </a:avLst>
          </a:prstGeom>
          <a:solidFill>
            <a:srgbClr val="ECFDF5"/>
          </a:solidFill>
          <a:ln>
            <a:noFill/>
          </a:ln>
          <a:effectLst>
            <a:outerShdw blurRad="38100" rotWithShape="0" algn="bl" dir="5400000" dist="254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6524244" y="1227125"/>
            <a:ext cx="57607" cy="1857146"/>
          </a:xfrm>
          <a:prstGeom prst="rect">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8" name="Google Shape;88;p5"/>
          <p:cNvPicPr preferRelativeResize="0"/>
          <p:nvPr/>
        </p:nvPicPr>
        <p:blipFill rotWithShape="1">
          <a:blip r:embed="rId3">
            <a:alphaModFix/>
          </a:blip>
          <a:srcRect b="0" l="0" r="0" t="0"/>
          <a:stretch/>
        </p:blipFill>
        <p:spPr>
          <a:xfrm>
            <a:off x="6772046" y="1467612"/>
            <a:ext cx="171907" cy="171907"/>
          </a:xfrm>
          <a:prstGeom prst="rect">
            <a:avLst/>
          </a:prstGeom>
          <a:noFill/>
          <a:ln>
            <a:noFill/>
          </a:ln>
        </p:spPr>
      </p:pic>
      <p:sp>
        <p:nvSpPr>
          <p:cNvPr id="89" name="Google Shape;89;p5"/>
          <p:cNvSpPr/>
          <p:nvPr/>
        </p:nvSpPr>
        <p:spPr>
          <a:xfrm>
            <a:off x="6524244" y="3269894"/>
            <a:ext cx="5238598" cy="1561795"/>
          </a:xfrm>
          <a:prstGeom prst="roundRect">
            <a:avLst>
              <a:gd fmla="val 4284" name="adj"/>
            </a:avLst>
          </a:prstGeom>
          <a:solidFill>
            <a:srgbClr val="FEF2F2"/>
          </a:solidFill>
          <a:ln>
            <a:noFill/>
          </a:ln>
          <a:effectLst>
            <a:outerShdw blurRad="38100" rotWithShape="0" algn="bl" dir="5400000" dist="254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6524244" y="3269894"/>
            <a:ext cx="57607" cy="1561795"/>
          </a:xfrm>
          <a:prstGeom prst="rect">
            <a:avLst/>
          </a:prstGeom>
          <a:solidFill>
            <a:srgbClr val="EF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1" name="Google Shape;91;p5"/>
          <p:cNvPicPr preferRelativeResize="0"/>
          <p:nvPr/>
        </p:nvPicPr>
        <p:blipFill rotWithShape="1">
          <a:blip r:embed="rId4">
            <a:alphaModFix/>
          </a:blip>
          <a:srcRect b="0" l="0" r="0" t="0"/>
          <a:stretch/>
        </p:blipFill>
        <p:spPr>
          <a:xfrm>
            <a:off x="6772046" y="3510382"/>
            <a:ext cx="171907" cy="171907"/>
          </a:xfrm>
          <a:prstGeom prst="rect">
            <a:avLst/>
          </a:prstGeom>
          <a:noFill/>
          <a:ln>
            <a:noFill/>
          </a:ln>
        </p:spPr>
      </p:pic>
      <p:sp>
        <p:nvSpPr>
          <p:cNvPr id="92" name="Google Shape;92;p5"/>
          <p:cNvSpPr/>
          <p:nvPr/>
        </p:nvSpPr>
        <p:spPr>
          <a:xfrm>
            <a:off x="6524244" y="6019495"/>
            <a:ext cx="5238598" cy="9144"/>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txBox="1"/>
          <p:nvPr/>
        </p:nvSpPr>
        <p:spPr>
          <a:xfrm>
            <a:off x="6524244" y="286207"/>
            <a:ext cx="1357884" cy="1911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D4ED8"/>
              </a:buClr>
              <a:buSzPts val="1000"/>
              <a:buFont typeface="Noto Sans JP"/>
              <a:buNone/>
            </a:pPr>
            <a:r>
              <a:rPr b="1" i="0" lang="en-US" sz="1000" u="none" cap="none" strike="noStrike">
                <a:solidFill>
                  <a:srgbClr val="1D4ED8"/>
                </a:solidFill>
                <a:latin typeface="Noto Sans JP"/>
                <a:ea typeface="Noto Sans JP"/>
                <a:cs typeface="Noto Sans JP"/>
                <a:sym typeface="Noto Sans JP"/>
              </a:rPr>
              <a:t>CURRENT STAGE</a:t>
            </a:r>
            <a:endParaRPr b="0" i="0" sz="1000" u="none" cap="none" strike="noStrike">
              <a:solidFill>
                <a:schemeClr val="dk1"/>
              </a:solidFill>
              <a:latin typeface="Calibri"/>
              <a:ea typeface="Calibri"/>
              <a:cs typeface="Calibri"/>
              <a:sym typeface="Calibri"/>
            </a:endParaRPr>
          </a:p>
        </p:txBody>
      </p:sp>
      <p:sp>
        <p:nvSpPr>
          <p:cNvPr id="94" name="Google Shape;94;p5"/>
          <p:cNvSpPr txBox="1"/>
          <p:nvPr/>
        </p:nvSpPr>
        <p:spPr>
          <a:xfrm>
            <a:off x="6524244" y="485546"/>
            <a:ext cx="3243377" cy="4672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500"/>
              <a:buFont typeface="Noto Sans JP"/>
              <a:buNone/>
            </a:pPr>
            <a:r>
              <a:rPr b="1" i="0" lang="en-US" sz="2500" u="none" cap="none" strike="noStrike">
                <a:solidFill>
                  <a:srgbClr val="0F172A"/>
                </a:solidFill>
                <a:latin typeface="Noto Sans JP"/>
                <a:ea typeface="Noto Sans JP"/>
                <a:cs typeface="Noto Sans JP"/>
                <a:sym typeface="Noto Sans JP"/>
              </a:rPr>
              <a:t>発展段階 (7〜9合目)</a:t>
            </a:r>
            <a:endParaRPr b="0" i="0" sz="2500" u="none" cap="none" strike="noStrike">
              <a:solidFill>
                <a:schemeClr val="dk1"/>
              </a:solidFill>
              <a:latin typeface="Calibri"/>
              <a:ea typeface="Calibri"/>
              <a:cs typeface="Calibri"/>
              <a:sym typeface="Calibri"/>
            </a:endParaRPr>
          </a:p>
        </p:txBody>
      </p:sp>
      <p:sp>
        <p:nvSpPr>
          <p:cNvPr id="95" name="Google Shape;95;p5"/>
          <p:cNvSpPr txBox="1"/>
          <p:nvPr/>
        </p:nvSpPr>
        <p:spPr>
          <a:xfrm>
            <a:off x="6943954" y="1417320"/>
            <a:ext cx="1041502" cy="2578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1400"/>
              <a:buFont typeface="Noto Sans JP"/>
              <a:buNone/>
            </a:pPr>
            <a:r>
              <a:rPr b="1" i="0" lang="en-US" sz="1400" u="none" cap="none" strike="noStrike">
                <a:solidFill>
                  <a:srgbClr val="047857"/>
                </a:solidFill>
                <a:latin typeface="Noto Sans JP"/>
                <a:ea typeface="Noto Sans JP"/>
                <a:cs typeface="Noto Sans JP"/>
                <a:sym typeface="Noto Sans JP"/>
              </a:rPr>
              <a:t>できること</a:t>
            </a:r>
            <a:endParaRPr b="0" i="0" sz="1400" u="none" cap="none" strike="noStrike">
              <a:solidFill>
                <a:schemeClr val="dk1"/>
              </a:solidFill>
              <a:latin typeface="Calibri"/>
              <a:ea typeface="Calibri"/>
              <a:cs typeface="Calibri"/>
              <a:sym typeface="Calibri"/>
            </a:endParaRPr>
          </a:p>
        </p:txBody>
      </p:sp>
      <p:sp>
        <p:nvSpPr>
          <p:cNvPr id="96" name="Google Shape;96;p5"/>
          <p:cNvSpPr txBox="1"/>
          <p:nvPr/>
        </p:nvSpPr>
        <p:spPr>
          <a:xfrm>
            <a:off x="6772046" y="1803197"/>
            <a:ext cx="259690"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0B981"/>
              </a:buClr>
              <a:buSzPts val="1100"/>
              <a:buFont typeface="Noto Sans JP"/>
              <a:buNone/>
            </a:pPr>
            <a:r>
              <a:rPr b="1" i="0" lang="en-US" sz="1100" u="none" cap="none" strike="noStrike">
                <a:solidFill>
                  <a:srgbClr val="10B981"/>
                </a:solidFill>
                <a:latin typeface="Noto Sans JP"/>
                <a:ea typeface="Noto Sans JP"/>
                <a:cs typeface="Noto Sans JP"/>
                <a:sym typeface="Noto Sans JP"/>
              </a:rPr>
              <a:t>●</a:t>
            </a:r>
            <a:endParaRPr b="0" i="0" sz="1100" u="none" cap="none" strike="noStrike">
              <a:solidFill>
                <a:schemeClr val="dk1"/>
              </a:solidFill>
              <a:latin typeface="Calibri"/>
              <a:ea typeface="Calibri"/>
              <a:cs typeface="Calibri"/>
              <a:sym typeface="Calibri"/>
            </a:endParaRPr>
          </a:p>
        </p:txBody>
      </p:sp>
      <p:sp>
        <p:nvSpPr>
          <p:cNvPr id="97" name="Google Shape;97;p5"/>
          <p:cNvSpPr txBox="1"/>
          <p:nvPr/>
        </p:nvSpPr>
        <p:spPr>
          <a:xfrm>
            <a:off x="7010705" y="1803197"/>
            <a:ext cx="3546043"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0" i="0" lang="en-US" sz="1100" u="none" cap="none" strike="noStrike">
                <a:solidFill>
                  <a:srgbClr val="334155"/>
                </a:solidFill>
                <a:latin typeface="Noto Sans JP"/>
                <a:ea typeface="Noto Sans JP"/>
                <a:cs typeface="Noto Sans JP"/>
                <a:sym typeface="Noto Sans JP"/>
              </a:rPr>
              <a:t>CI/CDパイプライン・テスト環境構築の完全自動化 L6</a:t>
            </a:r>
            <a:endParaRPr b="0" i="0" sz="1100" u="none" cap="none" strike="noStrike">
              <a:solidFill>
                <a:schemeClr val="dk1"/>
              </a:solidFill>
              <a:latin typeface="Calibri"/>
              <a:ea typeface="Calibri"/>
              <a:cs typeface="Calibri"/>
              <a:sym typeface="Calibri"/>
            </a:endParaRPr>
          </a:p>
        </p:txBody>
      </p:sp>
      <p:sp>
        <p:nvSpPr>
          <p:cNvPr id="98" name="Google Shape;98;p5"/>
          <p:cNvSpPr txBox="1"/>
          <p:nvPr/>
        </p:nvSpPr>
        <p:spPr>
          <a:xfrm>
            <a:off x="6772046" y="2093976"/>
            <a:ext cx="259690"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0B981"/>
              </a:buClr>
              <a:buSzPts val="1100"/>
              <a:buFont typeface="Noto Sans JP"/>
              <a:buNone/>
            </a:pPr>
            <a:r>
              <a:rPr b="1" i="0" lang="en-US" sz="1100" u="none" cap="none" strike="noStrike">
                <a:solidFill>
                  <a:srgbClr val="10B981"/>
                </a:solidFill>
                <a:latin typeface="Noto Sans JP"/>
                <a:ea typeface="Noto Sans JP"/>
                <a:cs typeface="Noto Sans JP"/>
                <a:sym typeface="Noto Sans JP"/>
              </a:rPr>
              <a:t>●</a:t>
            </a:r>
            <a:endParaRPr b="0" i="0" sz="1100" u="none" cap="none" strike="noStrike">
              <a:solidFill>
                <a:schemeClr val="dk1"/>
              </a:solidFill>
              <a:latin typeface="Calibri"/>
              <a:ea typeface="Calibri"/>
              <a:cs typeface="Calibri"/>
              <a:sym typeface="Calibri"/>
            </a:endParaRPr>
          </a:p>
        </p:txBody>
      </p:sp>
      <p:sp>
        <p:nvSpPr>
          <p:cNvPr id="99" name="Google Shape;99;p5"/>
          <p:cNvSpPr txBox="1"/>
          <p:nvPr/>
        </p:nvSpPr>
        <p:spPr>
          <a:xfrm>
            <a:off x="7010705" y="2093976"/>
            <a:ext cx="3584448"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0" i="0" lang="en-US" sz="1100" u="none" cap="none" strike="noStrike">
                <a:solidFill>
                  <a:srgbClr val="334155"/>
                </a:solidFill>
                <a:latin typeface="Noto Sans JP"/>
                <a:ea typeface="Noto Sans JP"/>
                <a:cs typeface="Noto Sans JP"/>
                <a:sym typeface="Noto Sans JP"/>
              </a:rPr>
              <a:t>実装・詳細設計の過半数がAI主導で完了・承認のみ L5</a:t>
            </a:r>
            <a:endParaRPr b="0" i="0" sz="1100" u="none" cap="none" strike="noStrike">
              <a:solidFill>
                <a:schemeClr val="dk1"/>
              </a:solidFill>
              <a:latin typeface="Calibri"/>
              <a:ea typeface="Calibri"/>
              <a:cs typeface="Calibri"/>
              <a:sym typeface="Calibri"/>
            </a:endParaRPr>
          </a:p>
        </p:txBody>
      </p:sp>
      <p:sp>
        <p:nvSpPr>
          <p:cNvPr id="100" name="Google Shape;100;p5"/>
          <p:cNvSpPr txBox="1"/>
          <p:nvPr/>
        </p:nvSpPr>
        <p:spPr>
          <a:xfrm>
            <a:off x="6772046" y="2383841"/>
            <a:ext cx="259690"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0B981"/>
              </a:buClr>
              <a:buSzPts val="1100"/>
              <a:buFont typeface="Noto Sans JP"/>
              <a:buNone/>
            </a:pPr>
            <a:r>
              <a:rPr b="1" i="0" lang="en-US" sz="1100" u="none" cap="none" strike="noStrike">
                <a:solidFill>
                  <a:srgbClr val="10B981"/>
                </a:solidFill>
                <a:latin typeface="Noto Sans JP"/>
                <a:ea typeface="Noto Sans JP"/>
                <a:cs typeface="Noto Sans JP"/>
                <a:sym typeface="Noto Sans JP"/>
              </a:rPr>
              <a:t>●</a:t>
            </a:r>
            <a:endParaRPr b="0" i="0" sz="1100" u="none" cap="none" strike="noStrike">
              <a:solidFill>
                <a:schemeClr val="dk1"/>
              </a:solidFill>
              <a:latin typeface="Calibri"/>
              <a:ea typeface="Calibri"/>
              <a:cs typeface="Calibri"/>
              <a:sym typeface="Calibri"/>
            </a:endParaRPr>
          </a:p>
        </p:txBody>
      </p:sp>
      <p:sp>
        <p:nvSpPr>
          <p:cNvPr id="101" name="Google Shape;101;p5"/>
          <p:cNvSpPr txBox="1"/>
          <p:nvPr/>
        </p:nvSpPr>
        <p:spPr>
          <a:xfrm>
            <a:off x="7010705" y="2383841"/>
            <a:ext cx="3736238"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0" i="0" lang="en-US" sz="1100" u="none" cap="none" strike="noStrike">
                <a:solidFill>
                  <a:srgbClr val="334155"/>
                </a:solidFill>
                <a:latin typeface="Noto Sans JP"/>
                <a:ea typeface="Noto Sans JP"/>
                <a:cs typeface="Noto Sans JP"/>
                <a:sym typeface="Noto Sans JP"/>
              </a:rPr>
              <a:t>極めて限定的な領域（設計書自動生成等）での自律化 L7</a:t>
            </a:r>
            <a:endParaRPr b="0" i="0" sz="1100" u="none" cap="none" strike="noStrike">
              <a:solidFill>
                <a:schemeClr val="dk1"/>
              </a:solidFill>
              <a:latin typeface="Calibri"/>
              <a:ea typeface="Calibri"/>
              <a:cs typeface="Calibri"/>
              <a:sym typeface="Calibri"/>
            </a:endParaRPr>
          </a:p>
        </p:txBody>
      </p:sp>
      <p:sp>
        <p:nvSpPr>
          <p:cNvPr id="102" name="Google Shape;102;p5"/>
          <p:cNvSpPr txBox="1"/>
          <p:nvPr/>
        </p:nvSpPr>
        <p:spPr>
          <a:xfrm>
            <a:off x="6772046" y="2674620"/>
            <a:ext cx="259690"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0B981"/>
              </a:buClr>
              <a:buSzPts val="1100"/>
              <a:buFont typeface="Noto Sans JP"/>
              <a:buNone/>
            </a:pPr>
            <a:r>
              <a:rPr b="1" i="0" lang="en-US" sz="1100" u="none" cap="none" strike="noStrike">
                <a:solidFill>
                  <a:srgbClr val="10B981"/>
                </a:solidFill>
                <a:latin typeface="Noto Sans JP"/>
                <a:ea typeface="Noto Sans JP"/>
                <a:cs typeface="Noto Sans JP"/>
                <a:sym typeface="Noto Sans JP"/>
              </a:rPr>
              <a:t>●</a:t>
            </a:r>
            <a:endParaRPr b="0" i="0" sz="1100" u="none" cap="none" strike="noStrike">
              <a:solidFill>
                <a:schemeClr val="dk1"/>
              </a:solidFill>
              <a:latin typeface="Calibri"/>
              <a:ea typeface="Calibri"/>
              <a:cs typeface="Calibri"/>
              <a:sym typeface="Calibri"/>
            </a:endParaRPr>
          </a:p>
        </p:txBody>
      </p:sp>
      <p:sp>
        <p:nvSpPr>
          <p:cNvPr id="103" name="Google Shape;103;p5"/>
          <p:cNvSpPr txBox="1"/>
          <p:nvPr/>
        </p:nvSpPr>
        <p:spPr>
          <a:xfrm>
            <a:off x="7010705" y="2674620"/>
            <a:ext cx="3403397"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0" i="0" lang="en-US" sz="1100" u="none" cap="none" strike="noStrike">
                <a:solidFill>
                  <a:srgbClr val="334155"/>
                </a:solidFill>
                <a:latin typeface="Noto Sans JP"/>
                <a:ea typeface="Noto Sans JP"/>
                <a:cs typeface="Noto Sans JP"/>
                <a:sym typeface="Noto Sans JP"/>
              </a:rPr>
              <a:t>リグレッションテストの自動化と自律的な修正提案</a:t>
            </a:r>
            <a:endParaRPr b="0" i="0" sz="1100" u="none" cap="none" strike="noStrike">
              <a:solidFill>
                <a:schemeClr val="dk1"/>
              </a:solidFill>
              <a:latin typeface="Calibri"/>
              <a:ea typeface="Calibri"/>
              <a:cs typeface="Calibri"/>
              <a:sym typeface="Calibri"/>
            </a:endParaRPr>
          </a:p>
        </p:txBody>
      </p:sp>
      <p:sp>
        <p:nvSpPr>
          <p:cNvPr id="104" name="Google Shape;104;p5"/>
          <p:cNvSpPr txBox="1"/>
          <p:nvPr/>
        </p:nvSpPr>
        <p:spPr>
          <a:xfrm>
            <a:off x="6943954" y="3460090"/>
            <a:ext cx="1231697" cy="2578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91C1C"/>
              </a:buClr>
              <a:buSzPts val="1400"/>
              <a:buFont typeface="Noto Sans JP"/>
              <a:buNone/>
            </a:pPr>
            <a:r>
              <a:rPr b="1" i="0" lang="en-US" sz="1400" u="none" cap="none" strike="noStrike">
                <a:solidFill>
                  <a:srgbClr val="B91C1C"/>
                </a:solidFill>
                <a:latin typeface="Noto Sans JP"/>
                <a:ea typeface="Noto Sans JP"/>
                <a:cs typeface="Noto Sans JP"/>
                <a:sym typeface="Noto Sans JP"/>
              </a:rPr>
              <a:t>できないこと</a:t>
            </a:r>
            <a:endParaRPr b="0" i="0" sz="1400" u="none" cap="none" strike="noStrike">
              <a:solidFill>
                <a:schemeClr val="dk1"/>
              </a:solidFill>
              <a:latin typeface="Calibri"/>
              <a:ea typeface="Calibri"/>
              <a:cs typeface="Calibri"/>
              <a:sym typeface="Calibri"/>
            </a:endParaRPr>
          </a:p>
        </p:txBody>
      </p:sp>
      <p:sp>
        <p:nvSpPr>
          <p:cNvPr id="105" name="Google Shape;105;p5"/>
          <p:cNvSpPr txBox="1"/>
          <p:nvPr/>
        </p:nvSpPr>
        <p:spPr>
          <a:xfrm>
            <a:off x="6772046" y="3845966"/>
            <a:ext cx="259690"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EF4444"/>
              </a:buClr>
              <a:buSzPts val="1100"/>
              <a:buFont typeface="Noto Sans JP"/>
              <a:buNone/>
            </a:pPr>
            <a:r>
              <a:rPr b="1" i="0" lang="en-US" sz="1100" u="none" cap="none" strike="noStrike">
                <a:solidFill>
                  <a:srgbClr val="EF4444"/>
                </a:solidFill>
                <a:latin typeface="Noto Sans JP"/>
                <a:ea typeface="Noto Sans JP"/>
                <a:cs typeface="Noto Sans JP"/>
                <a:sym typeface="Noto Sans JP"/>
              </a:rPr>
              <a:t>●</a:t>
            </a:r>
            <a:endParaRPr b="0" i="0" sz="1100" u="none" cap="none" strike="noStrike">
              <a:solidFill>
                <a:schemeClr val="dk1"/>
              </a:solidFill>
              <a:latin typeface="Calibri"/>
              <a:ea typeface="Calibri"/>
              <a:cs typeface="Calibri"/>
              <a:sym typeface="Calibri"/>
            </a:endParaRPr>
          </a:p>
        </p:txBody>
      </p:sp>
      <p:sp>
        <p:nvSpPr>
          <p:cNvPr id="106" name="Google Shape;106;p5"/>
          <p:cNvSpPr txBox="1"/>
          <p:nvPr/>
        </p:nvSpPr>
        <p:spPr>
          <a:xfrm>
            <a:off x="7010705" y="3845966"/>
            <a:ext cx="3879799"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0" i="0" lang="en-US" sz="1100" u="none" cap="none" strike="noStrike">
                <a:solidFill>
                  <a:srgbClr val="334155"/>
                </a:solidFill>
                <a:latin typeface="Noto Sans JP"/>
                <a:ea typeface="Noto Sans JP"/>
                <a:cs typeface="Noto Sans JP"/>
                <a:sym typeface="Noto Sans JP"/>
              </a:rPr>
              <a:t>戦略的意思決定・倫理判断・ステークホルダー調整 L1必須</a:t>
            </a:r>
            <a:endParaRPr b="0" i="0" sz="1100" u="none" cap="none" strike="noStrike">
              <a:solidFill>
                <a:schemeClr val="dk1"/>
              </a:solidFill>
              <a:latin typeface="Calibri"/>
              <a:ea typeface="Calibri"/>
              <a:cs typeface="Calibri"/>
              <a:sym typeface="Calibri"/>
            </a:endParaRPr>
          </a:p>
        </p:txBody>
      </p:sp>
      <p:sp>
        <p:nvSpPr>
          <p:cNvPr id="107" name="Google Shape;107;p5"/>
          <p:cNvSpPr txBox="1"/>
          <p:nvPr/>
        </p:nvSpPr>
        <p:spPr>
          <a:xfrm>
            <a:off x="6772046" y="4136746"/>
            <a:ext cx="259690"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EF4444"/>
              </a:buClr>
              <a:buSzPts val="1100"/>
              <a:buFont typeface="Noto Sans JP"/>
              <a:buNone/>
            </a:pPr>
            <a:r>
              <a:rPr b="1" i="0" lang="en-US" sz="1100" u="none" cap="none" strike="noStrike">
                <a:solidFill>
                  <a:srgbClr val="EF4444"/>
                </a:solidFill>
                <a:latin typeface="Noto Sans JP"/>
                <a:ea typeface="Noto Sans JP"/>
                <a:cs typeface="Noto Sans JP"/>
                <a:sym typeface="Noto Sans JP"/>
              </a:rPr>
              <a:t>●</a:t>
            </a:r>
            <a:endParaRPr b="0" i="0" sz="1100" u="none" cap="none" strike="noStrike">
              <a:solidFill>
                <a:schemeClr val="dk1"/>
              </a:solidFill>
              <a:latin typeface="Calibri"/>
              <a:ea typeface="Calibri"/>
              <a:cs typeface="Calibri"/>
              <a:sym typeface="Calibri"/>
            </a:endParaRPr>
          </a:p>
        </p:txBody>
      </p:sp>
      <p:sp>
        <p:nvSpPr>
          <p:cNvPr id="108" name="Google Shape;108;p5"/>
          <p:cNvSpPr txBox="1"/>
          <p:nvPr/>
        </p:nvSpPr>
        <p:spPr>
          <a:xfrm>
            <a:off x="7010705" y="4136746"/>
            <a:ext cx="3393338"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0" i="0" lang="en-US" sz="1100" u="none" cap="none" strike="noStrike">
                <a:solidFill>
                  <a:srgbClr val="334155"/>
                </a:solidFill>
                <a:latin typeface="Noto Sans JP"/>
                <a:ea typeface="Noto Sans JP"/>
                <a:cs typeface="Noto Sans JP"/>
                <a:sym typeface="Noto Sans JP"/>
              </a:rPr>
              <a:t>未知の異常事態に対する完全自律的なシステム修復</a:t>
            </a:r>
            <a:endParaRPr b="0" i="0" sz="1100" u="none" cap="none" strike="noStrike">
              <a:solidFill>
                <a:schemeClr val="dk1"/>
              </a:solidFill>
              <a:latin typeface="Calibri"/>
              <a:ea typeface="Calibri"/>
              <a:cs typeface="Calibri"/>
              <a:sym typeface="Calibri"/>
            </a:endParaRPr>
          </a:p>
        </p:txBody>
      </p:sp>
      <p:sp>
        <p:nvSpPr>
          <p:cNvPr id="109" name="Google Shape;109;p5"/>
          <p:cNvSpPr txBox="1"/>
          <p:nvPr/>
        </p:nvSpPr>
        <p:spPr>
          <a:xfrm>
            <a:off x="6772046" y="4427525"/>
            <a:ext cx="259690"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EF4444"/>
              </a:buClr>
              <a:buSzPts val="1100"/>
              <a:buFont typeface="Noto Sans JP"/>
              <a:buNone/>
            </a:pPr>
            <a:r>
              <a:rPr b="1" i="0" lang="en-US" sz="1100" u="none" cap="none" strike="noStrike">
                <a:solidFill>
                  <a:srgbClr val="EF4444"/>
                </a:solidFill>
                <a:latin typeface="Noto Sans JP"/>
                <a:ea typeface="Noto Sans JP"/>
                <a:cs typeface="Noto Sans JP"/>
                <a:sym typeface="Noto Sans JP"/>
              </a:rPr>
              <a:t>●</a:t>
            </a:r>
            <a:endParaRPr b="0" i="0" sz="1100" u="none" cap="none" strike="noStrike">
              <a:solidFill>
                <a:schemeClr val="dk1"/>
              </a:solidFill>
              <a:latin typeface="Calibri"/>
              <a:ea typeface="Calibri"/>
              <a:cs typeface="Calibri"/>
              <a:sym typeface="Calibri"/>
            </a:endParaRPr>
          </a:p>
        </p:txBody>
      </p:sp>
      <p:sp>
        <p:nvSpPr>
          <p:cNvPr id="110" name="Google Shape;110;p5"/>
          <p:cNvSpPr txBox="1"/>
          <p:nvPr/>
        </p:nvSpPr>
        <p:spPr>
          <a:xfrm>
            <a:off x="7010705" y="4427525"/>
            <a:ext cx="2689250"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0" i="0" lang="en-US" sz="1100" u="none" cap="none" strike="noStrike">
                <a:solidFill>
                  <a:srgbClr val="334155"/>
                </a:solidFill>
                <a:latin typeface="Noto Sans JP"/>
                <a:ea typeface="Noto Sans JP"/>
                <a:cs typeface="Noto Sans JP"/>
                <a:sym typeface="Noto Sans JP"/>
              </a:rPr>
              <a:t>経営判断レベルの最適化提案と自動実行</a:t>
            </a:r>
            <a:endParaRPr b="0" i="0" sz="1100" u="none" cap="none" strike="noStrike">
              <a:solidFill>
                <a:schemeClr val="dk1"/>
              </a:solidFill>
              <a:latin typeface="Calibri"/>
              <a:ea typeface="Calibri"/>
              <a:cs typeface="Calibri"/>
              <a:sym typeface="Calibri"/>
            </a:endParaRPr>
          </a:p>
        </p:txBody>
      </p:sp>
      <p:sp>
        <p:nvSpPr>
          <p:cNvPr id="111" name="Google Shape;111;p5"/>
          <p:cNvSpPr txBox="1"/>
          <p:nvPr/>
        </p:nvSpPr>
        <p:spPr>
          <a:xfrm>
            <a:off x="6524244" y="6172200"/>
            <a:ext cx="5272430" cy="3913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1000"/>
              <a:buFont typeface="Noto Sans JP"/>
              <a:buNone/>
            </a:pPr>
            <a:r>
              <a:rPr b="0" i="0" lang="en-US" sz="1000" u="none" cap="none" strike="noStrike">
                <a:solidFill>
                  <a:srgbClr val="64748B"/>
                </a:solidFill>
                <a:latin typeface="Noto Sans JP"/>
                <a:ea typeface="Noto Sans JP"/>
                <a:cs typeface="Noto Sans JP"/>
                <a:sym typeface="Noto Sans JP"/>
              </a:rPr>
              <a:t>NEXT STEP: 目標地点 - 完全AI統合（頂上）へ : 文書・管理系の自律化(L7)、実行系の広範自律化(L6)</a:t>
            </a:r>
            <a:endParaRPr b="0" i="0" sz="1000" u="none" cap="none" strike="noStrike">
              <a:solidFill>
                <a:schemeClr val="dk1"/>
              </a:solidFill>
              <a:latin typeface="Calibri"/>
              <a:ea typeface="Calibri"/>
              <a:cs typeface="Calibri"/>
              <a:sym typeface="Calibri"/>
            </a:endParaRPr>
          </a:p>
        </p:txBody>
      </p:sp>
      <p:pic>
        <p:nvPicPr>
          <p:cNvPr descr="preencoded.png" id="112" name="Google Shape;112;p5"/>
          <p:cNvPicPr preferRelativeResize="0"/>
          <p:nvPr/>
        </p:nvPicPr>
        <p:blipFill rotWithShape="1">
          <a:blip r:embed="rId5">
            <a:alphaModFix/>
          </a:blip>
          <a:srcRect b="0" l="25172" r="25172" t="0"/>
          <a:stretch/>
        </p:blipFill>
        <p:spPr>
          <a:xfrm>
            <a:off x="0" y="0"/>
            <a:ext cx="6096305" cy="6858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7" name="Shape 2257"/>
        <p:cNvGrpSpPr/>
        <p:nvPr/>
      </p:nvGrpSpPr>
      <p:grpSpPr>
        <a:xfrm>
          <a:off x="0" y="0"/>
          <a:ext cx="0" cy="0"/>
          <a:chOff x="0" y="0"/>
          <a:chExt cx="0" cy="0"/>
        </a:xfrm>
      </p:grpSpPr>
      <p:sp>
        <p:nvSpPr>
          <p:cNvPr id="2258" name="Google Shape;2258;p32"/>
          <p:cNvSpPr/>
          <p:nvPr/>
        </p:nvSpPr>
        <p:spPr>
          <a:xfrm>
            <a:off x="0" y="0"/>
            <a:ext cx="12191695"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2"/>
          <p:cNvSpPr/>
          <p:nvPr/>
        </p:nvSpPr>
        <p:spPr>
          <a:xfrm>
            <a:off x="0" y="0"/>
            <a:ext cx="12191695"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2"/>
          <p:cNvSpPr/>
          <p:nvPr/>
        </p:nvSpPr>
        <p:spPr>
          <a:xfrm>
            <a:off x="286207" y="608990"/>
            <a:ext cx="11620195" cy="19202"/>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2"/>
          <p:cNvSpPr txBox="1"/>
          <p:nvPr/>
        </p:nvSpPr>
        <p:spPr>
          <a:xfrm>
            <a:off x="286207" y="190195"/>
            <a:ext cx="5649163" cy="34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1800"/>
              <a:buFont typeface="Noto Sans JP"/>
              <a:buNone/>
            </a:pPr>
            <a:r>
              <a:rPr b="1" i="0" lang="en-US" sz="1800" u="none" cap="none" strike="noStrike">
                <a:solidFill>
                  <a:srgbClr val="1E3A8A"/>
                </a:solidFill>
                <a:latin typeface="Noto Sans JP"/>
                <a:ea typeface="Noto Sans JP"/>
                <a:cs typeface="Noto Sans JP"/>
                <a:sym typeface="Noto Sans JP"/>
              </a:rPr>
              <a:t>発展段階：プロセス代替可能状況 Current: 7〜9合目</a:t>
            </a:r>
            <a:endParaRPr b="0" i="0" sz="1800" u="none" cap="none" strike="noStrike">
              <a:solidFill>
                <a:schemeClr val="dk1"/>
              </a:solidFill>
              <a:latin typeface="Calibri"/>
              <a:ea typeface="Calibri"/>
              <a:cs typeface="Calibri"/>
              <a:sym typeface="Calibri"/>
            </a:endParaRPr>
          </a:p>
        </p:txBody>
      </p:sp>
      <p:sp>
        <p:nvSpPr>
          <p:cNvPr id="2262" name="Google Shape;2262;p32"/>
          <p:cNvSpPr/>
          <p:nvPr/>
        </p:nvSpPr>
        <p:spPr>
          <a:xfrm>
            <a:off x="7269480" y="249631"/>
            <a:ext cx="4638751" cy="228600"/>
          </a:xfrm>
          <a:prstGeom prst="roundRect">
            <a:avLst>
              <a:gd fmla="val 100000"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2"/>
          <p:cNvSpPr/>
          <p:nvPr/>
        </p:nvSpPr>
        <p:spPr>
          <a:xfrm>
            <a:off x="7355434" y="323698"/>
            <a:ext cx="75895" cy="75895"/>
          </a:xfrm>
          <a:prstGeom prst="roundRect">
            <a:avLst>
              <a:gd fmla="val 301206" name="adj"/>
            </a:avLst>
          </a:prstGeom>
          <a:solidFill>
            <a:srgbClr val="1E3A8A"/>
          </a:solidFill>
          <a:ln cap="flat" cmpd="sng" w="12700">
            <a:solidFill>
              <a:srgbClr val="1E3A8A"/>
            </a:solidFill>
            <a:prstDash val="solid"/>
            <a:round/>
            <a:headEnd len="sm" w="sm" type="none"/>
            <a:tailEnd len="sm" w="sm" type="none"/>
          </a:ln>
          <a:effectLst>
            <a:outerShdw blurRad="12700" rotWithShape="0" algn="bl" dir="5400000" dist="12700">
              <a:srgbClr val="000000">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2"/>
          <p:cNvSpPr txBox="1"/>
          <p:nvPr/>
        </p:nvSpPr>
        <p:spPr>
          <a:xfrm>
            <a:off x="7469734" y="298094"/>
            <a:ext cx="553212"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L7:完全自律</a:t>
            </a:r>
            <a:endParaRPr b="0" i="0" sz="800" u="none" cap="none" strike="noStrike">
              <a:solidFill>
                <a:schemeClr val="dk1"/>
              </a:solidFill>
              <a:latin typeface="Calibri"/>
              <a:ea typeface="Calibri"/>
              <a:cs typeface="Calibri"/>
              <a:sym typeface="Calibri"/>
            </a:endParaRPr>
          </a:p>
        </p:txBody>
      </p:sp>
      <p:sp>
        <p:nvSpPr>
          <p:cNvPr id="2265" name="Google Shape;2265;p32"/>
          <p:cNvSpPr/>
          <p:nvPr/>
        </p:nvSpPr>
        <p:spPr>
          <a:xfrm>
            <a:off x="8016545" y="323698"/>
            <a:ext cx="75895" cy="75895"/>
          </a:xfrm>
          <a:prstGeom prst="roundRect">
            <a:avLst>
              <a:gd fmla="val 301206"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2"/>
          <p:cNvSpPr txBox="1"/>
          <p:nvPr/>
        </p:nvSpPr>
        <p:spPr>
          <a:xfrm>
            <a:off x="8130845" y="298094"/>
            <a:ext cx="553212"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L6:自律実行</a:t>
            </a:r>
            <a:endParaRPr b="0" i="0" sz="800" u="none" cap="none" strike="noStrike">
              <a:solidFill>
                <a:schemeClr val="dk1"/>
              </a:solidFill>
              <a:latin typeface="Calibri"/>
              <a:ea typeface="Calibri"/>
              <a:cs typeface="Calibri"/>
              <a:sym typeface="Calibri"/>
            </a:endParaRPr>
          </a:p>
        </p:txBody>
      </p:sp>
      <p:sp>
        <p:nvSpPr>
          <p:cNvPr id="2267" name="Google Shape;2267;p32"/>
          <p:cNvSpPr/>
          <p:nvPr/>
        </p:nvSpPr>
        <p:spPr>
          <a:xfrm>
            <a:off x="8677656" y="323698"/>
            <a:ext cx="75895" cy="75895"/>
          </a:xfrm>
          <a:prstGeom prst="roundRect">
            <a:avLst>
              <a:gd fmla="val 301206"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2"/>
          <p:cNvSpPr txBox="1"/>
          <p:nvPr/>
        </p:nvSpPr>
        <p:spPr>
          <a:xfrm>
            <a:off x="8791956" y="298094"/>
            <a:ext cx="467258"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L5:AI主導</a:t>
            </a:r>
            <a:endParaRPr b="0" i="0" sz="800" u="none" cap="none" strike="noStrike">
              <a:solidFill>
                <a:schemeClr val="dk1"/>
              </a:solidFill>
              <a:latin typeface="Calibri"/>
              <a:ea typeface="Calibri"/>
              <a:cs typeface="Calibri"/>
              <a:sym typeface="Calibri"/>
            </a:endParaRPr>
          </a:p>
        </p:txBody>
      </p:sp>
      <p:sp>
        <p:nvSpPr>
          <p:cNvPr id="2269" name="Google Shape;2269;p32"/>
          <p:cNvSpPr/>
          <p:nvPr/>
        </p:nvSpPr>
        <p:spPr>
          <a:xfrm>
            <a:off x="9250985" y="323698"/>
            <a:ext cx="75895" cy="75895"/>
          </a:xfrm>
          <a:prstGeom prst="roundRect">
            <a:avLst>
              <a:gd fmla="val 301206" name="adj"/>
            </a:avLst>
          </a:prstGeom>
          <a:solidFill>
            <a:srgbClr val="FEF08A"/>
          </a:solidFill>
          <a:ln cap="flat" cmpd="sng" w="12700">
            <a:solidFill>
              <a:srgbClr val="F59E0B"/>
            </a:solidFill>
            <a:prstDash val="solid"/>
            <a:round/>
            <a:headEnd len="sm" w="sm" type="none"/>
            <a:tailEnd len="sm" w="sm" type="none"/>
          </a:ln>
          <a:effectLst>
            <a:outerShdw blurRad="12700" rotWithShape="0" algn="bl" dir="5400000" dist="12700">
              <a:srgbClr val="000000">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2"/>
          <p:cNvSpPr txBox="1"/>
          <p:nvPr/>
        </p:nvSpPr>
        <p:spPr>
          <a:xfrm>
            <a:off x="9365285" y="298094"/>
            <a:ext cx="553212"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L4:強い支援</a:t>
            </a:r>
            <a:endParaRPr b="0" i="0" sz="800" u="none" cap="none" strike="noStrike">
              <a:solidFill>
                <a:schemeClr val="dk1"/>
              </a:solidFill>
              <a:latin typeface="Calibri"/>
              <a:ea typeface="Calibri"/>
              <a:cs typeface="Calibri"/>
              <a:sym typeface="Calibri"/>
            </a:endParaRPr>
          </a:p>
        </p:txBody>
      </p:sp>
      <p:sp>
        <p:nvSpPr>
          <p:cNvPr id="2271" name="Google Shape;2271;p32"/>
          <p:cNvSpPr/>
          <p:nvPr/>
        </p:nvSpPr>
        <p:spPr>
          <a:xfrm>
            <a:off x="9912096" y="323698"/>
            <a:ext cx="75895" cy="75895"/>
          </a:xfrm>
          <a:prstGeom prst="roundRect">
            <a:avLst>
              <a:gd fmla="val 301206" name="adj"/>
            </a:avLst>
          </a:prstGeom>
          <a:solidFill>
            <a:srgbClr val="FED7AA"/>
          </a:solidFill>
          <a:ln cap="flat" cmpd="sng" w="12700">
            <a:solidFill>
              <a:srgbClr val="EA580C"/>
            </a:solidFill>
            <a:prstDash val="solid"/>
            <a:round/>
            <a:headEnd len="sm" w="sm" type="none"/>
            <a:tailEnd len="sm" w="sm" type="none"/>
          </a:ln>
          <a:effectLst>
            <a:outerShdw blurRad="12700" rotWithShape="0" algn="bl" dir="5400000" dist="12700">
              <a:srgbClr val="000000">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2"/>
          <p:cNvSpPr txBox="1"/>
          <p:nvPr/>
        </p:nvSpPr>
        <p:spPr>
          <a:xfrm>
            <a:off x="10026396" y="298094"/>
            <a:ext cx="553212"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L3:限定支援</a:t>
            </a:r>
            <a:endParaRPr b="0" i="0" sz="800" u="none" cap="none" strike="noStrike">
              <a:solidFill>
                <a:schemeClr val="dk1"/>
              </a:solidFill>
              <a:latin typeface="Calibri"/>
              <a:ea typeface="Calibri"/>
              <a:cs typeface="Calibri"/>
              <a:sym typeface="Calibri"/>
            </a:endParaRPr>
          </a:p>
        </p:txBody>
      </p:sp>
      <p:sp>
        <p:nvSpPr>
          <p:cNvPr id="2273" name="Google Shape;2273;p32"/>
          <p:cNvSpPr/>
          <p:nvPr/>
        </p:nvSpPr>
        <p:spPr>
          <a:xfrm>
            <a:off x="10574122" y="323698"/>
            <a:ext cx="75895" cy="75895"/>
          </a:xfrm>
          <a:prstGeom prst="roundRect">
            <a:avLst>
              <a:gd fmla="val 301206" name="adj"/>
            </a:avLst>
          </a:prstGeom>
          <a:solidFill>
            <a:srgbClr val="FECACA"/>
          </a:solidFill>
          <a:ln cap="flat" cmpd="sng" w="12700">
            <a:solidFill>
              <a:srgbClr val="DC2626"/>
            </a:solidFill>
            <a:prstDash val="solid"/>
            <a:round/>
            <a:headEnd len="sm" w="sm" type="none"/>
            <a:tailEnd len="sm" w="sm" type="none"/>
          </a:ln>
          <a:effectLst>
            <a:outerShdw blurRad="12700" rotWithShape="0" algn="bl" dir="5400000" dist="12700">
              <a:srgbClr val="000000">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2"/>
          <p:cNvSpPr txBox="1"/>
          <p:nvPr/>
        </p:nvSpPr>
        <p:spPr>
          <a:xfrm>
            <a:off x="10688422" y="298094"/>
            <a:ext cx="553212"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L2:最小支援</a:t>
            </a:r>
            <a:endParaRPr b="0" i="0" sz="800" u="none" cap="none" strike="noStrike">
              <a:solidFill>
                <a:schemeClr val="dk1"/>
              </a:solidFill>
              <a:latin typeface="Calibri"/>
              <a:ea typeface="Calibri"/>
              <a:cs typeface="Calibri"/>
              <a:sym typeface="Calibri"/>
            </a:endParaRPr>
          </a:p>
        </p:txBody>
      </p:sp>
      <p:sp>
        <p:nvSpPr>
          <p:cNvPr id="2275" name="Google Shape;2275;p32"/>
          <p:cNvSpPr/>
          <p:nvPr/>
        </p:nvSpPr>
        <p:spPr>
          <a:xfrm>
            <a:off x="11235233" y="323698"/>
            <a:ext cx="75895" cy="75895"/>
          </a:xfrm>
          <a:prstGeom prst="roundRect">
            <a:avLst>
              <a:gd fmla="val 301206" name="adj"/>
            </a:avLst>
          </a:prstGeom>
          <a:solidFill>
            <a:srgbClr val="FFFFFF"/>
          </a:solidFill>
          <a:ln cap="flat" cmpd="sng" w="12700">
            <a:solidFill>
              <a:srgbClr val="CBD5E1"/>
            </a:solidFill>
            <a:prstDash val="solid"/>
            <a:round/>
            <a:headEnd len="sm" w="sm" type="none"/>
            <a:tailEnd len="sm" w="sm" type="none"/>
          </a:ln>
          <a:effectLst>
            <a:outerShdw blurRad="12700" rotWithShape="0" algn="bl" dir="5400000" dist="12700">
              <a:srgbClr val="000000">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2"/>
          <p:cNvSpPr txBox="1"/>
          <p:nvPr/>
        </p:nvSpPr>
        <p:spPr>
          <a:xfrm>
            <a:off x="11349533" y="298094"/>
            <a:ext cx="553212"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L1:人間必須</a:t>
            </a:r>
            <a:endParaRPr b="0" i="0" sz="800" u="none" cap="none" strike="noStrike">
              <a:solidFill>
                <a:schemeClr val="dk1"/>
              </a:solidFill>
              <a:latin typeface="Calibri"/>
              <a:ea typeface="Calibri"/>
              <a:cs typeface="Calibri"/>
              <a:sym typeface="Calibri"/>
            </a:endParaRPr>
          </a:p>
        </p:txBody>
      </p:sp>
      <p:sp>
        <p:nvSpPr>
          <p:cNvPr id="2277" name="Google Shape;2277;p32"/>
          <p:cNvSpPr/>
          <p:nvPr/>
        </p:nvSpPr>
        <p:spPr>
          <a:xfrm>
            <a:off x="286207" y="743407"/>
            <a:ext cx="1876349" cy="5372100"/>
          </a:xfrm>
          <a:prstGeom prst="roundRect">
            <a:avLst>
              <a:gd fmla="val 1979" name="adj"/>
            </a:avLst>
          </a:prstGeom>
          <a:solidFill>
            <a:srgbClr val="F8FAFC"/>
          </a:solidFill>
          <a:ln cap="flat" cmpd="sng" w="12700">
            <a:solidFill>
              <a:srgbClr val="F1F5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2"/>
          <p:cNvSpPr/>
          <p:nvPr/>
        </p:nvSpPr>
        <p:spPr>
          <a:xfrm>
            <a:off x="352044" y="1009498"/>
            <a:ext cx="1742846" cy="19202"/>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79" name="Google Shape;2279;p32"/>
          <p:cNvPicPr preferRelativeResize="0"/>
          <p:nvPr/>
        </p:nvPicPr>
        <p:blipFill rotWithShape="1">
          <a:blip r:embed="rId3">
            <a:alphaModFix/>
          </a:blip>
          <a:srcRect b="0" l="-3205" r="-3205" t="0"/>
          <a:stretch/>
        </p:blipFill>
        <p:spPr>
          <a:xfrm>
            <a:off x="955548" y="840334"/>
            <a:ext cx="75895" cy="95098"/>
          </a:xfrm>
          <a:prstGeom prst="rect">
            <a:avLst/>
          </a:prstGeom>
          <a:noFill/>
          <a:ln>
            <a:noFill/>
          </a:ln>
        </p:spPr>
      </p:pic>
      <p:sp>
        <p:nvSpPr>
          <p:cNvPr id="2280" name="Google Shape;2280;p32"/>
          <p:cNvSpPr txBox="1"/>
          <p:nvPr/>
        </p:nvSpPr>
        <p:spPr>
          <a:xfrm>
            <a:off x="1069848" y="809244"/>
            <a:ext cx="498348" cy="16276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要件定義</a:t>
            </a:r>
            <a:endParaRPr b="0" i="0" sz="800" u="none" cap="none" strike="noStrike">
              <a:solidFill>
                <a:schemeClr val="dk1"/>
              </a:solidFill>
              <a:latin typeface="Calibri"/>
              <a:ea typeface="Calibri"/>
              <a:cs typeface="Calibri"/>
              <a:sym typeface="Calibri"/>
            </a:endParaRPr>
          </a:p>
        </p:txBody>
      </p:sp>
      <p:sp>
        <p:nvSpPr>
          <p:cNvPr id="2281" name="Google Shape;2281;p32"/>
          <p:cNvSpPr/>
          <p:nvPr/>
        </p:nvSpPr>
        <p:spPr>
          <a:xfrm>
            <a:off x="352044" y="1090879"/>
            <a:ext cx="1742846" cy="457200"/>
          </a:xfrm>
          <a:prstGeom prst="roundRect">
            <a:avLst>
              <a:gd fmla="val 12500" name="adj"/>
            </a:avLst>
          </a:prstGeom>
          <a:solidFill>
            <a:srgbClr val="FECACA"/>
          </a:solidFill>
          <a:ln cap="flat" cmpd="sng" w="12700">
            <a:solidFill>
              <a:srgbClr val="DC2626"/>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2"/>
          <p:cNvSpPr txBox="1"/>
          <p:nvPr/>
        </p:nvSpPr>
        <p:spPr>
          <a:xfrm>
            <a:off x="448056" y="1265530"/>
            <a:ext cx="9436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L21.ステークホルダー</a:t>
            </a:r>
            <a:endParaRPr b="0" i="0" sz="800" u="none" cap="none" strike="noStrike">
              <a:solidFill>
                <a:schemeClr val="dk1"/>
              </a:solidFill>
              <a:latin typeface="Calibri"/>
              <a:ea typeface="Calibri"/>
              <a:cs typeface="Calibri"/>
              <a:sym typeface="Calibri"/>
            </a:endParaRPr>
          </a:p>
        </p:txBody>
      </p:sp>
      <p:sp>
        <p:nvSpPr>
          <p:cNvPr id="2283" name="Google Shape;2283;p32"/>
          <p:cNvSpPr/>
          <p:nvPr/>
        </p:nvSpPr>
        <p:spPr>
          <a:xfrm>
            <a:off x="352044" y="1590142"/>
            <a:ext cx="1742846" cy="457200"/>
          </a:xfrm>
          <a:prstGeom prst="roundRect">
            <a:avLst>
              <a:gd fmla="val 12500" name="adj"/>
            </a:avLst>
          </a:prstGeom>
          <a:solidFill>
            <a:srgbClr val="FFFFFF"/>
          </a:solidFill>
          <a:ln cap="flat" cmpd="sng" w="12700">
            <a:solidFill>
              <a:srgbClr val="CBD5E1"/>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2"/>
          <p:cNvSpPr txBox="1"/>
          <p:nvPr/>
        </p:nvSpPr>
        <p:spPr>
          <a:xfrm>
            <a:off x="448056" y="1764792"/>
            <a:ext cx="9436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L12.ヒアリング・合意</a:t>
            </a:r>
            <a:endParaRPr b="0" i="0" sz="800" u="none" cap="none" strike="noStrike">
              <a:solidFill>
                <a:schemeClr val="dk1"/>
              </a:solidFill>
              <a:latin typeface="Calibri"/>
              <a:ea typeface="Calibri"/>
              <a:cs typeface="Calibri"/>
              <a:sym typeface="Calibri"/>
            </a:endParaRPr>
          </a:p>
        </p:txBody>
      </p:sp>
      <p:sp>
        <p:nvSpPr>
          <p:cNvPr id="2285" name="Google Shape;2285;p32"/>
          <p:cNvSpPr/>
          <p:nvPr/>
        </p:nvSpPr>
        <p:spPr>
          <a:xfrm>
            <a:off x="352044" y="2090318"/>
            <a:ext cx="1742846" cy="457200"/>
          </a:xfrm>
          <a:prstGeom prst="roundRect">
            <a:avLst>
              <a:gd fmla="val 12500" name="adj"/>
            </a:avLst>
          </a:prstGeom>
          <a:solidFill>
            <a:srgbClr val="FEF08A"/>
          </a:solidFill>
          <a:ln cap="flat" cmpd="sng" w="12700">
            <a:solidFill>
              <a:srgbClr val="F59E0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2"/>
          <p:cNvSpPr txBox="1"/>
          <p:nvPr/>
        </p:nvSpPr>
        <p:spPr>
          <a:xfrm>
            <a:off x="448056" y="2264969"/>
            <a:ext cx="857707"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L43.現状分析(As-Is)</a:t>
            </a:r>
            <a:endParaRPr b="0" i="0" sz="800" u="none" cap="none" strike="noStrike">
              <a:solidFill>
                <a:schemeClr val="dk1"/>
              </a:solidFill>
              <a:latin typeface="Calibri"/>
              <a:ea typeface="Calibri"/>
              <a:cs typeface="Calibri"/>
              <a:sym typeface="Calibri"/>
            </a:endParaRPr>
          </a:p>
        </p:txBody>
      </p:sp>
      <p:sp>
        <p:nvSpPr>
          <p:cNvPr id="2287" name="Google Shape;2287;p32"/>
          <p:cNvSpPr/>
          <p:nvPr/>
        </p:nvSpPr>
        <p:spPr>
          <a:xfrm>
            <a:off x="352044" y="2589581"/>
            <a:ext cx="1742846" cy="457200"/>
          </a:xfrm>
          <a:prstGeom prst="roundRect">
            <a:avLst>
              <a:gd fmla="val 12500" name="adj"/>
            </a:avLst>
          </a:prstGeom>
          <a:solidFill>
            <a:srgbClr val="FEF08A"/>
          </a:solidFill>
          <a:ln cap="flat" cmpd="sng" w="12700">
            <a:solidFill>
              <a:srgbClr val="F59E0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2"/>
          <p:cNvSpPr txBox="1"/>
          <p:nvPr/>
        </p:nvSpPr>
        <p:spPr>
          <a:xfrm>
            <a:off x="448056" y="2764231"/>
            <a:ext cx="896112"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L44.理想設計(To-Be)</a:t>
            </a:r>
            <a:endParaRPr b="0" i="0" sz="800" u="none" cap="none" strike="noStrike">
              <a:solidFill>
                <a:schemeClr val="dk1"/>
              </a:solidFill>
              <a:latin typeface="Calibri"/>
              <a:ea typeface="Calibri"/>
              <a:cs typeface="Calibri"/>
              <a:sym typeface="Calibri"/>
            </a:endParaRPr>
          </a:p>
        </p:txBody>
      </p:sp>
      <p:sp>
        <p:nvSpPr>
          <p:cNvPr id="2289" name="Google Shape;2289;p32"/>
          <p:cNvSpPr/>
          <p:nvPr/>
        </p:nvSpPr>
        <p:spPr>
          <a:xfrm>
            <a:off x="352044" y="3089758"/>
            <a:ext cx="1742846" cy="457200"/>
          </a:xfrm>
          <a:prstGeom prst="roundRect">
            <a:avLst>
              <a:gd fmla="val 12500"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2"/>
          <p:cNvSpPr txBox="1"/>
          <p:nvPr/>
        </p:nvSpPr>
        <p:spPr>
          <a:xfrm>
            <a:off x="448056" y="3264408"/>
            <a:ext cx="771754"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L55.要件文書作成</a:t>
            </a:r>
            <a:endParaRPr b="0" i="0" sz="800" u="none" cap="none" strike="noStrike">
              <a:solidFill>
                <a:schemeClr val="dk1"/>
              </a:solidFill>
              <a:latin typeface="Calibri"/>
              <a:ea typeface="Calibri"/>
              <a:cs typeface="Calibri"/>
              <a:sym typeface="Calibri"/>
            </a:endParaRPr>
          </a:p>
        </p:txBody>
      </p:sp>
      <p:sp>
        <p:nvSpPr>
          <p:cNvPr id="2291" name="Google Shape;2291;p32"/>
          <p:cNvSpPr/>
          <p:nvPr/>
        </p:nvSpPr>
        <p:spPr>
          <a:xfrm>
            <a:off x="352044" y="3589020"/>
            <a:ext cx="1742846" cy="457200"/>
          </a:xfrm>
          <a:prstGeom prst="roundRect">
            <a:avLst>
              <a:gd fmla="val 12500" name="adj"/>
            </a:avLst>
          </a:prstGeom>
          <a:solidFill>
            <a:srgbClr val="FEF08A"/>
          </a:solidFill>
          <a:ln cap="flat" cmpd="sng" w="12700">
            <a:solidFill>
              <a:srgbClr val="F59E0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2"/>
          <p:cNvSpPr txBox="1"/>
          <p:nvPr/>
        </p:nvSpPr>
        <p:spPr>
          <a:xfrm>
            <a:off x="448056" y="3763670"/>
            <a:ext cx="857707"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L46.非機能要件定義</a:t>
            </a:r>
            <a:endParaRPr b="0" i="0" sz="800" u="none" cap="none" strike="noStrike">
              <a:solidFill>
                <a:schemeClr val="dk1"/>
              </a:solidFill>
              <a:latin typeface="Calibri"/>
              <a:ea typeface="Calibri"/>
              <a:cs typeface="Calibri"/>
              <a:sym typeface="Calibri"/>
            </a:endParaRPr>
          </a:p>
        </p:txBody>
      </p:sp>
      <p:sp>
        <p:nvSpPr>
          <p:cNvPr id="2293" name="Google Shape;2293;p32"/>
          <p:cNvSpPr/>
          <p:nvPr/>
        </p:nvSpPr>
        <p:spPr>
          <a:xfrm>
            <a:off x="352044" y="4089197"/>
            <a:ext cx="1742846" cy="457200"/>
          </a:xfrm>
          <a:prstGeom prst="roundRect">
            <a:avLst>
              <a:gd fmla="val 12500" name="adj"/>
            </a:avLst>
          </a:prstGeom>
          <a:solidFill>
            <a:srgbClr val="FED7AA"/>
          </a:solidFill>
          <a:ln cap="flat" cmpd="sng" w="12700">
            <a:solidFill>
              <a:srgbClr val="EA580C"/>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2"/>
          <p:cNvSpPr txBox="1"/>
          <p:nvPr/>
        </p:nvSpPr>
        <p:spPr>
          <a:xfrm>
            <a:off x="448056" y="4263847"/>
            <a:ext cx="771754"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L37.優先順位付け</a:t>
            </a:r>
            <a:endParaRPr b="0" i="0" sz="800" u="none" cap="none" strike="noStrike">
              <a:solidFill>
                <a:schemeClr val="dk1"/>
              </a:solidFill>
              <a:latin typeface="Calibri"/>
              <a:ea typeface="Calibri"/>
              <a:cs typeface="Calibri"/>
              <a:sym typeface="Calibri"/>
            </a:endParaRPr>
          </a:p>
        </p:txBody>
      </p:sp>
      <p:sp>
        <p:nvSpPr>
          <p:cNvPr id="2295" name="Google Shape;2295;p32"/>
          <p:cNvSpPr/>
          <p:nvPr/>
        </p:nvSpPr>
        <p:spPr>
          <a:xfrm>
            <a:off x="352044" y="4589374"/>
            <a:ext cx="1742846" cy="457200"/>
          </a:xfrm>
          <a:prstGeom prst="roundRect">
            <a:avLst>
              <a:gd fmla="val 12500"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2"/>
          <p:cNvSpPr txBox="1"/>
          <p:nvPr/>
        </p:nvSpPr>
        <p:spPr>
          <a:xfrm>
            <a:off x="448056" y="4763110"/>
            <a:ext cx="933602"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L68.トレーサビリティ</a:t>
            </a:r>
            <a:endParaRPr b="0" i="0" sz="800" u="none" cap="none" strike="noStrike">
              <a:solidFill>
                <a:schemeClr val="dk1"/>
              </a:solidFill>
              <a:latin typeface="Calibri"/>
              <a:ea typeface="Calibri"/>
              <a:cs typeface="Calibri"/>
              <a:sym typeface="Calibri"/>
            </a:endParaRPr>
          </a:p>
        </p:txBody>
      </p:sp>
      <p:sp>
        <p:nvSpPr>
          <p:cNvPr id="2297" name="Google Shape;2297;p32"/>
          <p:cNvSpPr/>
          <p:nvPr/>
        </p:nvSpPr>
        <p:spPr>
          <a:xfrm>
            <a:off x="352044" y="5088636"/>
            <a:ext cx="1742846" cy="457200"/>
          </a:xfrm>
          <a:prstGeom prst="roundRect">
            <a:avLst>
              <a:gd fmla="val 12500"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2"/>
          <p:cNvSpPr txBox="1"/>
          <p:nvPr/>
        </p:nvSpPr>
        <p:spPr>
          <a:xfrm>
            <a:off x="448056" y="5263286"/>
            <a:ext cx="9436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L59.レビュー資料準備</a:t>
            </a:r>
            <a:endParaRPr b="0" i="0" sz="800" u="none" cap="none" strike="noStrike">
              <a:solidFill>
                <a:schemeClr val="dk1"/>
              </a:solidFill>
              <a:latin typeface="Calibri"/>
              <a:ea typeface="Calibri"/>
              <a:cs typeface="Calibri"/>
              <a:sym typeface="Calibri"/>
            </a:endParaRPr>
          </a:p>
        </p:txBody>
      </p:sp>
      <p:sp>
        <p:nvSpPr>
          <p:cNvPr id="2299" name="Google Shape;2299;p32"/>
          <p:cNvSpPr/>
          <p:nvPr/>
        </p:nvSpPr>
        <p:spPr>
          <a:xfrm>
            <a:off x="352044" y="5588813"/>
            <a:ext cx="1742846" cy="457200"/>
          </a:xfrm>
          <a:prstGeom prst="roundRect">
            <a:avLst>
              <a:gd fmla="val 12500" name="adj"/>
            </a:avLst>
          </a:prstGeom>
          <a:solidFill>
            <a:srgbClr val="FEF08A"/>
          </a:solidFill>
          <a:ln cap="flat" cmpd="sng" w="12700">
            <a:solidFill>
              <a:srgbClr val="F59E0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2"/>
          <p:cNvSpPr txBox="1"/>
          <p:nvPr/>
        </p:nvSpPr>
        <p:spPr>
          <a:xfrm>
            <a:off x="448056" y="5763463"/>
            <a:ext cx="819302"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L410.変更影響分析</a:t>
            </a:r>
            <a:endParaRPr b="0" i="0" sz="800" u="none" cap="none" strike="noStrike">
              <a:solidFill>
                <a:schemeClr val="dk1"/>
              </a:solidFill>
              <a:latin typeface="Calibri"/>
              <a:ea typeface="Calibri"/>
              <a:cs typeface="Calibri"/>
              <a:sym typeface="Calibri"/>
            </a:endParaRPr>
          </a:p>
        </p:txBody>
      </p:sp>
      <p:sp>
        <p:nvSpPr>
          <p:cNvPr id="2301" name="Google Shape;2301;p32"/>
          <p:cNvSpPr/>
          <p:nvPr/>
        </p:nvSpPr>
        <p:spPr>
          <a:xfrm>
            <a:off x="2234794" y="743407"/>
            <a:ext cx="1876349" cy="5372100"/>
          </a:xfrm>
          <a:prstGeom prst="roundRect">
            <a:avLst>
              <a:gd fmla="val 1979" name="adj"/>
            </a:avLst>
          </a:prstGeom>
          <a:solidFill>
            <a:srgbClr val="F8FAFC"/>
          </a:solidFill>
          <a:ln cap="flat" cmpd="sng" w="12700">
            <a:solidFill>
              <a:srgbClr val="F1F5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2"/>
          <p:cNvSpPr/>
          <p:nvPr/>
        </p:nvSpPr>
        <p:spPr>
          <a:xfrm>
            <a:off x="2301545" y="1009498"/>
            <a:ext cx="1742846" cy="19202"/>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303" name="Google Shape;2303;p32"/>
          <p:cNvPicPr preferRelativeResize="0"/>
          <p:nvPr/>
        </p:nvPicPr>
        <p:blipFill rotWithShape="1">
          <a:blip r:embed="rId4">
            <a:alphaModFix/>
          </a:blip>
          <a:srcRect b="0" l="0" r="0" t="0"/>
          <a:stretch/>
        </p:blipFill>
        <p:spPr>
          <a:xfrm>
            <a:off x="3000146" y="840334"/>
            <a:ext cx="95098" cy="95098"/>
          </a:xfrm>
          <a:prstGeom prst="rect">
            <a:avLst/>
          </a:prstGeom>
          <a:noFill/>
          <a:ln>
            <a:noFill/>
          </a:ln>
        </p:spPr>
      </p:pic>
      <p:sp>
        <p:nvSpPr>
          <p:cNvPr id="2304" name="Google Shape;2304;p32"/>
          <p:cNvSpPr txBox="1"/>
          <p:nvPr/>
        </p:nvSpPr>
        <p:spPr>
          <a:xfrm>
            <a:off x="3133649" y="809244"/>
            <a:ext cx="288950" cy="16276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設計</a:t>
            </a:r>
            <a:endParaRPr b="0" i="0" sz="800" u="none" cap="none" strike="noStrike">
              <a:solidFill>
                <a:schemeClr val="dk1"/>
              </a:solidFill>
              <a:latin typeface="Calibri"/>
              <a:ea typeface="Calibri"/>
              <a:cs typeface="Calibri"/>
              <a:sym typeface="Calibri"/>
            </a:endParaRPr>
          </a:p>
        </p:txBody>
      </p:sp>
      <p:sp>
        <p:nvSpPr>
          <p:cNvPr id="2305" name="Google Shape;2305;p32"/>
          <p:cNvSpPr/>
          <p:nvPr/>
        </p:nvSpPr>
        <p:spPr>
          <a:xfrm>
            <a:off x="2301545" y="1090879"/>
            <a:ext cx="1742846" cy="457200"/>
          </a:xfrm>
          <a:prstGeom prst="roundRect">
            <a:avLst>
              <a:gd fmla="val 12500"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2"/>
          <p:cNvSpPr txBox="1"/>
          <p:nvPr/>
        </p:nvSpPr>
        <p:spPr>
          <a:xfrm>
            <a:off x="2397557" y="1265530"/>
            <a:ext cx="848563"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L51.アーキテクチャ</a:t>
            </a:r>
            <a:endParaRPr b="0" i="0" sz="800" u="none" cap="none" strike="noStrike">
              <a:solidFill>
                <a:schemeClr val="dk1"/>
              </a:solidFill>
              <a:latin typeface="Calibri"/>
              <a:ea typeface="Calibri"/>
              <a:cs typeface="Calibri"/>
              <a:sym typeface="Calibri"/>
            </a:endParaRPr>
          </a:p>
        </p:txBody>
      </p:sp>
      <p:sp>
        <p:nvSpPr>
          <p:cNvPr id="2307" name="Google Shape;2307;p32"/>
          <p:cNvSpPr/>
          <p:nvPr/>
        </p:nvSpPr>
        <p:spPr>
          <a:xfrm>
            <a:off x="2301545" y="1590142"/>
            <a:ext cx="1742846" cy="457200"/>
          </a:xfrm>
          <a:prstGeom prst="roundRect">
            <a:avLst>
              <a:gd fmla="val 12500"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2"/>
          <p:cNvSpPr txBox="1"/>
          <p:nvPr/>
        </p:nvSpPr>
        <p:spPr>
          <a:xfrm>
            <a:off x="2397557" y="1764792"/>
            <a:ext cx="886054"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L52.DB論理設計(ER)</a:t>
            </a:r>
            <a:endParaRPr b="0" i="0" sz="800" u="none" cap="none" strike="noStrike">
              <a:solidFill>
                <a:schemeClr val="dk1"/>
              </a:solidFill>
              <a:latin typeface="Calibri"/>
              <a:ea typeface="Calibri"/>
              <a:cs typeface="Calibri"/>
              <a:sym typeface="Calibri"/>
            </a:endParaRPr>
          </a:p>
        </p:txBody>
      </p:sp>
      <p:sp>
        <p:nvSpPr>
          <p:cNvPr id="2309" name="Google Shape;2309;p32"/>
          <p:cNvSpPr/>
          <p:nvPr/>
        </p:nvSpPr>
        <p:spPr>
          <a:xfrm>
            <a:off x="2301545" y="2090318"/>
            <a:ext cx="1742846" cy="457200"/>
          </a:xfrm>
          <a:prstGeom prst="roundRect">
            <a:avLst>
              <a:gd fmla="val 12500"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2"/>
          <p:cNvSpPr txBox="1"/>
          <p:nvPr/>
        </p:nvSpPr>
        <p:spPr>
          <a:xfrm>
            <a:off x="2397557" y="2264969"/>
            <a:ext cx="952805"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L63.DB物理設計(DDL)</a:t>
            </a:r>
            <a:endParaRPr b="0" i="0" sz="800" u="none" cap="none" strike="noStrike">
              <a:solidFill>
                <a:schemeClr val="dk1"/>
              </a:solidFill>
              <a:latin typeface="Calibri"/>
              <a:ea typeface="Calibri"/>
              <a:cs typeface="Calibri"/>
              <a:sym typeface="Calibri"/>
            </a:endParaRPr>
          </a:p>
        </p:txBody>
      </p:sp>
      <p:sp>
        <p:nvSpPr>
          <p:cNvPr id="2311" name="Google Shape;2311;p32"/>
          <p:cNvSpPr/>
          <p:nvPr/>
        </p:nvSpPr>
        <p:spPr>
          <a:xfrm>
            <a:off x="2301545" y="2589581"/>
            <a:ext cx="1742846" cy="457200"/>
          </a:xfrm>
          <a:prstGeom prst="roundRect">
            <a:avLst>
              <a:gd fmla="val 12500"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2"/>
          <p:cNvSpPr txBox="1"/>
          <p:nvPr/>
        </p:nvSpPr>
        <p:spPr>
          <a:xfrm>
            <a:off x="2397557" y="2764231"/>
            <a:ext cx="562356"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L64.API設計</a:t>
            </a:r>
            <a:endParaRPr b="0" i="0" sz="800" u="none" cap="none" strike="noStrike">
              <a:solidFill>
                <a:schemeClr val="dk1"/>
              </a:solidFill>
              <a:latin typeface="Calibri"/>
              <a:ea typeface="Calibri"/>
              <a:cs typeface="Calibri"/>
              <a:sym typeface="Calibri"/>
            </a:endParaRPr>
          </a:p>
        </p:txBody>
      </p:sp>
      <p:sp>
        <p:nvSpPr>
          <p:cNvPr id="2313" name="Google Shape;2313;p32"/>
          <p:cNvSpPr/>
          <p:nvPr/>
        </p:nvSpPr>
        <p:spPr>
          <a:xfrm>
            <a:off x="2301545" y="3089758"/>
            <a:ext cx="1742846" cy="457200"/>
          </a:xfrm>
          <a:prstGeom prst="roundRect">
            <a:avLst>
              <a:gd fmla="val 12500" name="adj"/>
            </a:avLst>
          </a:prstGeom>
          <a:solidFill>
            <a:srgbClr val="FEF08A"/>
          </a:solidFill>
          <a:ln cap="flat" cmpd="sng" w="12700">
            <a:solidFill>
              <a:srgbClr val="F59E0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2"/>
          <p:cNvSpPr txBox="1"/>
          <p:nvPr/>
        </p:nvSpPr>
        <p:spPr>
          <a:xfrm>
            <a:off x="2397557" y="3264408"/>
            <a:ext cx="8293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L45.UI/UXワイヤー</a:t>
            </a:r>
            <a:endParaRPr b="0" i="0" sz="800" u="none" cap="none" strike="noStrike">
              <a:solidFill>
                <a:schemeClr val="dk1"/>
              </a:solidFill>
              <a:latin typeface="Calibri"/>
              <a:ea typeface="Calibri"/>
              <a:cs typeface="Calibri"/>
              <a:sym typeface="Calibri"/>
            </a:endParaRPr>
          </a:p>
        </p:txBody>
      </p:sp>
      <p:sp>
        <p:nvSpPr>
          <p:cNvPr id="2315" name="Google Shape;2315;p32"/>
          <p:cNvSpPr/>
          <p:nvPr/>
        </p:nvSpPr>
        <p:spPr>
          <a:xfrm>
            <a:off x="2301545" y="3589020"/>
            <a:ext cx="1742846" cy="457200"/>
          </a:xfrm>
          <a:prstGeom prst="roundRect">
            <a:avLst>
              <a:gd fmla="val 12500"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2"/>
          <p:cNvSpPr txBox="1"/>
          <p:nvPr/>
        </p:nvSpPr>
        <p:spPr>
          <a:xfrm>
            <a:off x="2397557" y="3763670"/>
            <a:ext cx="771754"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L56.画面詳細設計</a:t>
            </a:r>
            <a:endParaRPr b="0" i="0" sz="800" u="none" cap="none" strike="noStrike">
              <a:solidFill>
                <a:schemeClr val="dk1"/>
              </a:solidFill>
              <a:latin typeface="Calibri"/>
              <a:ea typeface="Calibri"/>
              <a:cs typeface="Calibri"/>
              <a:sym typeface="Calibri"/>
            </a:endParaRPr>
          </a:p>
        </p:txBody>
      </p:sp>
      <p:sp>
        <p:nvSpPr>
          <p:cNvPr id="2317" name="Google Shape;2317;p32"/>
          <p:cNvSpPr/>
          <p:nvPr/>
        </p:nvSpPr>
        <p:spPr>
          <a:xfrm>
            <a:off x="2301545" y="4089197"/>
            <a:ext cx="1742846" cy="457200"/>
          </a:xfrm>
          <a:prstGeom prst="roundRect">
            <a:avLst>
              <a:gd fmla="val 12500" name="adj"/>
            </a:avLst>
          </a:prstGeom>
          <a:solidFill>
            <a:srgbClr val="FEF08A"/>
          </a:solidFill>
          <a:ln cap="flat" cmpd="sng" w="12700">
            <a:solidFill>
              <a:srgbClr val="F59E0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2"/>
          <p:cNvSpPr txBox="1"/>
          <p:nvPr/>
        </p:nvSpPr>
        <p:spPr>
          <a:xfrm>
            <a:off x="2397557" y="4263847"/>
            <a:ext cx="933602"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L47.セキュリティ設計</a:t>
            </a:r>
            <a:endParaRPr b="0" i="0" sz="800" u="none" cap="none" strike="noStrike">
              <a:solidFill>
                <a:schemeClr val="dk1"/>
              </a:solidFill>
              <a:latin typeface="Calibri"/>
              <a:ea typeface="Calibri"/>
              <a:cs typeface="Calibri"/>
              <a:sym typeface="Calibri"/>
            </a:endParaRPr>
          </a:p>
        </p:txBody>
      </p:sp>
      <p:sp>
        <p:nvSpPr>
          <p:cNvPr id="2319" name="Google Shape;2319;p32"/>
          <p:cNvSpPr/>
          <p:nvPr/>
        </p:nvSpPr>
        <p:spPr>
          <a:xfrm>
            <a:off x="2301545" y="4589374"/>
            <a:ext cx="1742846" cy="457200"/>
          </a:xfrm>
          <a:prstGeom prst="roundRect">
            <a:avLst>
              <a:gd fmla="val 12500"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2"/>
          <p:cNvSpPr txBox="1"/>
          <p:nvPr/>
        </p:nvSpPr>
        <p:spPr>
          <a:xfrm>
            <a:off x="2397557" y="4763110"/>
            <a:ext cx="6007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L68.詳細設計</a:t>
            </a:r>
            <a:endParaRPr b="0" i="0" sz="800" u="none" cap="none" strike="noStrike">
              <a:solidFill>
                <a:schemeClr val="dk1"/>
              </a:solidFill>
              <a:latin typeface="Calibri"/>
              <a:ea typeface="Calibri"/>
              <a:cs typeface="Calibri"/>
              <a:sym typeface="Calibri"/>
            </a:endParaRPr>
          </a:p>
        </p:txBody>
      </p:sp>
      <p:sp>
        <p:nvSpPr>
          <p:cNvPr id="2321" name="Google Shape;2321;p32"/>
          <p:cNvSpPr/>
          <p:nvPr/>
        </p:nvSpPr>
        <p:spPr>
          <a:xfrm>
            <a:off x="2301545" y="5088636"/>
            <a:ext cx="1742846" cy="457200"/>
          </a:xfrm>
          <a:prstGeom prst="roundRect">
            <a:avLst>
              <a:gd fmla="val 12500"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2"/>
          <p:cNvSpPr txBox="1"/>
          <p:nvPr/>
        </p:nvSpPr>
        <p:spPr>
          <a:xfrm>
            <a:off x="2397557" y="5263286"/>
            <a:ext cx="771754"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L59.設計レビュー</a:t>
            </a:r>
            <a:endParaRPr b="0" i="0" sz="800" u="none" cap="none" strike="noStrike">
              <a:solidFill>
                <a:schemeClr val="dk1"/>
              </a:solidFill>
              <a:latin typeface="Calibri"/>
              <a:ea typeface="Calibri"/>
              <a:cs typeface="Calibri"/>
              <a:sym typeface="Calibri"/>
            </a:endParaRPr>
          </a:p>
        </p:txBody>
      </p:sp>
      <p:sp>
        <p:nvSpPr>
          <p:cNvPr id="2323" name="Google Shape;2323;p32"/>
          <p:cNvSpPr/>
          <p:nvPr/>
        </p:nvSpPr>
        <p:spPr>
          <a:xfrm>
            <a:off x="2301545" y="5588813"/>
            <a:ext cx="1742846" cy="457200"/>
          </a:xfrm>
          <a:prstGeom prst="roundRect">
            <a:avLst>
              <a:gd fmla="val 12500"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2"/>
          <p:cNvSpPr txBox="1"/>
          <p:nvPr/>
        </p:nvSpPr>
        <p:spPr>
          <a:xfrm>
            <a:off x="2397557" y="5763463"/>
            <a:ext cx="734263"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L510.設計書生成</a:t>
            </a:r>
            <a:endParaRPr b="0" i="0" sz="800" u="none" cap="none" strike="noStrike">
              <a:solidFill>
                <a:schemeClr val="dk1"/>
              </a:solidFill>
              <a:latin typeface="Calibri"/>
              <a:ea typeface="Calibri"/>
              <a:cs typeface="Calibri"/>
              <a:sym typeface="Calibri"/>
            </a:endParaRPr>
          </a:p>
        </p:txBody>
      </p:sp>
      <p:sp>
        <p:nvSpPr>
          <p:cNvPr id="2325" name="Google Shape;2325;p32"/>
          <p:cNvSpPr/>
          <p:nvPr/>
        </p:nvSpPr>
        <p:spPr>
          <a:xfrm>
            <a:off x="4184294" y="743407"/>
            <a:ext cx="1876349" cy="5372100"/>
          </a:xfrm>
          <a:prstGeom prst="roundRect">
            <a:avLst>
              <a:gd fmla="val 1979" name="adj"/>
            </a:avLst>
          </a:prstGeom>
          <a:solidFill>
            <a:srgbClr val="F8FAFC"/>
          </a:solidFill>
          <a:ln cap="flat" cmpd="sng" w="12700">
            <a:solidFill>
              <a:srgbClr val="F1F5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2"/>
          <p:cNvSpPr/>
          <p:nvPr/>
        </p:nvSpPr>
        <p:spPr>
          <a:xfrm>
            <a:off x="4251046" y="1009498"/>
            <a:ext cx="1742846" cy="19202"/>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327" name="Google Shape;2327;p32"/>
          <p:cNvPicPr preferRelativeResize="0"/>
          <p:nvPr/>
        </p:nvPicPr>
        <p:blipFill rotWithShape="1">
          <a:blip r:embed="rId5">
            <a:alphaModFix/>
          </a:blip>
          <a:srcRect b="0" l="-1923" r="-1923" t="0"/>
          <a:stretch/>
        </p:blipFill>
        <p:spPr>
          <a:xfrm>
            <a:off x="4935931" y="840334"/>
            <a:ext cx="123444" cy="95098"/>
          </a:xfrm>
          <a:prstGeom prst="rect">
            <a:avLst/>
          </a:prstGeom>
          <a:noFill/>
          <a:ln>
            <a:noFill/>
          </a:ln>
        </p:spPr>
      </p:pic>
      <p:sp>
        <p:nvSpPr>
          <p:cNvPr id="2328" name="Google Shape;2328;p32"/>
          <p:cNvSpPr txBox="1"/>
          <p:nvPr/>
        </p:nvSpPr>
        <p:spPr>
          <a:xfrm>
            <a:off x="5097780" y="809244"/>
            <a:ext cx="288950" cy="16276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実装</a:t>
            </a:r>
            <a:endParaRPr b="0" i="0" sz="800" u="none" cap="none" strike="noStrike">
              <a:solidFill>
                <a:schemeClr val="dk1"/>
              </a:solidFill>
              <a:latin typeface="Calibri"/>
              <a:ea typeface="Calibri"/>
              <a:cs typeface="Calibri"/>
              <a:sym typeface="Calibri"/>
            </a:endParaRPr>
          </a:p>
        </p:txBody>
      </p:sp>
      <p:sp>
        <p:nvSpPr>
          <p:cNvPr id="2329" name="Google Shape;2329;p32"/>
          <p:cNvSpPr/>
          <p:nvPr/>
        </p:nvSpPr>
        <p:spPr>
          <a:xfrm>
            <a:off x="4251046" y="1090879"/>
            <a:ext cx="1742846" cy="457200"/>
          </a:xfrm>
          <a:prstGeom prst="roundRect">
            <a:avLst>
              <a:gd fmla="val 12500"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2"/>
          <p:cNvSpPr txBox="1"/>
          <p:nvPr/>
        </p:nvSpPr>
        <p:spPr>
          <a:xfrm>
            <a:off x="4347058" y="1265530"/>
            <a:ext cx="6007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L61.環境構築</a:t>
            </a:r>
            <a:endParaRPr b="0" i="0" sz="800" u="none" cap="none" strike="noStrike">
              <a:solidFill>
                <a:schemeClr val="dk1"/>
              </a:solidFill>
              <a:latin typeface="Calibri"/>
              <a:ea typeface="Calibri"/>
              <a:cs typeface="Calibri"/>
              <a:sym typeface="Calibri"/>
            </a:endParaRPr>
          </a:p>
        </p:txBody>
      </p:sp>
      <p:sp>
        <p:nvSpPr>
          <p:cNvPr id="2331" name="Google Shape;2331;p32"/>
          <p:cNvSpPr/>
          <p:nvPr/>
        </p:nvSpPr>
        <p:spPr>
          <a:xfrm>
            <a:off x="4251046" y="1590142"/>
            <a:ext cx="1742846" cy="457200"/>
          </a:xfrm>
          <a:prstGeom prst="roundRect">
            <a:avLst>
              <a:gd fmla="val 12500"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2"/>
          <p:cNvSpPr txBox="1"/>
          <p:nvPr/>
        </p:nvSpPr>
        <p:spPr>
          <a:xfrm>
            <a:off x="4347058" y="1764792"/>
            <a:ext cx="771754"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L52.フロント実装</a:t>
            </a:r>
            <a:endParaRPr b="0" i="0" sz="800" u="none" cap="none" strike="noStrike">
              <a:solidFill>
                <a:schemeClr val="dk1"/>
              </a:solidFill>
              <a:latin typeface="Calibri"/>
              <a:ea typeface="Calibri"/>
              <a:cs typeface="Calibri"/>
              <a:sym typeface="Calibri"/>
            </a:endParaRPr>
          </a:p>
        </p:txBody>
      </p:sp>
      <p:sp>
        <p:nvSpPr>
          <p:cNvPr id="2333" name="Google Shape;2333;p32"/>
          <p:cNvSpPr/>
          <p:nvPr/>
        </p:nvSpPr>
        <p:spPr>
          <a:xfrm>
            <a:off x="4251046" y="2090318"/>
            <a:ext cx="1742846" cy="457200"/>
          </a:xfrm>
          <a:prstGeom prst="roundRect">
            <a:avLst>
              <a:gd fmla="val 12500"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2"/>
          <p:cNvSpPr txBox="1"/>
          <p:nvPr/>
        </p:nvSpPr>
        <p:spPr>
          <a:xfrm>
            <a:off x="4347058" y="2264969"/>
            <a:ext cx="9436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L53.バックエンド実装</a:t>
            </a:r>
            <a:endParaRPr b="0" i="0" sz="800" u="none" cap="none" strike="noStrike">
              <a:solidFill>
                <a:schemeClr val="dk1"/>
              </a:solidFill>
              <a:latin typeface="Calibri"/>
              <a:ea typeface="Calibri"/>
              <a:cs typeface="Calibri"/>
              <a:sym typeface="Calibri"/>
            </a:endParaRPr>
          </a:p>
        </p:txBody>
      </p:sp>
      <p:sp>
        <p:nvSpPr>
          <p:cNvPr id="2335" name="Google Shape;2335;p32"/>
          <p:cNvSpPr/>
          <p:nvPr/>
        </p:nvSpPr>
        <p:spPr>
          <a:xfrm>
            <a:off x="4251046" y="2589581"/>
            <a:ext cx="1742846" cy="457200"/>
          </a:xfrm>
          <a:prstGeom prst="roundRect">
            <a:avLst>
              <a:gd fmla="val 12500"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2"/>
          <p:cNvSpPr txBox="1"/>
          <p:nvPr/>
        </p:nvSpPr>
        <p:spPr>
          <a:xfrm>
            <a:off x="4347058" y="2764231"/>
            <a:ext cx="10579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L64.DBマイグレーション</a:t>
            </a:r>
            <a:endParaRPr b="0" i="0" sz="800" u="none" cap="none" strike="noStrike">
              <a:solidFill>
                <a:schemeClr val="dk1"/>
              </a:solidFill>
              <a:latin typeface="Calibri"/>
              <a:ea typeface="Calibri"/>
              <a:cs typeface="Calibri"/>
              <a:sym typeface="Calibri"/>
            </a:endParaRPr>
          </a:p>
        </p:txBody>
      </p:sp>
      <p:sp>
        <p:nvSpPr>
          <p:cNvPr id="2337" name="Google Shape;2337;p32"/>
          <p:cNvSpPr/>
          <p:nvPr/>
        </p:nvSpPr>
        <p:spPr>
          <a:xfrm>
            <a:off x="4251046" y="3089758"/>
            <a:ext cx="1742846" cy="457200"/>
          </a:xfrm>
          <a:prstGeom prst="roundRect">
            <a:avLst>
              <a:gd fmla="val 12500"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2"/>
          <p:cNvSpPr txBox="1"/>
          <p:nvPr/>
        </p:nvSpPr>
        <p:spPr>
          <a:xfrm>
            <a:off x="4347058" y="3264408"/>
            <a:ext cx="857707"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L65.単体テスト作成</a:t>
            </a:r>
            <a:endParaRPr b="0" i="0" sz="800" u="none" cap="none" strike="noStrike">
              <a:solidFill>
                <a:schemeClr val="dk1"/>
              </a:solidFill>
              <a:latin typeface="Calibri"/>
              <a:ea typeface="Calibri"/>
              <a:cs typeface="Calibri"/>
              <a:sym typeface="Calibri"/>
            </a:endParaRPr>
          </a:p>
        </p:txBody>
      </p:sp>
      <p:sp>
        <p:nvSpPr>
          <p:cNvPr id="2339" name="Google Shape;2339;p32"/>
          <p:cNvSpPr/>
          <p:nvPr/>
        </p:nvSpPr>
        <p:spPr>
          <a:xfrm>
            <a:off x="4251046" y="3589020"/>
            <a:ext cx="1742846" cy="457200"/>
          </a:xfrm>
          <a:prstGeom prst="roundRect">
            <a:avLst>
              <a:gd fmla="val 12500"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2"/>
          <p:cNvSpPr txBox="1"/>
          <p:nvPr/>
        </p:nvSpPr>
        <p:spPr>
          <a:xfrm>
            <a:off x="4347058" y="3763670"/>
            <a:ext cx="6007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L66.静的解析</a:t>
            </a:r>
            <a:endParaRPr b="0" i="0" sz="800" u="none" cap="none" strike="noStrike">
              <a:solidFill>
                <a:schemeClr val="dk1"/>
              </a:solidFill>
              <a:latin typeface="Calibri"/>
              <a:ea typeface="Calibri"/>
              <a:cs typeface="Calibri"/>
              <a:sym typeface="Calibri"/>
            </a:endParaRPr>
          </a:p>
        </p:txBody>
      </p:sp>
      <p:sp>
        <p:nvSpPr>
          <p:cNvPr id="2341" name="Google Shape;2341;p32"/>
          <p:cNvSpPr/>
          <p:nvPr/>
        </p:nvSpPr>
        <p:spPr>
          <a:xfrm>
            <a:off x="4251046" y="4089197"/>
            <a:ext cx="1742846" cy="457200"/>
          </a:xfrm>
          <a:prstGeom prst="roundRect">
            <a:avLst>
              <a:gd fmla="val 12500" name="adj"/>
            </a:avLst>
          </a:prstGeom>
          <a:solidFill>
            <a:srgbClr val="FEF08A"/>
          </a:solidFill>
          <a:ln cap="flat" cmpd="sng" w="12700">
            <a:solidFill>
              <a:srgbClr val="F59E0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2"/>
          <p:cNvSpPr txBox="1"/>
          <p:nvPr/>
        </p:nvSpPr>
        <p:spPr>
          <a:xfrm>
            <a:off x="4347058" y="4263847"/>
            <a:ext cx="6007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L47.ペアプロ</a:t>
            </a:r>
            <a:endParaRPr b="0" i="0" sz="800" u="none" cap="none" strike="noStrike">
              <a:solidFill>
                <a:schemeClr val="dk1"/>
              </a:solidFill>
              <a:latin typeface="Calibri"/>
              <a:ea typeface="Calibri"/>
              <a:cs typeface="Calibri"/>
              <a:sym typeface="Calibri"/>
            </a:endParaRPr>
          </a:p>
        </p:txBody>
      </p:sp>
      <p:sp>
        <p:nvSpPr>
          <p:cNvPr id="2343" name="Google Shape;2343;p32"/>
          <p:cNvSpPr/>
          <p:nvPr/>
        </p:nvSpPr>
        <p:spPr>
          <a:xfrm>
            <a:off x="4251046" y="4589374"/>
            <a:ext cx="1742846" cy="457200"/>
          </a:xfrm>
          <a:prstGeom prst="roundRect">
            <a:avLst>
              <a:gd fmla="val 12500"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2"/>
          <p:cNvSpPr txBox="1"/>
          <p:nvPr/>
        </p:nvSpPr>
        <p:spPr>
          <a:xfrm>
            <a:off x="4347058" y="4763110"/>
            <a:ext cx="933602"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L58.リファクタリング</a:t>
            </a:r>
            <a:endParaRPr b="0" i="0" sz="800" u="none" cap="none" strike="noStrike">
              <a:solidFill>
                <a:schemeClr val="dk1"/>
              </a:solidFill>
              <a:latin typeface="Calibri"/>
              <a:ea typeface="Calibri"/>
              <a:cs typeface="Calibri"/>
              <a:sym typeface="Calibri"/>
            </a:endParaRPr>
          </a:p>
        </p:txBody>
      </p:sp>
      <p:sp>
        <p:nvSpPr>
          <p:cNvPr id="2345" name="Google Shape;2345;p32"/>
          <p:cNvSpPr/>
          <p:nvPr/>
        </p:nvSpPr>
        <p:spPr>
          <a:xfrm>
            <a:off x="4251046" y="5088636"/>
            <a:ext cx="1742846" cy="457200"/>
          </a:xfrm>
          <a:prstGeom prst="roundRect">
            <a:avLst>
              <a:gd fmla="val 12500"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2"/>
          <p:cNvSpPr txBox="1"/>
          <p:nvPr/>
        </p:nvSpPr>
        <p:spPr>
          <a:xfrm>
            <a:off x="4347058" y="5263286"/>
            <a:ext cx="9436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L69.ドキュメント生成</a:t>
            </a:r>
            <a:endParaRPr b="0" i="0" sz="800" u="none" cap="none" strike="noStrike">
              <a:solidFill>
                <a:schemeClr val="dk1"/>
              </a:solidFill>
              <a:latin typeface="Calibri"/>
              <a:ea typeface="Calibri"/>
              <a:cs typeface="Calibri"/>
              <a:sym typeface="Calibri"/>
            </a:endParaRPr>
          </a:p>
        </p:txBody>
      </p:sp>
      <p:sp>
        <p:nvSpPr>
          <p:cNvPr id="2347" name="Google Shape;2347;p32"/>
          <p:cNvSpPr/>
          <p:nvPr/>
        </p:nvSpPr>
        <p:spPr>
          <a:xfrm>
            <a:off x="4251046" y="5588813"/>
            <a:ext cx="1742846" cy="457200"/>
          </a:xfrm>
          <a:prstGeom prst="roundRect">
            <a:avLst>
              <a:gd fmla="val 12500"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2"/>
          <p:cNvSpPr txBox="1"/>
          <p:nvPr/>
        </p:nvSpPr>
        <p:spPr>
          <a:xfrm>
            <a:off x="4347058" y="5763463"/>
            <a:ext cx="648310"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L610.品質計測</a:t>
            </a:r>
            <a:endParaRPr b="0" i="0" sz="800" u="none" cap="none" strike="noStrike">
              <a:solidFill>
                <a:schemeClr val="dk1"/>
              </a:solidFill>
              <a:latin typeface="Calibri"/>
              <a:ea typeface="Calibri"/>
              <a:cs typeface="Calibri"/>
              <a:sym typeface="Calibri"/>
            </a:endParaRPr>
          </a:p>
        </p:txBody>
      </p:sp>
      <p:sp>
        <p:nvSpPr>
          <p:cNvPr id="2349" name="Google Shape;2349;p32"/>
          <p:cNvSpPr/>
          <p:nvPr/>
        </p:nvSpPr>
        <p:spPr>
          <a:xfrm>
            <a:off x="6133795" y="743407"/>
            <a:ext cx="1876349" cy="5372100"/>
          </a:xfrm>
          <a:prstGeom prst="roundRect">
            <a:avLst>
              <a:gd fmla="val 1979" name="adj"/>
            </a:avLst>
          </a:prstGeom>
          <a:solidFill>
            <a:srgbClr val="F8FAFC"/>
          </a:solidFill>
          <a:ln cap="flat" cmpd="sng" w="12700">
            <a:solidFill>
              <a:srgbClr val="F1F5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2"/>
          <p:cNvSpPr/>
          <p:nvPr/>
        </p:nvSpPr>
        <p:spPr>
          <a:xfrm>
            <a:off x="6200546" y="1009498"/>
            <a:ext cx="1742846" cy="19202"/>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351" name="Google Shape;2351;p32"/>
          <p:cNvPicPr preferRelativeResize="0"/>
          <p:nvPr/>
        </p:nvPicPr>
        <p:blipFill rotWithShape="1">
          <a:blip r:embed="rId6">
            <a:alphaModFix/>
          </a:blip>
          <a:srcRect b="0" l="0" r="0" t="0"/>
          <a:stretch/>
        </p:blipFill>
        <p:spPr>
          <a:xfrm>
            <a:off x="6847027" y="840334"/>
            <a:ext cx="95098" cy="95098"/>
          </a:xfrm>
          <a:prstGeom prst="rect">
            <a:avLst/>
          </a:prstGeom>
          <a:noFill/>
          <a:ln>
            <a:noFill/>
          </a:ln>
        </p:spPr>
      </p:pic>
      <p:sp>
        <p:nvSpPr>
          <p:cNvPr id="2352" name="Google Shape;2352;p32"/>
          <p:cNvSpPr txBox="1"/>
          <p:nvPr/>
        </p:nvSpPr>
        <p:spPr>
          <a:xfrm>
            <a:off x="6980530" y="809244"/>
            <a:ext cx="393192" cy="16276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テスト</a:t>
            </a:r>
            <a:endParaRPr b="0" i="0" sz="800" u="none" cap="none" strike="noStrike">
              <a:solidFill>
                <a:schemeClr val="dk1"/>
              </a:solidFill>
              <a:latin typeface="Calibri"/>
              <a:ea typeface="Calibri"/>
              <a:cs typeface="Calibri"/>
              <a:sym typeface="Calibri"/>
            </a:endParaRPr>
          </a:p>
        </p:txBody>
      </p:sp>
      <p:sp>
        <p:nvSpPr>
          <p:cNvPr id="2353" name="Google Shape;2353;p32"/>
          <p:cNvSpPr/>
          <p:nvPr/>
        </p:nvSpPr>
        <p:spPr>
          <a:xfrm>
            <a:off x="6200546" y="1090879"/>
            <a:ext cx="1742846" cy="457200"/>
          </a:xfrm>
          <a:prstGeom prst="roundRect">
            <a:avLst>
              <a:gd fmla="val 12500"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2"/>
          <p:cNvSpPr txBox="1"/>
          <p:nvPr/>
        </p:nvSpPr>
        <p:spPr>
          <a:xfrm>
            <a:off x="6296558" y="1265530"/>
            <a:ext cx="685800"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L51.テスト計画</a:t>
            </a:r>
            <a:endParaRPr b="0" i="0" sz="800" u="none" cap="none" strike="noStrike">
              <a:solidFill>
                <a:schemeClr val="dk1"/>
              </a:solidFill>
              <a:latin typeface="Calibri"/>
              <a:ea typeface="Calibri"/>
              <a:cs typeface="Calibri"/>
              <a:sym typeface="Calibri"/>
            </a:endParaRPr>
          </a:p>
        </p:txBody>
      </p:sp>
      <p:sp>
        <p:nvSpPr>
          <p:cNvPr id="2355" name="Google Shape;2355;p32"/>
          <p:cNvSpPr/>
          <p:nvPr/>
        </p:nvSpPr>
        <p:spPr>
          <a:xfrm>
            <a:off x="6200546" y="1590142"/>
            <a:ext cx="1742846" cy="457200"/>
          </a:xfrm>
          <a:prstGeom prst="roundRect">
            <a:avLst>
              <a:gd fmla="val 12500"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2"/>
          <p:cNvSpPr txBox="1"/>
          <p:nvPr/>
        </p:nvSpPr>
        <p:spPr>
          <a:xfrm>
            <a:off x="6296558" y="1764792"/>
            <a:ext cx="857707"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L62.単体テスト設計</a:t>
            </a:r>
            <a:endParaRPr b="0" i="0" sz="800" u="none" cap="none" strike="noStrike">
              <a:solidFill>
                <a:schemeClr val="dk1"/>
              </a:solidFill>
              <a:latin typeface="Calibri"/>
              <a:ea typeface="Calibri"/>
              <a:cs typeface="Calibri"/>
              <a:sym typeface="Calibri"/>
            </a:endParaRPr>
          </a:p>
        </p:txBody>
      </p:sp>
      <p:sp>
        <p:nvSpPr>
          <p:cNvPr id="2357" name="Google Shape;2357;p32"/>
          <p:cNvSpPr/>
          <p:nvPr/>
        </p:nvSpPr>
        <p:spPr>
          <a:xfrm>
            <a:off x="6200546" y="2090318"/>
            <a:ext cx="1742846" cy="457200"/>
          </a:xfrm>
          <a:prstGeom prst="roundRect">
            <a:avLst>
              <a:gd fmla="val 12500"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2"/>
          <p:cNvSpPr txBox="1"/>
          <p:nvPr/>
        </p:nvSpPr>
        <p:spPr>
          <a:xfrm>
            <a:off x="6296558" y="2264969"/>
            <a:ext cx="857707"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L63.単体テスト実行</a:t>
            </a:r>
            <a:endParaRPr b="0" i="0" sz="800" u="none" cap="none" strike="noStrike">
              <a:solidFill>
                <a:schemeClr val="dk1"/>
              </a:solidFill>
              <a:latin typeface="Calibri"/>
              <a:ea typeface="Calibri"/>
              <a:cs typeface="Calibri"/>
              <a:sym typeface="Calibri"/>
            </a:endParaRPr>
          </a:p>
        </p:txBody>
      </p:sp>
      <p:sp>
        <p:nvSpPr>
          <p:cNvPr id="2359" name="Google Shape;2359;p32"/>
          <p:cNvSpPr/>
          <p:nvPr/>
        </p:nvSpPr>
        <p:spPr>
          <a:xfrm>
            <a:off x="6200546" y="2589581"/>
            <a:ext cx="1742846" cy="457200"/>
          </a:xfrm>
          <a:prstGeom prst="roundRect">
            <a:avLst>
              <a:gd fmla="val 12500"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2"/>
          <p:cNvSpPr txBox="1"/>
          <p:nvPr/>
        </p:nvSpPr>
        <p:spPr>
          <a:xfrm>
            <a:off x="6296558" y="2764231"/>
            <a:ext cx="857707"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L54.結合テスト設計</a:t>
            </a:r>
            <a:endParaRPr b="0" i="0" sz="800" u="none" cap="none" strike="noStrike">
              <a:solidFill>
                <a:schemeClr val="dk1"/>
              </a:solidFill>
              <a:latin typeface="Calibri"/>
              <a:ea typeface="Calibri"/>
              <a:cs typeface="Calibri"/>
              <a:sym typeface="Calibri"/>
            </a:endParaRPr>
          </a:p>
        </p:txBody>
      </p:sp>
      <p:sp>
        <p:nvSpPr>
          <p:cNvPr id="2361" name="Google Shape;2361;p32"/>
          <p:cNvSpPr/>
          <p:nvPr/>
        </p:nvSpPr>
        <p:spPr>
          <a:xfrm>
            <a:off x="6200546" y="3089758"/>
            <a:ext cx="1742846" cy="457200"/>
          </a:xfrm>
          <a:prstGeom prst="roundRect">
            <a:avLst>
              <a:gd fmla="val 12500"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2"/>
          <p:cNvSpPr txBox="1"/>
          <p:nvPr/>
        </p:nvSpPr>
        <p:spPr>
          <a:xfrm>
            <a:off x="6296558" y="3264408"/>
            <a:ext cx="771754"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L55.結合シナリオ</a:t>
            </a:r>
            <a:endParaRPr b="0" i="0" sz="800" u="none" cap="none" strike="noStrike">
              <a:solidFill>
                <a:schemeClr val="dk1"/>
              </a:solidFill>
              <a:latin typeface="Calibri"/>
              <a:ea typeface="Calibri"/>
              <a:cs typeface="Calibri"/>
              <a:sym typeface="Calibri"/>
            </a:endParaRPr>
          </a:p>
        </p:txBody>
      </p:sp>
      <p:sp>
        <p:nvSpPr>
          <p:cNvPr id="2363" name="Google Shape;2363;p32"/>
          <p:cNvSpPr/>
          <p:nvPr/>
        </p:nvSpPr>
        <p:spPr>
          <a:xfrm>
            <a:off x="6200546" y="3589020"/>
            <a:ext cx="1742846" cy="457200"/>
          </a:xfrm>
          <a:prstGeom prst="roundRect">
            <a:avLst>
              <a:gd fmla="val 12500"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2"/>
          <p:cNvSpPr txBox="1"/>
          <p:nvPr/>
        </p:nvSpPr>
        <p:spPr>
          <a:xfrm>
            <a:off x="6296558" y="3763670"/>
            <a:ext cx="857707"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L66.結合テスト実行</a:t>
            </a:r>
            <a:endParaRPr b="0" i="0" sz="800" u="none" cap="none" strike="noStrike">
              <a:solidFill>
                <a:schemeClr val="dk1"/>
              </a:solidFill>
              <a:latin typeface="Calibri"/>
              <a:ea typeface="Calibri"/>
              <a:cs typeface="Calibri"/>
              <a:sym typeface="Calibri"/>
            </a:endParaRPr>
          </a:p>
        </p:txBody>
      </p:sp>
      <p:sp>
        <p:nvSpPr>
          <p:cNvPr id="2365" name="Google Shape;2365;p32"/>
          <p:cNvSpPr/>
          <p:nvPr/>
        </p:nvSpPr>
        <p:spPr>
          <a:xfrm>
            <a:off x="6200546" y="4089197"/>
            <a:ext cx="1742846" cy="457200"/>
          </a:xfrm>
          <a:prstGeom prst="roundRect">
            <a:avLst>
              <a:gd fmla="val 12500"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2"/>
          <p:cNvSpPr txBox="1"/>
          <p:nvPr/>
        </p:nvSpPr>
        <p:spPr>
          <a:xfrm>
            <a:off x="6296558" y="4263847"/>
            <a:ext cx="857707"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L57.システムテスト</a:t>
            </a:r>
            <a:endParaRPr b="0" i="0" sz="800" u="none" cap="none" strike="noStrike">
              <a:solidFill>
                <a:schemeClr val="dk1"/>
              </a:solidFill>
              <a:latin typeface="Calibri"/>
              <a:ea typeface="Calibri"/>
              <a:cs typeface="Calibri"/>
              <a:sym typeface="Calibri"/>
            </a:endParaRPr>
          </a:p>
        </p:txBody>
      </p:sp>
      <p:sp>
        <p:nvSpPr>
          <p:cNvPr id="2367" name="Google Shape;2367;p32"/>
          <p:cNvSpPr/>
          <p:nvPr/>
        </p:nvSpPr>
        <p:spPr>
          <a:xfrm>
            <a:off x="6200546" y="4589374"/>
            <a:ext cx="1742846" cy="457200"/>
          </a:xfrm>
          <a:prstGeom prst="roundRect">
            <a:avLst>
              <a:gd fmla="val 12500"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2"/>
          <p:cNvSpPr txBox="1"/>
          <p:nvPr/>
        </p:nvSpPr>
        <p:spPr>
          <a:xfrm>
            <a:off x="6296558" y="4763110"/>
            <a:ext cx="771754"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L58.非機能テスト</a:t>
            </a:r>
            <a:endParaRPr b="0" i="0" sz="800" u="none" cap="none" strike="noStrike">
              <a:solidFill>
                <a:schemeClr val="dk1"/>
              </a:solidFill>
              <a:latin typeface="Calibri"/>
              <a:ea typeface="Calibri"/>
              <a:cs typeface="Calibri"/>
              <a:sym typeface="Calibri"/>
            </a:endParaRPr>
          </a:p>
        </p:txBody>
      </p:sp>
      <p:sp>
        <p:nvSpPr>
          <p:cNvPr id="2369" name="Google Shape;2369;p32"/>
          <p:cNvSpPr/>
          <p:nvPr/>
        </p:nvSpPr>
        <p:spPr>
          <a:xfrm>
            <a:off x="6200546" y="5088636"/>
            <a:ext cx="1742846" cy="457200"/>
          </a:xfrm>
          <a:prstGeom prst="roundRect">
            <a:avLst>
              <a:gd fmla="val 12500" name="adj"/>
            </a:avLst>
          </a:prstGeom>
          <a:solidFill>
            <a:srgbClr val="FED7AA"/>
          </a:solidFill>
          <a:ln cap="flat" cmpd="sng" w="12700">
            <a:solidFill>
              <a:srgbClr val="EA580C"/>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2"/>
          <p:cNvSpPr txBox="1"/>
          <p:nvPr/>
        </p:nvSpPr>
        <p:spPr>
          <a:xfrm>
            <a:off x="6296558" y="5263286"/>
            <a:ext cx="857707"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L39.受入テスト支援</a:t>
            </a:r>
            <a:endParaRPr b="0" i="0" sz="800" u="none" cap="none" strike="noStrike">
              <a:solidFill>
                <a:schemeClr val="dk1"/>
              </a:solidFill>
              <a:latin typeface="Calibri"/>
              <a:ea typeface="Calibri"/>
              <a:cs typeface="Calibri"/>
              <a:sym typeface="Calibri"/>
            </a:endParaRPr>
          </a:p>
        </p:txBody>
      </p:sp>
      <p:sp>
        <p:nvSpPr>
          <p:cNvPr id="2371" name="Google Shape;2371;p32"/>
          <p:cNvSpPr/>
          <p:nvPr/>
        </p:nvSpPr>
        <p:spPr>
          <a:xfrm>
            <a:off x="6200546" y="5588813"/>
            <a:ext cx="1742846" cy="457200"/>
          </a:xfrm>
          <a:prstGeom prst="roundRect">
            <a:avLst>
              <a:gd fmla="val 12500"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2"/>
          <p:cNvSpPr txBox="1"/>
          <p:nvPr/>
        </p:nvSpPr>
        <p:spPr>
          <a:xfrm>
            <a:off x="6296558" y="5763463"/>
            <a:ext cx="905256"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L610.リグレッション</a:t>
            </a:r>
            <a:endParaRPr b="0" i="0" sz="800" u="none" cap="none" strike="noStrike">
              <a:solidFill>
                <a:schemeClr val="dk1"/>
              </a:solidFill>
              <a:latin typeface="Calibri"/>
              <a:ea typeface="Calibri"/>
              <a:cs typeface="Calibri"/>
              <a:sym typeface="Calibri"/>
            </a:endParaRPr>
          </a:p>
        </p:txBody>
      </p:sp>
      <p:sp>
        <p:nvSpPr>
          <p:cNvPr id="2373" name="Google Shape;2373;p32"/>
          <p:cNvSpPr/>
          <p:nvPr/>
        </p:nvSpPr>
        <p:spPr>
          <a:xfrm>
            <a:off x="8083296" y="743407"/>
            <a:ext cx="1876349" cy="5372100"/>
          </a:xfrm>
          <a:prstGeom prst="roundRect">
            <a:avLst>
              <a:gd fmla="val 1979" name="adj"/>
            </a:avLst>
          </a:prstGeom>
          <a:solidFill>
            <a:srgbClr val="F8FAFC"/>
          </a:solidFill>
          <a:ln cap="flat" cmpd="sng" w="12700">
            <a:solidFill>
              <a:srgbClr val="F1F5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2"/>
          <p:cNvSpPr/>
          <p:nvPr/>
        </p:nvSpPr>
        <p:spPr>
          <a:xfrm>
            <a:off x="8150047" y="1009498"/>
            <a:ext cx="1742846" cy="19202"/>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375" name="Google Shape;2375;p32"/>
          <p:cNvPicPr preferRelativeResize="0"/>
          <p:nvPr/>
        </p:nvPicPr>
        <p:blipFill rotWithShape="1">
          <a:blip r:embed="rId7">
            <a:alphaModFix/>
          </a:blip>
          <a:srcRect b="0" l="0" r="0" t="0"/>
          <a:stretch/>
        </p:blipFill>
        <p:spPr>
          <a:xfrm>
            <a:off x="8587130" y="840334"/>
            <a:ext cx="95098" cy="95098"/>
          </a:xfrm>
          <a:prstGeom prst="rect">
            <a:avLst/>
          </a:prstGeom>
          <a:noFill/>
          <a:ln>
            <a:noFill/>
          </a:ln>
        </p:spPr>
      </p:pic>
      <p:sp>
        <p:nvSpPr>
          <p:cNvPr id="2376" name="Google Shape;2376;p32"/>
          <p:cNvSpPr txBox="1"/>
          <p:nvPr/>
        </p:nvSpPr>
        <p:spPr>
          <a:xfrm>
            <a:off x="8720633" y="809244"/>
            <a:ext cx="812902" cy="16276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デプロイ・運用</a:t>
            </a:r>
            <a:endParaRPr b="0" i="0" sz="800" u="none" cap="none" strike="noStrike">
              <a:solidFill>
                <a:schemeClr val="dk1"/>
              </a:solidFill>
              <a:latin typeface="Calibri"/>
              <a:ea typeface="Calibri"/>
              <a:cs typeface="Calibri"/>
              <a:sym typeface="Calibri"/>
            </a:endParaRPr>
          </a:p>
        </p:txBody>
      </p:sp>
      <p:sp>
        <p:nvSpPr>
          <p:cNvPr id="2377" name="Google Shape;2377;p32"/>
          <p:cNvSpPr/>
          <p:nvPr/>
        </p:nvSpPr>
        <p:spPr>
          <a:xfrm>
            <a:off x="8150047" y="1090879"/>
            <a:ext cx="1742846" cy="457200"/>
          </a:xfrm>
          <a:prstGeom prst="roundRect">
            <a:avLst>
              <a:gd fmla="val 12500" name="adj"/>
            </a:avLst>
          </a:prstGeom>
          <a:solidFill>
            <a:srgbClr val="FFFFFF"/>
          </a:solidFill>
          <a:ln cap="flat" cmpd="sng" w="12700">
            <a:solidFill>
              <a:srgbClr val="CBD5E1"/>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2"/>
          <p:cNvSpPr txBox="1"/>
          <p:nvPr/>
        </p:nvSpPr>
        <p:spPr>
          <a:xfrm>
            <a:off x="8246059" y="1265530"/>
            <a:ext cx="762610"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L11.リリース判定</a:t>
            </a:r>
            <a:endParaRPr b="0" i="0" sz="800" u="none" cap="none" strike="noStrike">
              <a:solidFill>
                <a:schemeClr val="dk1"/>
              </a:solidFill>
              <a:latin typeface="Calibri"/>
              <a:ea typeface="Calibri"/>
              <a:cs typeface="Calibri"/>
              <a:sym typeface="Calibri"/>
            </a:endParaRPr>
          </a:p>
        </p:txBody>
      </p:sp>
      <p:sp>
        <p:nvSpPr>
          <p:cNvPr id="2379" name="Google Shape;2379;p32"/>
          <p:cNvSpPr/>
          <p:nvPr/>
        </p:nvSpPr>
        <p:spPr>
          <a:xfrm>
            <a:off x="8150047" y="1590142"/>
            <a:ext cx="1742846" cy="457200"/>
          </a:xfrm>
          <a:prstGeom prst="roundRect">
            <a:avLst>
              <a:gd fmla="val 12500"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2"/>
          <p:cNvSpPr txBox="1"/>
          <p:nvPr/>
        </p:nvSpPr>
        <p:spPr>
          <a:xfrm>
            <a:off x="8246059" y="1764792"/>
            <a:ext cx="657454"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L62.CI/CD構築</a:t>
            </a:r>
            <a:endParaRPr b="0" i="0" sz="800" u="none" cap="none" strike="noStrike">
              <a:solidFill>
                <a:schemeClr val="dk1"/>
              </a:solidFill>
              <a:latin typeface="Calibri"/>
              <a:ea typeface="Calibri"/>
              <a:cs typeface="Calibri"/>
              <a:sym typeface="Calibri"/>
            </a:endParaRPr>
          </a:p>
        </p:txBody>
      </p:sp>
      <p:sp>
        <p:nvSpPr>
          <p:cNvPr id="2381" name="Google Shape;2381;p32"/>
          <p:cNvSpPr/>
          <p:nvPr/>
        </p:nvSpPr>
        <p:spPr>
          <a:xfrm>
            <a:off x="8150047" y="2090318"/>
            <a:ext cx="1742846" cy="457200"/>
          </a:xfrm>
          <a:prstGeom prst="roundRect">
            <a:avLst>
              <a:gd fmla="val 12500"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2"/>
          <p:cNvSpPr txBox="1"/>
          <p:nvPr/>
        </p:nvSpPr>
        <p:spPr>
          <a:xfrm>
            <a:off x="8246059" y="2264969"/>
            <a:ext cx="9436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L63.ステージング展開</a:t>
            </a:r>
            <a:endParaRPr b="0" i="0" sz="800" u="none" cap="none" strike="noStrike">
              <a:solidFill>
                <a:schemeClr val="dk1"/>
              </a:solidFill>
              <a:latin typeface="Calibri"/>
              <a:ea typeface="Calibri"/>
              <a:cs typeface="Calibri"/>
              <a:sym typeface="Calibri"/>
            </a:endParaRPr>
          </a:p>
        </p:txBody>
      </p:sp>
      <p:sp>
        <p:nvSpPr>
          <p:cNvPr id="2383" name="Google Shape;2383;p32"/>
          <p:cNvSpPr/>
          <p:nvPr/>
        </p:nvSpPr>
        <p:spPr>
          <a:xfrm>
            <a:off x="8150047" y="2589581"/>
            <a:ext cx="1742846" cy="457200"/>
          </a:xfrm>
          <a:prstGeom prst="roundRect">
            <a:avLst>
              <a:gd fmla="val 12500"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2"/>
          <p:cNvSpPr txBox="1"/>
          <p:nvPr/>
        </p:nvSpPr>
        <p:spPr>
          <a:xfrm>
            <a:off x="8246059" y="2764231"/>
            <a:ext cx="771754"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L54.本番デプロイ</a:t>
            </a:r>
            <a:endParaRPr b="0" i="0" sz="800" u="none" cap="none" strike="noStrike">
              <a:solidFill>
                <a:schemeClr val="dk1"/>
              </a:solidFill>
              <a:latin typeface="Calibri"/>
              <a:ea typeface="Calibri"/>
              <a:cs typeface="Calibri"/>
              <a:sym typeface="Calibri"/>
            </a:endParaRPr>
          </a:p>
        </p:txBody>
      </p:sp>
      <p:sp>
        <p:nvSpPr>
          <p:cNvPr id="2385" name="Google Shape;2385;p32"/>
          <p:cNvSpPr/>
          <p:nvPr/>
        </p:nvSpPr>
        <p:spPr>
          <a:xfrm>
            <a:off x="8150047" y="3089758"/>
            <a:ext cx="1742846" cy="457200"/>
          </a:xfrm>
          <a:prstGeom prst="roundRect">
            <a:avLst>
              <a:gd fmla="val 12500"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2"/>
          <p:cNvSpPr txBox="1"/>
          <p:nvPr/>
        </p:nvSpPr>
        <p:spPr>
          <a:xfrm>
            <a:off x="8246059" y="3264408"/>
            <a:ext cx="543154"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L55.DB移行</a:t>
            </a:r>
            <a:endParaRPr b="0" i="0" sz="800" u="none" cap="none" strike="noStrike">
              <a:solidFill>
                <a:schemeClr val="dk1"/>
              </a:solidFill>
              <a:latin typeface="Calibri"/>
              <a:ea typeface="Calibri"/>
              <a:cs typeface="Calibri"/>
              <a:sym typeface="Calibri"/>
            </a:endParaRPr>
          </a:p>
        </p:txBody>
      </p:sp>
      <p:sp>
        <p:nvSpPr>
          <p:cNvPr id="2387" name="Google Shape;2387;p32"/>
          <p:cNvSpPr/>
          <p:nvPr/>
        </p:nvSpPr>
        <p:spPr>
          <a:xfrm>
            <a:off x="8150047" y="3589020"/>
            <a:ext cx="1742846" cy="457200"/>
          </a:xfrm>
          <a:prstGeom prst="roundRect">
            <a:avLst>
              <a:gd fmla="val 12500"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2"/>
          <p:cNvSpPr txBox="1"/>
          <p:nvPr/>
        </p:nvSpPr>
        <p:spPr>
          <a:xfrm>
            <a:off x="8246059" y="3763670"/>
            <a:ext cx="857707"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L66.監視・アラート</a:t>
            </a:r>
            <a:endParaRPr b="0" i="0" sz="800" u="none" cap="none" strike="noStrike">
              <a:solidFill>
                <a:schemeClr val="dk1"/>
              </a:solidFill>
              <a:latin typeface="Calibri"/>
              <a:ea typeface="Calibri"/>
              <a:cs typeface="Calibri"/>
              <a:sym typeface="Calibri"/>
            </a:endParaRPr>
          </a:p>
        </p:txBody>
      </p:sp>
      <p:sp>
        <p:nvSpPr>
          <p:cNvPr id="2389" name="Google Shape;2389;p32"/>
          <p:cNvSpPr/>
          <p:nvPr/>
        </p:nvSpPr>
        <p:spPr>
          <a:xfrm>
            <a:off x="8150047" y="4089197"/>
            <a:ext cx="1742846" cy="457200"/>
          </a:xfrm>
          <a:prstGeom prst="roundRect">
            <a:avLst>
              <a:gd fmla="val 12500"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2"/>
          <p:cNvSpPr txBox="1"/>
          <p:nvPr/>
        </p:nvSpPr>
        <p:spPr>
          <a:xfrm>
            <a:off x="8246059" y="4263847"/>
            <a:ext cx="6007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L67.ログ収集</a:t>
            </a:r>
            <a:endParaRPr b="0" i="0" sz="800" u="none" cap="none" strike="noStrike">
              <a:solidFill>
                <a:schemeClr val="dk1"/>
              </a:solidFill>
              <a:latin typeface="Calibri"/>
              <a:ea typeface="Calibri"/>
              <a:cs typeface="Calibri"/>
              <a:sym typeface="Calibri"/>
            </a:endParaRPr>
          </a:p>
        </p:txBody>
      </p:sp>
      <p:sp>
        <p:nvSpPr>
          <p:cNvPr id="2391" name="Google Shape;2391;p32"/>
          <p:cNvSpPr/>
          <p:nvPr/>
        </p:nvSpPr>
        <p:spPr>
          <a:xfrm>
            <a:off x="8150047" y="4589374"/>
            <a:ext cx="1742846" cy="457200"/>
          </a:xfrm>
          <a:prstGeom prst="roundRect">
            <a:avLst>
              <a:gd fmla="val 12500"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2"/>
          <p:cNvSpPr txBox="1"/>
          <p:nvPr/>
        </p:nvSpPr>
        <p:spPr>
          <a:xfrm>
            <a:off x="8246059" y="4763110"/>
            <a:ext cx="9436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L68.インシデント初動</a:t>
            </a:r>
            <a:endParaRPr b="0" i="0" sz="800" u="none" cap="none" strike="noStrike">
              <a:solidFill>
                <a:schemeClr val="dk1"/>
              </a:solidFill>
              <a:latin typeface="Calibri"/>
              <a:ea typeface="Calibri"/>
              <a:cs typeface="Calibri"/>
              <a:sym typeface="Calibri"/>
            </a:endParaRPr>
          </a:p>
        </p:txBody>
      </p:sp>
      <p:sp>
        <p:nvSpPr>
          <p:cNvPr id="2393" name="Google Shape;2393;p32"/>
          <p:cNvSpPr/>
          <p:nvPr/>
        </p:nvSpPr>
        <p:spPr>
          <a:xfrm>
            <a:off x="8150047" y="5088636"/>
            <a:ext cx="1742846" cy="457200"/>
          </a:xfrm>
          <a:prstGeom prst="roundRect">
            <a:avLst>
              <a:gd fmla="val 12500"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2"/>
          <p:cNvSpPr txBox="1"/>
          <p:nvPr/>
        </p:nvSpPr>
        <p:spPr>
          <a:xfrm>
            <a:off x="8246059" y="5263286"/>
            <a:ext cx="8293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L59.原因分析(RCA)</a:t>
            </a:r>
            <a:endParaRPr b="0" i="0" sz="800" u="none" cap="none" strike="noStrike">
              <a:solidFill>
                <a:schemeClr val="dk1"/>
              </a:solidFill>
              <a:latin typeface="Calibri"/>
              <a:ea typeface="Calibri"/>
              <a:cs typeface="Calibri"/>
              <a:sym typeface="Calibri"/>
            </a:endParaRPr>
          </a:p>
        </p:txBody>
      </p:sp>
      <p:sp>
        <p:nvSpPr>
          <p:cNvPr id="2395" name="Google Shape;2395;p32"/>
          <p:cNvSpPr/>
          <p:nvPr/>
        </p:nvSpPr>
        <p:spPr>
          <a:xfrm>
            <a:off x="8150047" y="5588813"/>
            <a:ext cx="1742846" cy="457200"/>
          </a:xfrm>
          <a:prstGeom prst="roundRect">
            <a:avLst>
              <a:gd fmla="val 12500"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2"/>
          <p:cNvSpPr txBox="1"/>
          <p:nvPr/>
        </p:nvSpPr>
        <p:spPr>
          <a:xfrm>
            <a:off x="8246059" y="5763463"/>
            <a:ext cx="819302"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L510.チューニング</a:t>
            </a:r>
            <a:endParaRPr b="0" i="0" sz="800" u="none" cap="none" strike="noStrike">
              <a:solidFill>
                <a:schemeClr val="dk1"/>
              </a:solidFill>
              <a:latin typeface="Calibri"/>
              <a:ea typeface="Calibri"/>
              <a:cs typeface="Calibri"/>
              <a:sym typeface="Calibri"/>
            </a:endParaRPr>
          </a:p>
        </p:txBody>
      </p:sp>
      <p:sp>
        <p:nvSpPr>
          <p:cNvPr id="2397" name="Google Shape;2397;p32"/>
          <p:cNvSpPr/>
          <p:nvPr/>
        </p:nvSpPr>
        <p:spPr>
          <a:xfrm>
            <a:off x="10032797" y="743407"/>
            <a:ext cx="1876349" cy="5372100"/>
          </a:xfrm>
          <a:prstGeom prst="roundRect">
            <a:avLst>
              <a:gd fmla="val 1979" name="adj"/>
            </a:avLst>
          </a:prstGeom>
          <a:solidFill>
            <a:srgbClr val="F8FAFC"/>
          </a:solidFill>
          <a:ln cap="flat" cmpd="sng" w="12700">
            <a:solidFill>
              <a:srgbClr val="F1F5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2"/>
          <p:cNvSpPr/>
          <p:nvPr/>
        </p:nvSpPr>
        <p:spPr>
          <a:xfrm>
            <a:off x="10099548" y="1009498"/>
            <a:ext cx="1742846" cy="19202"/>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399" name="Google Shape;2399;p32"/>
          <p:cNvPicPr preferRelativeResize="0"/>
          <p:nvPr/>
        </p:nvPicPr>
        <p:blipFill rotWithShape="1">
          <a:blip r:embed="rId8">
            <a:alphaModFix/>
          </a:blip>
          <a:srcRect b="0" l="0" r="0" t="0"/>
          <a:stretch/>
        </p:blipFill>
        <p:spPr>
          <a:xfrm>
            <a:off x="10640873" y="840334"/>
            <a:ext cx="95098" cy="95098"/>
          </a:xfrm>
          <a:prstGeom prst="rect">
            <a:avLst/>
          </a:prstGeom>
          <a:noFill/>
          <a:ln>
            <a:noFill/>
          </a:ln>
        </p:spPr>
      </p:pic>
      <p:sp>
        <p:nvSpPr>
          <p:cNvPr id="2400" name="Google Shape;2400;p32"/>
          <p:cNvSpPr txBox="1"/>
          <p:nvPr/>
        </p:nvSpPr>
        <p:spPr>
          <a:xfrm>
            <a:off x="10774375" y="809244"/>
            <a:ext cx="602590" cy="16276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保守・改善</a:t>
            </a:r>
            <a:endParaRPr b="0" i="0" sz="800" u="none" cap="none" strike="noStrike">
              <a:solidFill>
                <a:schemeClr val="dk1"/>
              </a:solidFill>
              <a:latin typeface="Calibri"/>
              <a:ea typeface="Calibri"/>
              <a:cs typeface="Calibri"/>
              <a:sym typeface="Calibri"/>
            </a:endParaRPr>
          </a:p>
        </p:txBody>
      </p:sp>
      <p:sp>
        <p:nvSpPr>
          <p:cNvPr id="2401" name="Google Shape;2401;p32"/>
          <p:cNvSpPr/>
          <p:nvPr/>
        </p:nvSpPr>
        <p:spPr>
          <a:xfrm>
            <a:off x="10099548" y="1090879"/>
            <a:ext cx="1742846" cy="457200"/>
          </a:xfrm>
          <a:prstGeom prst="roundRect">
            <a:avLst>
              <a:gd fmla="val 12500" name="adj"/>
            </a:avLst>
          </a:prstGeom>
          <a:solidFill>
            <a:srgbClr val="FEF08A"/>
          </a:solidFill>
          <a:ln cap="flat" cmpd="sng" w="12700">
            <a:solidFill>
              <a:srgbClr val="F59E0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2"/>
          <p:cNvSpPr txBox="1"/>
          <p:nvPr/>
        </p:nvSpPr>
        <p:spPr>
          <a:xfrm>
            <a:off x="10195560" y="1265530"/>
            <a:ext cx="848563"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L41.バグトリアージ</a:t>
            </a:r>
            <a:endParaRPr b="0" i="0" sz="800" u="none" cap="none" strike="noStrike">
              <a:solidFill>
                <a:schemeClr val="dk1"/>
              </a:solidFill>
              <a:latin typeface="Calibri"/>
              <a:ea typeface="Calibri"/>
              <a:cs typeface="Calibri"/>
              <a:sym typeface="Calibri"/>
            </a:endParaRPr>
          </a:p>
        </p:txBody>
      </p:sp>
      <p:sp>
        <p:nvSpPr>
          <p:cNvPr id="2403" name="Google Shape;2403;p32"/>
          <p:cNvSpPr/>
          <p:nvPr/>
        </p:nvSpPr>
        <p:spPr>
          <a:xfrm>
            <a:off x="10099548" y="1590142"/>
            <a:ext cx="1742846" cy="457200"/>
          </a:xfrm>
          <a:prstGeom prst="roundRect">
            <a:avLst>
              <a:gd fmla="val 12500"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2"/>
          <p:cNvSpPr txBox="1"/>
          <p:nvPr/>
        </p:nvSpPr>
        <p:spPr>
          <a:xfrm>
            <a:off x="10195560" y="1764792"/>
            <a:ext cx="6007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L52.原因特定</a:t>
            </a:r>
            <a:endParaRPr b="0" i="0" sz="800" u="none" cap="none" strike="noStrike">
              <a:solidFill>
                <a:schemeClr val="dk1"/>
              </a:solidFill>
              <a:latin typeface="Calibri"/>
              <a:ea typeface="Calibri"/>
              <a:cs typeface="Calibri"/>
              <a:sym typeface="Calibri"/>
            </a:endParaRPr>
          </a:p>
        </p:txBody>
      </p:sp>
      <p:sp>
        <p:nvSpPr>
          <p:cNvPr id="2405" name="Google Shape;2405;p32"/>
          <p:cNvSpPr/>
          <p:nvPr/>
        </p:nvSpPr>
        <p:spPr>
          <a:xfrm>
            <a:off x="10099548" y="2090318"/>
            <a:ext cx="1742846" cy="457200"/>
          </a:xfrm>
          <a:prstGeom prst="roundRect">
            <a:avLst>
              <a:gd fmla="val 12500"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2"/>
          <p:cNvSpPr txBox="1"/>
          <p:nvPr/>
        </p:nvSpPr>
        <p:spPr>
          <a:xfrm>
            <a:off x="10195560" y="2264969"/>
            <a:ext cx="6007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L53.修正実装</a:t>
            </a:r>
            <a:endParaRPr b="0" i="0" sz="800" u="none" cap="none" strike="noStrike">
              <a:solidFill>
                <a:schemeClr val="dk1"/>
              </a:solidFill>
              <a:latin typeface="Calibri"/>
              <a:ea typeface="Calibri"/>
              <a:cs typeface="Calibri"/>
              <a:sym typeface="Calibri"/>
            </a:endParaRPr>
          </a:p>
        </p:txBody>
      </p:sp>
      <p:sp>
        <p:nvSpPr>
          <p:cNvPr id="2407" name="Google Shape;2407;p32"/>
          <p:cNvSpPr/>
          <p:nvPr/>
        </p:nvSpPr>
        <p:spPr>
          <a:xfrm>
            <a:off x="10099548" y="2589581"/>
            <a:ext cx="1742846" cy="457200"/>
          </a:xfrm>
          <a:prstGeom prst="roundRect">
            <a:avLst>
              <a:gd fmla="val 12500"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2"/>
          <p:cNvSpPr txBox="1"/>
          <p:nvPr/>
        </p:nvSpPr>
        <p:spPr>
          <a:xfrm>
            <a:off x="10195560" y="2764231"/>
            <a:ext cx="6007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L64.修正検証</a:t>
            </a:r>
            <a:endParaRPr b="0" i="0" sz="800" u="none" cap="none" strike="noStrike">
              <a:solidFill>
                <a:schemeClr val="dk1"/>
              </a:solidFill>
              <a:latin typeface="Calibri"/>
              <a:ea typeface="Calibri"/>
              <a:cs typeface="Calibri"/>
              <a:sym typeface="Calibri"/>
            </a:endParaRPr>
          </a:p>
        </p:txBody>
      </p:sp>
      <p:sp>
        <p:nvSpPr>
          <p:cNvPr id="2409" name="Google Shape;2409;p32"/>
          <p:cNvSpPr/>
          <p:nvPr/>
        </p:nvSpPr>
        <p:spPr>
          <a:xfrm>
            <a:off x="10099548" y="3089758"/>
            <a:ext cx="1742846" cy="457200"/>
          </a:xfrm>
          <a:prstGeom prst="roundRect">
            <a:avLst>
              <a:gd fmla="val 12500" name="adj"/>
            </a:avLst>
          </a:prstGeom>
          <a:solidFill>
            <a:srgbClr val="FEF08A"/>
          </a:solidFill>
          <a:ln cap="flat" cmpd="sng" w="12700">
            <a:solidFill>
              <a:srgbClr val="F59E0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2"/>
          <p:cNvSpPr txBox="1"/>
          <p:nvPr/>
        </p:nvSpPr>
        <p:spPr>
          <a:xfrm>
            <a:off x="10195560" y="3264408"/>
            <a:ext cx="771754"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L45.機能追加分析</a:t>
            </a:r>
            <a:endParaRPr b="0" i="0" sz="800" u="none" cap="none" strike="noStrike">
              <a:solidFill>
                <a:schemeClr val="dk1"/>
              </a:solidFill>
              <a:latin typeface="Calibri"/>
              <a:ea typeface="Calibri"/>
              <a:cs typeface="Calibri"/>
              <a:sym typeface="Calibri"/>
            </a:endParaRPr>
          </a:p>
        </p:txBody>
      </p:sp>
      <p:sp>
        <p:nvSpPr>
          <p:cNvPr id="2411" name="Google Shape;2411;p32"/>
          <p:cNvSpPr/>
          <p:nvPr/>
        </p:nvSpPr>
        <p:spPr>
          <a:xfrm>
            <a:off x="10099548" y="3589020"/>
            <a:ext cx="1742846" cy="457200"/>
          </a:xfrm>
          <a:prstGeom prst="roundRect">
            <a:avLst>
              <a:gd fmla="val 12500"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2"/>
          <p:cNvSpPr txBox="1"/>
          <p:nvPr/>
        </p:nvSpPr>
        <p:spPr>
          <a:xfrm>
            <a:off x="10195560" y="3763670"/>
            <a:ext cx="771754"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L56.機能追加実装</a:t>
            </a:r>
            <a:endParaRPr b="0" i="0" sz="800" u="none" cap="none" strike="noStrike">
              <a:solidFill>
                <a:schemeClr val="dk1"/>
              </a:solidFill>
              <a:latin typeface="Calibri"/>
              <a:ea typeface="Calibri"/>
              <a:cs typeface="Calibri"/>
              <a:sym typeface="Calibri"/>
            </a:endParaRPr>
          </a:p>
        </p:txBody>
      </p:sp>
      <p:sp>
        <p:nvSpPr>
          <p:cNvPr id="2413" name="Google Shape;2413;p32"/>
          <p:cNvSpPr/>
          <p:nvPr/>
        </p:nvSpPr>
        <p:spPr>
          <a:xfrm>
            <a:off x="10099548" y="4089197"/>
            <a:ext cx="1742846" cy="457200"/>
          </a:xfrm>
          <a:prstGeom prst="roundRect">
            <a:avLst>
              <a:gd fmla="val 12500"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2"/>
          <p:cNvSpPr txBox="1"/>
          <p:nvPr/>
        </p:nvSpPr>
        <p:spPr>
          <a:xfrm>
            <a:off x="10195560" y="4263847"/>
            <a:ext cx="9436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L57.プロファイリング</a:t>
            </a:r>
            <a:endParaRPr b="0" i="0" sz="800" u="none" cap="none" strike="noStrike">
              <a:solidFill>
                <a:schemeClr val="dk1"/>
              </a:solidFill>
              <a:latin typeface="Calibri"/>
              <a:ea typeface="Calibri"/>
              <a:cs typeface="Calibri"/>
              <a:sym typeface="Calibri"/>
            </a:endParaRPr>
          </a:p>
        </p:txBody>
      </p:sp>
      <p:sp>
        <p:nvSpPr>
          <p:cNvPr id="2415" name="Google Shape;2415;p32"/>
          <p:cNvSpPr/>
          <p:nvPr/>
        </p:nvSpPr>
        <p:spPr>
          <a:xfrm>
            <a:off x="10099548" y="4589374"/>
            <a:ext cx="1742846" cy="457200"/>
          </a:xfrm>
          <a:prstGeom prst="roundRect">
            <a:avLst>
              <a:gd fmla="val 12500"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2"/>
          <p:cNvSpPr txBox="1"/>
          <p:nvPr/>
        </p:nvSpPr>
        <p:spPr>
          <a:xfrm>
            <a:off x="10195560" y="4763110"/>
            <a:ext cx="857707"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L68.脆弱性スキャン</a:t>
            </a:r>
            <a:endParaRPr b="0" i="0" sz="800" u="none" cap="none" strike="noStrike">
              <a:solidFill>
                <a:schemeClr val="dk1"/>
              </a:solidFill>
              <a:latin typeface="Calibri"/>
              <a:ea typeface="Calibri"/>
              <a:cs typeface="Calibri"/>
              <a:sym typeface="Calibri"/>
            </a:endParaRPr>
          </a:p>
        </p:txBody>
      </p:sp>
      <p:sp>
        <p:nvSpPr>
          <p:cNvPr id="2417" name="Google Shape;2417;p32"/>
          <p:cNvSpPr/>
          <p:nvPr/>
        </p:nvSpPr>
        <p:spPr>
          <a:xfrm>
            <a:off x="10099548" y="5088636"/>
            <a:ext cx="1742846" cy="457200"/>
          </a:xfrm>
          <a:prstGeom prst="roundRect">
            <a:avLst>
              <a:gd fmla="val 12500" name="adj"/>
            </a:avLst>
          </a:prstGeom>
          <a:solidFill>
            <a:srgbClr val="1E3A8A"/>
          </a:solidFill>
          <a:ln cap="flat" cmpd="sng" w="12700">
            <a:solidFill>
              <a:srgbClr val="1E3A8A"/>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2"/>
          <p:cNvSpPr txBox="1"/>
          <p:nvPr/>
        </p:nvSpPr>
        <p:spPr>
          <a:xfrm>
            <a:off x="10195560" y="5263286"/>
            <a:ext cx="685800"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800"/>
              <a:buFont typeface="Noto Sans JP"/>
              <a:buNone/>
            </a:pPr>
            <a:r>
              <a:rPr b="1" i="0" lang="en-US" sz="800" u="none" cap="none" strike="noStrike">
                <a:solidFill>
                  <a:srgbClr val="FFFFFF"/>
                </a:solidFill>
                <a:latin typeface="Noto Sans JP"/>
                <a:ea typeface="Noto Sans JP"/>
                <a:cs typeface="Noto Sans JP"/>
                <a:sym typeface="Noto Sans JP"/>
              </a:rPr>
              <a:t>L79.パッチ適用</a:t>
            </a:r>
            <a:endParaRPr b="0" i="0" sz="800" u="none" cap="none" strike="noStrike">
              <a:solidFill>
                <a:schemeClr val="dk1"/>
              </a:solidFill>
              <a:latin typeface="Calibri"/>
              <a:ea typeface="Calibri"/>
              <a:cs typeface="Calibri"/>
              <a:sym typeface="Calibri"/>
            </a:endParaRPr>
          </a:p>
        </p:txBody>
      </p:sp>
      <p:sp>
        <p:nvSpPr>
          <p:cNvPr id="2419" name="Google Shape;2419;p32"/>
          <p:cNvSpPr/>
          <p:nvPr/>
        </p:nvSpPr>
        <p:spPr>
          <a:xfrm>
            <a:off x="10099548" y="5588813"/>
            <a:ext cx="1742846" cy="457200"/>
          </a:xfrm>
          <a:prstGeom prst="roundRect">
            <a:avLst>
              <a:gd fmla="val 12500"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2"/>
          <p:cNvSpPr txBox="1"/>
          <p:nvPr/>
        </p:nvSpPr>
        <p:spPr>
          <a:xfrm>
            <a:off x="10195560" y="5763463"/>
            <a:ext cx="991210"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L510.ドキュメント更新</a:t>
            </a:r>
            <a:endParaRPr b="0" i="0" sz="800" u="none" cap="none" strike="noStrike">
              <a:solidFill>
                <a:schemeClr val="dk1"/>
              </a:solidFill>
              <a:latin typeface="Calibri"/>
              <a:ea typeface="Calibri"/>
              <a:cs typeface="Calibri"/>
              <a:sym typeface="Calibri"/>
            </a:endParaRPr>
          </a:p>
        </p:txBody>
      </p:sp>
      <p:sp>
        <p:nvSpPr>
          <p:cNvPr id="2421" name="Google Shape;2421;p32"/>
          <p:cNvSpPr/>
          <p:nvPr/>
        </p:nvSpPr>
        <p:spPr>
          <a:xfrm>
            <a:off x="286207" y="6202375"/>
            <a:ext cx="11620195" cy="466344"/>
          </a:xfrm>
          <a:prstGeom prst="roundRect">
            <a:avLst>
              <a:gd fmla="val 32013" name="adj"/>
            </a:avLst>
          </a:prstGeom>
          <a:solidFill>
            <a:srgbClr val="F0F9FF"/>
          </a:solidFill>
          <a:ln cap="flat" cmpd="sng" w="12700">
            <a:solidFill>
              <a:srgbClr val="BAE6F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422" name="Google Shape;2422;p32"/>
          <p:cNvPicPr preferRelativeResize="0"/>
          <p:nvPr/>
        </p:nvPicPr>
        <p:blipFill rotWithShape="1">
          <a:blip r:embed="rId9">
            <a:alphaModFix/>
          </a:blip>
          <a:srcRect b="-179" l="0" r="0" t="-180"/>
          <a:stretch/>
        </p:blipFill>
        <p:spPr>
          <a:xfrm>
            <a:off x="448056" y="6307531"/>
            <a:ext cx="190195" cy="152705"/>
          </a:xfrm>
          <a:prstGeom prst="rect">
            <a:avLst/>
          </a:prstGeom>
          <a:noFill/>
          <a:ln>
            <a:noFill/>
          </a:ln>
        </p:spPr>
      </p:pic>
      <p:sp>
        <p:nvSpPr>
          <p:cNvPr id="2423" name="Google Shape;2423;p32"/>
          <p:cNvSpPr txBox="1"/>
          <p:nvPr/>
        </p:nvSpPr>
        <p:spPr>
          <a:xfrm>
            <a:off x="733349" y="6279185"/>
            <a:ext cx="11080699" cy="3054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C4A6E"/>
              </a:buClr>
              <a:buSzPts val="800"/>
              <a:buFont typeface="Noto Sans JP"/>
              <a:buNone/>
            </a:pPr>
            <a:r>
              <a:rPr b="0" i="0" lang="en-US" sz="800" u="none" cap="none" strike="noStrike">
                <a:solidFill>
                  <a:srgbClr val="0C4A6E"/>
                </a:solidFill>
                <a:latin typeface="Noto Sans JP"/>
                <a:ea typeface="Noto Sans JP"/>
                <a:cs typeface="Noto Sans JP"/>
                <a:sym typeface="Noto Sans JP"/>
              </a:rPr>
              <a:t>発展段階の評価（7段階版・2025年基準）: L6自律実行（14項目）によるDevOps自動化が基盤となります。実装・テスト工程ではL5 AI主導（21項目）が拡大し、人間はレビューに専念します。L7（完全自律）は1項目のみで、2025年時点では限定的です。要件・設計の上流工程もL4/L5へ移行が進みます。</a:t>
            </a:r>
            <a:endParaRPr b="0" i="0" sz="8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8" name="Shape 2428"/>
        <p:cNvGrpSpPr/>
        <p:nvPr/>
      </p:nvGrpSpPr>
      <p:grpSpPr>
        <a:xfrm>
          <a:off x="0" y="0"/>
          <a:ext cx="0" cy="0"/>
          <a:chOff x="0" y="0"/>
          <a:chExt cx="0" cy="0"/>
        </a:xfrm>
      </p:grpSpPr>
      <p:sp>
        <p:nvSpPr>
          <p:cNvPr id="2429" name="Google Shape;2429;p33"/>
          <p:cNvSpPr/>
          <p:nvPr/>
        </p:nvSpPr>
        <p:spPr>
          <a:xfrm>
            <a:off x="0" y="0"/>
            <a:ext cx="12191695"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3"/>
          <p:cNvSpPr/>
          <p:nvPr/>
        </p:nvSpPr>
        <p:spPr>
          <a:xfrm>
            <a:off x="0" y="0"/>
            <a:ext cx="12191695"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3"/>
          <p:cNvSpPr/>
          <p:nvPr/>
        </p:nvSpPr>
        <p:spPr>
          <a:xfrm>
            <a:off x="381305" y="1019556"/>
            <a:ext cx="11430000" cy="19202"/>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3"/>
          <p:cNvSpPr txBox="1"/>
          <p:nvPr/>
        </p:nvSpPr>
        <p:spPr>
          <a:xfrm>
            <a:off x="381305" y="286207"/>
            <a:ext cx="2015338" cy="1911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B82F6"/>
              </a:buClr>
              <a:buSzPts val="1000"/>
              <a:buFont typeface="Noto Sans JP"/>
              <a:buNone/>
            </a:pPr>
            <a:r>
              <a:rPr b="1" i="0" lang="en-US" sz="1000" u="none" cap="none" strike="noStrike">
                <a:solidFill>
                  <a:srgbClr val="3B82F6"/>
                </a:solidFill>
                <a:latin typeface="Noto Sans JP"/>
                <a:ea typeface="Noto Sans JP"/>
                <a:cs typeface="Noto Sans JP"/>
                <a:sym typeface="Noto Sans JP"/>
              </a:rPr>
              <a:t>PHASE LEVEL EVALUATION</a:t>
            </a:r>
            <a:endParaRPr b="0" i="0" sz="1000" u="none" cap="none" strike="noStrike">
              <a:solidFill>
                <a:schemeClr val="dk1"/>
              </a:solidFill>
              <a:latin typeface="Calibri"/>
              <a:ea typeface="Calibri"/>
              <a:cs typeface="Calibri"/>
              <a:sym typeface="Calibri"/>
            </a:endParaRPr>
          </a:p>
        </p:txBody>
      </p:sp>
      <p:sp>
        <p:nvSpPr>
          <p:cNvPr id="2433" name="Google Shape;2433;p33"/>
          <p:cNvSpPr txBox="1"/>
          <p:nvPr/>
        </p:nvSpPr>
        <p:spPr>
          <a:xfrm>
            <a:off x="381305" y="476402"/>
            <a:ext cx="5401361" cy="4389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400"/>
              <a:buFont typeface="Noto Sans JP"/>
              <a:buNone/>
            </a:pPr>
            <a:r>
              <a:rPr b="1" i="0" lang="en-US" sz="2400" u="none" cap="none" strike="noStrike">
                <a:solidFill>
                  <a:srgbClr val="0F172A"/>
                </a:solidFill>
                <a:latin typeface="Noto Sans JP"/>
                <a:ea typeface="Noto Sans JP"/>
                <a:cs typeface="Noto Sans JP"/>
                <a:sym typeface="Noto Sans JP"/>
              </a:rPr>
              <a:t>発展段階：フェーズ別レベル評価分析</a:t>
            </a:r>
            <a:endParaRPr b="0" i="0" sz="2400" u="none" cap="none" strike="noStrike">
              <a:solidFill>
                <a:schemeClr val="dk1"/>
              </a:solidFill>
              <a:latin typeface="Calibri"/>
              <a:ea typeface="Calibri"/>
              <a:cs typeface="Calibri"/>
              <a:sym typeface="Calibri"/>
            </a:endParaRPr>
          </a:p>
        </p:txBody>
      </p:sp>
      <p:sp>
        <p:nvSpPr>
          <p:cNvPr id="2434" name="Google Shape;2434;p33"/>
          <p:cNvSpPr/>
          <p:nvPr/>
        </p:nvSpPr>
        <p:spPr>
          <a:xfrm>
            <a:off x="9141257" y="534924"/>
            <a:ext cx="2676449" cy="333756"/>
          </a:xfrm>
          <a:prstGeom prst="roundRect">
            <a:avLst>
              <a:gd fmla="val 156556" name="adj"/>
            </a:avLst>
          </a:prstGeom>
          <a:solidFill>
            <a:srgbClr val="EFF6FF"/>
          </a:solidFill>
          <a:ln cap="flat" cmpd="sng" w="12700">
            <a:solidFill>
              <a:srgbClr val="93C5F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435" name="Google Shape;2435;p33"/>
          <p:cNvPicPr preferRelativeResize="0"/>
          <p:nvPr/>
        </p:nvPicPr>
        <p:blipFill rotWithShape="1">
          <a:blip r:embed="rId3">
            <a:alphaModFix/>
          </a:blip>
          <a:srcRect b="0" l="-837" r="-837" t="0"/>
          <a:stretch/>
        </p:blipFill>
        <p:spPr>
          <a:xfrm>
            <a:off x="9303106" y="635508"/>
            <a:ext cx="152705" cy="133502"/>
          </a:xfrm>
          <a:prstGeom prst="rect">
            <a:avLst/>
          </a:prstGeom>
          <a:noFill/>
          <a:ln>
            <a:noFill/>
          </a:ln>
        </p:spPr>
      </p:pic>
      <p:sp>
        <p:nvSpPr>
          <p:cNvPr id="2436" name="Google Shape;2436;p33"/>
          <p:cNvSpPr txBox="1"/>
          <p:nvPr/>
        </p:nvSpPr>
        <p:spPr>
          <a:xfrm>
            <a:off x="9531706" y="601675"/>
            <a:ext cx="2224735"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D4ED8"/>
              </a:buClr>
              <a:buSzPts val="1000"/>
              <a:buFont typeface="Noto Sans JP"/>
              <a:buNone/>
            </a:pPr>
            <a:r>
              <a:rPr b="1" i="0" lang="en-US" sz="1000" u="none" cap="none" strike="noStrike">
                <a:solidFill>
                  <a:srgbClr val="1D4ED8"/>
                </a:solidFill>
                <a:latin typeface="Noto Sans JP"/>
                <a:ea typeface="Noto Sans JP"/>
                <a:cs typeface="Noto Sans JP"/>
                <a:sym typeface="Noto Sans JP"/>
              </a:rPr>
              <a:t>Stage 3: Development (7〜9合目)</a:t>
            </a:r>
            <a:endParaRPr b="0" i="0" sz="1000" u="none" cap="none" strike="noStrike">
              <a:solidFill>
                <a:schemeClr val="dk1"/>
              </a:solidFill>
              <a:latin typeface="Calibri"/>
              <a:ea typeface="Calibri"/>
              <a:cs typeface="Calibri"/>
              <a:sym typeface="Calibri"/>
            </a:endParaRPr>
          </a:p>
        </p:txBody>
      </p:sp>
      <p:sp>
        <p:nvSpPr>
          <p:cNvPr id="2437" name="Google Shape;2437;p33"/>
          <p:cNvSpPr/>
          <p:nvPr/>
        </p:nvSpPr>
        <p:spPr>
          <a:xfrm>
            <a:off x="381305" y="1220724"/>
            <a:ext cx="3314700" cy="6409944"/>
          </a:xfrm>
          <a:prstGeom prst="roundRect">
            <a:avLst>
              <a:gd fmla="val 951" name="adj"/>
            </a:avLst>
          </a:prstGeom>
          <a:solidFill>
            <a:srgbClr val="FFFFFF"/>
          </a:solidFill>
          <a:ln cap="flat" cmpd="sng" w="12700">
            <a:solidFill>
              <a:srgbClr val="E2E8F0"/>
            </a:solidFill>
            <a:prstDash val="solid"/>
            <a:round/>
            <a:headEnd len="sm" w="sm" type="none"/>
            <a:tailEnd len="sm" w="sm" type="none"/>
          </a:ln>
          <a:effectLst>
            <a:outerShdw blurRad="63500" rotWithShape="0" algn="bl" dir="5400000" dist="381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438" name="Google Shape;2438;p33"/>
          <p:cNvPicPr preferRelativeResize="0"/>
          <p:nvPr/>
        </p:nvPicPr>
        <p:blipFill rotWithShape="1">
          <a:blip r:embed="rId4">
            <a:alphaModFix/>
          </a:blip>
          <a:srcRect b="0" l="0" r="0" t="0"/>
          <a:stretch/>
        </p:blipFill>
        <p:spPr>
          <a:xfrm>
            <a:off x="1217981" y="1463954"/>
            <a:ext cx="171907" cy="171907"/>
          </a:xfrm>
          <a:prstGeom prst="rect">
            <a:avLst/>
          </a:prstGeom>
          <a:noFill/>
          <a:ln>
            <a:noFill/>
          </a:ln>
        </p:spPr>
      </p:pic>
      <p:sp>
        <p:nvSpPr>
          <p:cNvPr id="2439" name="Google Shape;2439;p33"/>
          <p:cNvSpPr txBox="1"/>
          <p:nvPr/>
        </p:nvSpPr>
        <p:spPr>
          <a:xfrm>
            <a:off x="1484986" y="1420978"/>
            <a:ext cx="1510589" cy="2578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300"/>
              <a:buFont typeface="Noto Sans JP"/>
              <a:buNone/>
            </a:pPr>
            <a:r>
              <a:rPr b="1" i="0" lang="en-US" sz="1300" u="none" cap="none" strike="noStrike">
                <a:solidFill>
                  <a:srgbClr val="334155"/>
                </a:solidFill>
                <a:latin typeface="Noto Sans JP"/>
                <a:ea typeface="Noto Sans JP"/>
                <a:cs typeface="Noto Sans JP"/>
                <a:sym typeface="Noto Sans JP"/>
              </a:rPr>
              <a:t>平均AI代替レベル</a:t>
            </a:r>
            <a:endParaRPr b="0" i="0" sz="1300" u="none" cap="none" strike="noStrike">
              <a:solidFill>
                <a:schemeClr val="dk1"/>
              </a:solidFill>
              <a:latin typeface="Calibri"/>
              <a:ea typeface="Calibri"/>
              <a:cs typeface="Calibri"/>
              <a:sym typeface="Calibri"/>
            </a:endParaRPr>
          </a:p>
        </p:txBody>
      </p:sp>
      <p:pic>
        <p:nvPicPr>
          <p:cNvPr descr="preencoded.png" id="2440" name="Google Shape;2440;p33"/>
          <p:cNvPicPr preferRelativeResize="0"/>
          <p:nvPr/>
        </p:nvPicPr>
        <p:blipFill rotWithShape="1">
          <a:blip r:embed="rId5">
            <a:alphaModFix/>
          </a:blip>
          <a:srcRect b="-74" l="0" r="0" t="-74"/>
          <a:stretch/>
        </p:blipFill>
        <p:spPr>
          <a:xfrm>
            <a:off x="580644" y="1821485"/>
            <a:ext cx="2915107" cy="5609844"/>
          </a:xfrm>
          <a:prstGeom prst="rect">
            <a:avLst/>
          </a:prstGeom>
          <a:noFill/>
          <a:ln>
            <a:noFill/>
          </a:ln>
        </p:spPr>
      </p:pic>
      <p:sp>
        <p:nvSpPr>
          <p:cNvPr id="2441" name="Google Shape;2441;p33"/>
          <p:cNvSpPr/>
          <p:nvPr/>
        </p:nvSpPr>
        <p:spPr>
          <a:xfrm>
            <a:off x="4076395" y="1220724"/>
            <a:ext cx="7733995" cy="2523744"/>
          </a:xfrm>
          <a:prstGeom prst="roundRect">
            <a:avLst>
              <a:gd fmla="val 1641" name="adj"/>
            </a:avLst>
          </a:prstGeom>
          <a:solidFill>
            <a:srgbClr val="EFF6FF"/>
          </a:solidFill>
          <a:ln>
            <a:noFill/>
          </a:ln>
          <a:effectLst>
            <a:outerShdw blurRad="63500" rotWithShape="0" algn="bl" dir="5400000" dist="381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3"/>
          <p:cNvSpPr/>
          <p:nvPr/>
        </p:nvSpPr>
        <p:spPr>
          <a:xfrm>
            <a:off x="4076395" y="1220724"/>
            <a:ext cx="75895" cy="2523744"/>
          </a:xfrm>
          <a:prstGeom prst="rect">
            <a:avLst/>
          </a:prstGeom>
          <a:solidFill>
            <a:srgbClr val="3B82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443" name="Google Shape;2443;p33"/>
          <p:cNvPicPr preferRelativeResize="0"/>
          <p:nvPr/>
        </p:nvPicPr>
        <p:blipFill rotWithShape="1">
          <a:blip r:embed="rId6">
            <a:alphaModFix/>
          </a:blip>
          <a:srcRect b="0" l="0" r="0" t="0"/>
          <a:stretch/>
        </p:blipFill>
        <p:spPr>
          <a:xfrm>
            <a:off x="4438498" y="1487729"/>
            <a:ext cx="267005" cy="267005"/>
          </a:xfrm>
          <a:prstGeom prst="rect">
            <a:avLst/>
          </a:prstGeom>
          <a:noFill/>
          <a:ln>
            <a:noFill/>
          </a:ln>
        </p:spPr>
      </p:pic>
      <p:sp>
        <p:nvSpPr>
          <p:cNvPr id="2444" name="Google Shape;2444;p33"/>
          <p:cNvSpPr txBox="1"/>
          <p:nvPr/>
        </p:nvSpPr>
        <p:spPr>
          <a:xfrm>
            <a:off x="4858207" y="1449324"/>
            <a:ext cx="3753612" cy="3337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800"/>
              <a:buFont typeface="Noto Sans JP"/>
              <a:buNone/>
            </a:pPr>
            <a:r>
              <a:rPr b="1" i="0" lang="en-US" sz="1800" u="none" cap="none" strike="noStrike">
                <a:solidFill>
                  <a:srgbClr val="1E293B"/>
                </a:solidFill>
                <a:latin typeface="Noto Sans JP"/>
                <a:ea typeface="Noto Sans JP"/>
                <a:cs typeface="Noto Sans JP"/>
                <a:sym typeface="Noto Sans JP"/>
              </a:rPr>
              <a:t>主要な特徴: AI自律実行 + 人間監視</a:t>
            </a:r>
            <a:endParaRPr b="0" i="0" sz="1800" u="none" cap="none" strike="noStrike">
              <a:solidFill>
                <a:schemeClr val="dk1"/>
              </a:solidFill>
              <a:latin typeface="Calibri"/>
              <a:ea typeface="Calibri"/>
              <a:cs typeface="Calibri"/>
              <a:sym typeface="Calibri"/>
            </a:endParaRPr>
          </a:p>
        </p:txBody>
      </p:sp>
      <p:sp>
        <p:nvSpPr>
          <p:cNvPr id="2445" name="Google Shape;2445;p33"/>
          <p:cNvSpPr txBox="1"/>
          <p:nvPr/>
        </p:nvSpPr>
        <p:spPr>
          <a:xfrm>
            <a:off x="4438498" y="1964131"/>
            <a:ext cx="7215530" cy="5148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300"/>
              <a:buFont typeface="Noto Sans JP"/>
              <a:buNone/>
            </a:pPr>
            <a:r>
              <a:rPr b="0" i="0" lang="en-US" sz="1300" u="none" cap="none" strike="noStrike">
                <a:solidFill>
                  <a:srgbClr val="334155"/>
                </a:solidFill>
                <a:latin typeface="Noto Sans JP"/>
                <a:ea typeface="Noto Sans JP"/>
                <a:cs typeface="Noto Sans JP"/>
                <a:sym typeface="Noto Sans JP"/>
              </a:rPr>
              <a:t>自律実行(L6)が主力化 (40%): テストや実装だけでなく、設計書生成や環境構築など、人間が監視するだけで完了するタスクが全体の4割に到達。</a:t>
            </a:r>
            <a:endParaRPr b="0" i="0" sz="1300" u="none" cap="none" strike="noStrike">
              <a:solidFill>
                <a:schemeClr val="dk1"/>
              </a:solidFill>
              <a:latin typeface="Calibri"/>
              <a:ea typeface="Calibri"/>
              <a:cs typeface="Calibri"/>
              <a:sym typeface="Calibri"/>
            </a:endParaRPr>
          </a:p>
        </p:txBody>
      </p:sp>
      <p:sp>
        <p:nvSpPr>
          <p:cNvPr id="2446" name="Google Shape;2446;p33"/>
          <p:cNvSpPr txBox="1"/>
          <p:nvPr/>
        </p:nvSpPr>
        <p:spPr>
          <a:xfrm>
            <a:off x="4438498" y="2611526"/>
            <a:ext cx="7215530" cy="5148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300"/>
              <a:buFont typeface="Noto Sans JP"/>
              <a:buNone/>
            </a:pPr>
            <a:r>
              <a:rPr b="0" i="0" lang="en-US" sz="1300" u="none" cap="none" strike="noStrike">
                <a:solidFill>
                  <a:srgbClr val="334155"/>
                </a:solidFill>
                <a:latin typeface="Noto Sans JP"/>
                <a:ea typeface="Noto Sans JP"/>
                <a:cs typeface="Noto Sans JP"/>
                <a:sym typeface="Noto Sans JP"/>
              </a:rPr>
              <a:t>実装フェーズの高度化 (L5.7): 静的解析やリファクタリングを含め、コーディング工程のほぼ全域でAIが自律的に動作し、人間は例外対応に集中。</a:t>
            </a:r>
            <a:endParaRPr b="0" i="0" sz="1300" u="none" cap="none" strike="noStrike">
              <a:solidFill>
                <a:schemeClr val="dk1"/>
              </a:solidFill>
              <a:latin typeface="Calibri"/>
              <a:ea typeface="Calibri"/>
              <a:cs typeface="Calibri"/>
              <a:sym typeface="Calibri"/>
            </a:endParaRPr>
          </a:p>
        </p:txBody>
      </p:sp>
      <p:sp>
        <p:nvSpPr>
          <p:cNvPr id="2447" name="Google Shape;2447;p33"/>
          <p:cNvSpPr txBox="1"/>
          <p:nvPr/>
        </p:nvSpPr>
        <p:spPr>
          <a:xfrm>
            <a:off x="4438498" y="3259836"/>
            <a:ext cx="6891833" cy="2578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300"/>
              <a:buFont typeface="Noto Sans JP"/>
              <a:buNone/>
            </a:pPr>
            <a:r>
              <a:rPr b="0" i="0" lang="en-US" sz="1300" u="none" cap="none" strike="noStrike">
                <a:solidFill>
                  <a:srgbClr val="334155"/>
                </a:solidFill>
                <a:latin typeface="Noto Sans JP"/>
                <a:ea typeface="Noto Sans JP"/>
                <a:cs typeface="Noto Sans JP"/>
                <a:sym typeface="Noto Sans JP"/>
              </a:rPr>
              <a:t>L7の胎動: 要件トレーサビリティなど一部の領域で、完全自律型の動きが始まっている。</a:t>
            </a:r>
            <a:endParaRPr b="0" i="0" sz="1300" u="none" cap="none" strike="noStrike">
              <a:solidFill>
                <a:schemeClr val="dk1"/>
              </a:solidFill>
              <a:latin typeface="Calibri"/>
              <a:ea typeface="Calibri"/>
              <a:cs typeface="Calibri"/>
              <a:sym typeface="Calibri"/>
            </a:endParaRPr>
          </a:p>
        </p:txBody>
      </p:sp>
      <p:sp>
        <p:nvSpPr>
          <p:cNvPr id="2448" name="Google Shape;2448;p33"/>
          <p:cNvSpPr/>
          <p:nvPr/>
        </p:nvSpPr>
        <p:spPr>
          <a:xfrm>
            <a:off x="4076395" y="3935578"/>
            <a:ext cx="7733995" cy="2391156"/>
          </a:xfrm>
          <a:prstGeom prst="roundRect">
            <a:avLst>
              <a:gd fmla="val 1828" name="adj"/>
            </a:avLst>
          </a:prstGeom>
          <a:solidFill>
            <a:srgbClr val="FFFBEB"/>
          </a:solidFill>
          <a:ln>
            <a:noFill/>
          </a:ln>
          <a:effectLst>
            <a:outerShdw blurRad="63500" rotWithShape="0" algn="bl" dir="5400000" dist="381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3"/>
          <p:cNvSpPr/>
          <p:nvPr/>
        </p:nvSpPr>
        <p:spPr>
          <a:xfrm>
            <a:off x="4076395" y="3935578"/>
            <a:ext cx="75895" cy="2391156"/>
          </a:xfrm>
          <a:prstGeom prst="rect">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450" name="Google Shape;2450;p33"/>
          <p:cNvPicPr preferRelativeResize="0"/>
          <p:nvPr/>
        </p:nvPicPr>
        <p:blipFill rotWithShape="1">
          <a:blip r:embed="rId7">
            <a:alphaModFix/>
          </a:blip>
          <a:srcRect b="0" l="0" r="0" t="0"/>
          <a:stretch/>
        </p:blipFill>
        <p:spPr>
          <a:xfrm>
            <a:off x="4438498" y="4330598"/>
            <a:ext cx="267005" cy="267005"/>
          </a:xfrm>
          <a:prstGeom prst="rect">
            <a:avLst/>
          </a:prstGeom>
          <a:noFill/>
          <a:ln>
            <a:noFill/>
          </a:ln>
        </p:spPr>
      </p:pic>
      <p:sp>
        <p:nvSpPr>
          <p:cNvPr id="2451" name="Google Shape;2451;p33"/>
          <p:cNvSpPr txBox="1"/>
          <p:nvPr/>
        </p:nvSpPr>
        <p:spPr>
          <a:xfrm>
            <a:off x="4858207" y="4293108"/>
            <a:ext cx="2695651" cy="3337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800"/>
              <a:buFont typeface="Noto Sans JP"/>
              <a:buNone/>
            </a:pPr>
            <a:r>
              <a:rPr b="1" i="0" lang="en-US" sz="1800" u="none" cap="none" strike="noStrike">
                <a:solidFill>
                  <a:srgbClr val="1E293B"/>
                </a:solidFill>
                <a:latin typeface="Noto Sans JP"/>
                <a:ea typeface="Noto Sans JP"/>
                <a:cs typeface="Noto Sans JP"/>
                <a:sym typeface="Noto Sans JP"/>
              </a:rPr>
              <a:t>完全AI統合への移行課題</a:t>
            </a:r>
            <a:endParaRPr b="0" i="0" sz="1800" u="none" cap="none" strike="noStrike">
              <a:solidFill>
                <a:schemeClr val="dk1"/>
              </a:solidFill>
              <a:latin typeface="Calibri"/>
              <a:ea typeface="Calibri"/>
              <a:cs typeface="Calibri"/>
              <a:sym typeface="Calibri"/>
            </a:endParaRPr>
          </a:p>
        </p:txBody>
      </p:sp>
      <p:sp>
        <p:nvSpPr>
          <p:cNvPr id="2452" name="Google Shape;2452;p33"/>
          <p:cNvSpPr txBox="1"/>
          <p:nvPr/>
        </p:nvSpPr>
        <p:spPr>
          <a:xfrm>
            <a:off x="4438498" y="4807001"/>
            <a:ext cx="7215530" cy="5148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300"/>
              <a:buFont typeface="Noto Sans JP"/>
              <a:buNone/>
            </a:pPr>
            <a:r>
              <a:rPr b="0" i="0" lang="en-US" sz="1300" u="none" cap="none" strike="noStrike">
                <a:solidFill>
                  <a:srgbClr val="334155"/>
                </a:solidFill>
                <a:latin typeface="Noto Sans JP"/>
                <a:ea typeface="Noto Sans JP"/>
                <a:cs typeface="Noto Sans JP"/>
                <a:sym typeface="Noto Sans JP"/>
              </a:rPr>
              <a:t>L7完全自律化の壁: 「監視すら不要」な状態へ移行するには、自己修復の信頼性と説明可能性（Explainability）の飛躍的向上が不可欠。</a:t>
            </a:r>
            <a:endParaRPr b="0" i="0" sz="1300" u="none" cap="none" strike="noStrike">
              <a:solidFill>
                <a:schemeClr val="dk1"/>
              </a:solidFill>
              <a:latin typeface="Calibri"/>
              <a:ea typeface="Calibri"/>
              <a:cs typeface="Calibri"/>
              <a:sym typeface="Calibri"/>
            </a:endParaRPr>
          </a:p>
        </p:txBody>
      </p:sp>
      <p:sp>
        <p:nvSpPr>
          <p:cNvPr id="2453" name="Google Shape;2453;p33"/>
          <p:cNvSpPr txBox="1"/>
          <p:nvPr/>
        </p:nvSpPr>
        <p:spPr>
          <a:xfrm>
            <a:off x="4438498" y="5455310"/>
            <a:ext cx="7215530" cy="5148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300"/>
              <a:buFont typeface="Noto Sans JP"/>
              <a:buNone/>
            </a:pPr>
            <a:r>
              <a:rPr b="0" i="0" lang="en-US" sz="1300" u="none" cap="none" strike="noStrike">
                <a:solidFill>
                  <a:srgbClr val="334155"/>
                </a:solidFill>
                <a:latin typeface="Noto Sans JP"/>
                <a:ea typeface="Noto Sans JP"/>
                <a:cs typeface="Noto Sans JP"/>
                <a:sym typeface="Noto Sans JP"/>
              </a:rPr>
              <a:t>監視体制の高度化: 大量の自律エージェントを効率的に統制するための、SRE視点でのガバナンスと監視ダッシュボードの整備。</a:t>
            </a:r>
            <a:endParaRPr b="0" i="0" sz="1300" u="none" cap="none" strike="noStrike">
              <a:solidFill>
                <a:schemeClr val="dk1"/>
              </a:solidFill>
              <a:latin typeface="Calibri"/>
              <a:ea typeface="Calibri"/>
              <a:cs typeface="Calibri"/>
              <a:sym typeface="Calibri"/>
            </a:endParaRPr>
          </a:p>
        </p:txBody>
      </p:sp>
      <p:sp>
        <p:nvSpPr>
          <p:cNvPr id="2454" name="Google Shape;2454;p33"/>
          <p:cNvSpPr/>
          <p:nvPr/>
        </p:nvSpPr>
        <p:spPr>
          <a:xfrm>
            <a:off x="4362602" y="6767474"/>
            <a:ext cx="609905" cy="609905"/>
          </a:xfrm>
          <a:prstGeom prst="ellipse">
            <a:avLst/>
          </a:prstGeom>
          <a:solidFill>
            <a:srgbClr val="FFFFFF">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455" name="Google Shape;2455;p33"/>
          <p:cNvPicPr preferRelativeResize="0"/>
          <p:nvPr/>
        </p:nvPicPr>
        <p:blipFill rotWithShape="1">
          <a:blip r:embed="rId8">
            <a:alphaModFix/>
          </a:blip>
          <a:srcRect b="0" l="0" r="0" t="0"/>
          <a:stretch/>
        </p:blipFill>
        <p:spPr>
          <a:xfrm>
            <a:off x="4515307" y="6919265"/>
            <a:ext cx="304495" cy="304495"/>
          </a:xfrm>
          <a:prstGeom prst="rect">
            <a:avLst/>
          </a:prstGeom>
          <a:noFill/>
          <a:ln>
            <a:noFill/>
          </a:ln>
        </p:spPr>
      </p:pic>
      <p:sp>
        <p:nvSpPr>
          <p:cNvPr id="2456" name="Google Shape;2456;p33"/>
          <p:cNvSpPr txBox="1"/>
          <p:nvPr/>
        </p:nvSpPr>
        <p:spPr>
          <a:xfrm>
            <a:off x="5210251" y="6707124"/>
            <a:ext cx="6313018" cy="72420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1200"/>
              <a:buFont typeface="Noto Sans JP"/>
              <a:buNone/>
            </a:pPr>
            <a:r>
              <a:rPr b="0" i="0" lang="en-US" sz="1200" u="none" cap="none" strike="noStrike">
                <a:solidFill>
                  <a:srgbClr val="FFFFFF"/>
                </a:solidFill>
                <a:latin typeface="Noto Sans JP"/>
                <a:ea typeface="Noto Sans JP"/>
                <a:cs typeface="Noto Sans JP"/>
                <a:sym typeface="Noto Sans JP"/>
              </a:rPr>
              <a:t>Strategic Insight: 発展段階では「量」から「質」への転換が起きています。単なる作業代行(L4/L5)を超え、AIがシステムの整合性を維持しながら自律的に改善サイクルを回す(L6)エコシステムへの進化が、このフェーズの核心です。</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1" name="Shape 2461"/>
        <p:cNvGrpSpPr/>
        <p:nvPr/>
      </p:nvGrpSpPr>
      <p:grpSpPr>
        <a:xfrm>
          <a:off x="0" y="0"/>
          <a:ext cx="0" cy="0"/>
          <a:chOff x="0" y="0"/>
          <a:chExt cx="0" cy="0"/>
        </a:xfrm>
      </p:grpSpPr>
      <p:sp>
        <p:nvSpPr>
          <p:cNvPr id="2462" name="Google Shape;2462;p34"/>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4"/>
          <p:cNvSpPr/>
          <p:nvPr/>
        </p:nvSpPr>
        <p:spPr>
          <a:xfrm>
            <a:off x="0" y="0"/>
            <a:ext cx="121917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4"/>
          <p:cNvSpPr/>
          <p:nvPr/>
        </p:nvSpPr>
        <p:spPr>
          <a:xfrm>
            <a:off x="381305" y="991210"/>
            <a:ext cx="11430000" cy="192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4"/>
          <p:cNvSpPr txBox="1"/>
          <p:nvPr/>
        </p:nvSpPr>
        <p:spPr>
          <a:xfrm>
            <a:off x="381305" y="286207"/>
            <a:ext cx="26151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B82F6"/>
              </a:buClr>
              <a:buSzPts val="1000"/>
              <a:buFont typeface="Noto Sans JP"/>
              <a:buNone/>
            </a:pPr>
            <a:r>
              <a:rPr b="1" i="0" lang="en-US" sz="1000" u="none" cap="none" strike="noStrike">
                <a:solidFill>
                  <a:srgbClr val="3B82F6"/>
                </a:solidFill>
                <a:latin typeface="Noto Sans JP"/>
                <a:ea typeface="Noto Sans JP"/>
                <a:cs typeface="Noto Sans JP"/>
                <a:sym typeface="Noto Sans JP"/>
              </a:rPr>
              <a:t>STAGE 3: DEVELOPMENT (7〜9合目)</a:t>
            </a:r>
            <a:endParaRPr b="0" i="0" sz="1000" u="none" cap="none" strike="noStrike">
              <a:solidFill>
                <a:schemeClr val="dk1"/>
              </a:solidFill>
              <a:latin typeface="Calibri"/>
              <a:ea typeface="Calibri"/>
              <a:cs typeface="Calibri"/>
              <a:sym typeface="Calibri"/>
            </a:endParaRPr>
          </a:p>
        </p:txBody>
      </p:sp>
      <p:sp>
        <p:nvSpPr>
          <p:cNvPr id="2466" name="Google Shape;2466;p34"/>
          <p:cNvSpPr txBox="1"/>
          <p:nvPr/>
        </p:nvSpPr>
        <p:spPr>
          <a:xfrm>
            <a:off x="381305" y="476402"/>
            <a:ext cx="4215300" cy="419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200"/>
              <a:buFont typeface="Noto Sans JP"/>
              <a:buNone/>
            </a:pPr>
            <a:r>
              <a:rPr b="1" i="0" lang="en-US" sz="2200" u="none" cap="none" strike="noStrike">
                <a:solidFill>
                  <a:srgbClr val="0F172A"/>
                </a:solidFill>
                <a:latin typeface="Noto Sans JP"/>
                <a:ea typeface="Noto Sans JP"/>
                <a:cs typeface="Noto Sans JP"/>
                <a:sym typeface="Noto Sans JP"/>
              </a:rPr>
              <a:t>発展段階：技術的課題と解決策</a:t>
            </a:r>
            <a:endParaRPr b="0" i="0" sz="2200" u="none" cap="none" strike="noStrike">
              <a:solidFill>
                <a:schemeClr val="dk1"/>
              </a:solidFill>
              <a:latin typeface="Calibri"/>
              <a:ea typeface="Calibri"/>
              <a:cs typeface="Calibri"/>
              <a:sym typeface="Calibri"/>
            </a:endParaRPr>
          </a:p>
        </p:txBody>
      </p:sp>
      <p:sp>
        <p:nvSpPr>
          <p:cNvPr id="2467" name="Google Shape;2467;p34"/>
          <p:cNvSpPr/>
          <p:nvPr/>
        </p:nvSpPr>
        <p:spPr>
          <a:xfrm>
            <a:off x="9730130" y="514807"/>
            <a:ext cx="2085600" cy="333900"/>
          </a:xfrm>
          <a:prstGeom prst="roundRect">
            <a:avLst>
              <a:gd fmla="val 156556" name="adj"/>
            </a:avLst>
          </a:prstGeom>
          <a:solidFill>
            <a:srgbClr val="EFF6FF"/>
          </a:solidFill>
          <a:ln cap="flat" cmpd="sng" w="12700">
            <a:solidFill>
              <a:srgbClr val="BFDBFE"/>
            </a:solidFill>
            <a:prstDash val="solid"/>
            <a:round/>
            <a:headEnd len="sm" w="sm" type="none"/>
            <a:tailEnd len="sm" w="sm" type="none"/>
          </a:ln>
          <a:effectLst>
            <a:outerShdw blurRad="25400" rotWithShape="0" algn="bl" dir="5400000" dist="12700">
              <a:srgbClr val="2563EB">
                <a:alpha val="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468" name="Google Shape;2468;p34"/>
          <p:cNvPicPr preferRelativeResize="0"/>
          <p:nvPr/>
        </p:nvPicPr>
        <p:blipFill rotWithShape="1">
          <a:blip r:embed="rId3">
            <a:alphaModFix/>
          </a:blip>
          <a:srcRect b="0" l="0" r="0" t="0"/>
          <a:stretch/>
        </p:blipFill>
        <p:spPr>
          <a:xfrm>
            <a:off x="9891979" y="614477"/>
            <a:ext cx="133502" cy="133502"/>
          </a:xfrm>
          <a:prstGeom prst="rect">
            <a:avLst/>
          </a:prstGeom>
          <a:noFill/>
          <a:ln>
            <a:noFill/>
          </a:ln>
        </p:spPr>
      </p:pic>
      <p:sp>
        <p:nvSpPr>
          <p:cNvPr id="2469" name="Google Shape;2469;p34"/>
          <p:cNvSpPr txBox="1"/>
          <p:nvPr/>
        </p:nvSpPr>
        <p:spPr>
          <a:xfrm>
            <a:off x="10101377" y="580644"/>
            <a:ext cx="16533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2563EB"/>
              </a:buClr>
              <a:buSzPts val="1000"/>
              <a:buFont typeface="Noto Sans JP"/>
              <a:buNone/>
            </a:pPr>
            <a:r>
              <a:rPr b="1" i="0" lang="en-US" sz="1000" u="none" cap="none" strike="noStrike">
                <a:solidFill>
                  <a:srgbClr val="2563EB"/>
                </a:solidFill>
                <a:latin typeface="Noto Sans JP"/>
                <a:ea typeface="Noto Sans JP"/>
                <a:cs typeface="Noto Sans JP"/>
                <a:sym typeface="Noto Sans JP"/>
              </a:rPr>
              <a:t>発展段階 (Development)</a:t>
            </a:r>
            <a:endParaRPr b="0" i="0" sz="1000" u="none" cap="none" strike="noStrike">
              <a:solidFill>
                <a:schemeClr val="dk1"/>
              </a:solidFill>
              <a:latin typeface="Calibri"/>
              <a:ea typeface="Calibri"/>
              <a:cs typeface="Calibri"/>
              <a:sym typeface="Calibri"/>
            </a:endParaRPr>
          </a:p>
        </p:txBody>
      </p:sp>
      <p:sp>
        <p:nvSpPr>
          <p:cNvPr id="2470" name="Google Shape;2470;p34"/>
          <p:cNvSpPr/>
          <p:nvPr/>
        </p:nvSpPr>
        <p:spPr>
          <a:xfrm>
            <a:off x="381305" y="1248156"/>
            <a:ext cx="5619900" cy="5324700"/>
          </a:xfrm>
          <a:prstGeom prst="roundRect">
            <a:avLst>
              <a:gd fmla="val 492" name="adj"/>
            </a:avLst>
          </a:prstGeom>
          <a:solidFill>
            <a:srgbClr val="FFF1F2"/>
          </a:solidFill>
          <a:ln cap="flat" cmpd="sng" w="12700">
            <a:solidFill>
              <a:srgbClr val="FECD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4"/>
          <p:cNvSpPr/>
          <p:nvPr/>
        </p:nvSpPr>
        <p:spPr>
          <a:xfrm>
            <a:off x="580644" y="1828800"/>
            <a:ext cx="5219400" cy="9000"/>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472" name="Google Shape;2472;p34"/>
          <p:cNvPicPr preferRelativeResize="0"/>
          <p:nvPr/>
        </p:nvPicPr>
        <p:blipFill rotWithShape="1">
          <a:blip r:embed="rId4">
            <a:alphaModFix/>
          </a:blip>
          <a:srcRect b="0" l="0" r="0" t="0"/>
          <a:stretch/>
        </p:blipFill>
        <p:spPr>
          <a:xfrm>
            <a:off x="580644" y="1495044"/>
            <a:ext cx="190195" cy="190195"/>
          </a:xfrm>
          <a:prstGeom prst="rect">
            <a:avLst/>
          </a:prstGeom>
          <a:noFill/>
          <a:ln>
            <a:noFill/>
          </a:ln>
        </p:spPr>
      </p:pic>
      <p:sp>
        <p:nvSpPr>
          <p:cNvPr id="2473" name="Google Shape;2473;p34"/>
          <p:cNvSpPr txBox="1"/>
          <p:nvPr/>
        </p:nvSpPr>
        <p:spPr>
          <a:xfrm>
            <a:off x="866851" y="1447495"/>
            <a:ext cx="1781400" cy="277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F1239"/>
              </a:buClr>
              <a:buSzPts val="1500"/>
              <a:buFont typeface="Noto Sans JP"/>
              <a:buNone/>
            </a:pPr>
            <a:r>
              <a:rPr b="1" i="0" lang="en-US" sz="1500" u="none" cap="none" strike="noStrike">
                <a:solidFill>
                  <a:srgbClr val="9F1239"/>
                </a:solidFill>
                <a:latin typeface="Noto Sans JP"/>
                <a:ea typeface="Noto Sans JP"/>
                <a:cs typeface="Noto Sans JP"/>
                <a:sym typeface="Noto Sans JP"/>
              </a:rPr>
              <a:t>課題 (Challenges)</a:t>
            </a:r>
            <a:endParaRPr b="0" i="0" sz="1500" u="none" cap="none" strike="noStrike">
              <a:solidFill>
                <a:schemeClr val="dk1"/>
              </a:solidFill>
              <a:latin typeface="Calibri"/>
              <a:ea typeface="Calibri"/>
              <a:cs typeface="Calibri"/>
              <a:sym typeface="Calibri"/>
            </a:endParaRPr>
          </a:p>
        </p:txBody>
      </p:sp>
      <p:sp>
        <p:nvSpPr>
          <p:cNvPr id="2474" name="Google Shape;2474;p34"/>
          <p:cNvSpPr/>
          <p:nvPr/>
        </p:nvSpPr>
        <p:spPr>
          <a:xfrm>
            <a:off x="580644" y="2029054"/>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4"/>
          <p:cNvSpPr txBox="1"/>
          <p:nvPr/>
        </p:nvSpPr>
        <p:spPr>
          <a:xfrm>
            <a:off x="819302" y="2171700"/>
            <a:ext cx="27771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複雑障害の根本原因特定精度 55%</a:t>
            </a:r>
            <a:endParaRPr b="0" i="0" sz="1300" u="none" cap="none" strike="noStrike">
              <a:solidFill>
                <a:schemeClr val="dk1"/>
              </a:solidFill>
              <a:latin typeface="Calibri"/>
              <a:ea typeface="Calibri"/>
              <a:cs typeface="Calibri"/>
              <a:sym typeface="Calibri"/>
            </a:endParaRPr>
          </a:p>
        </p:txBody>
      </p:sp>
      <p:sp>
        <p:nvSpPr>
          <p:cNvPr id="2476" name="Google Shape;2476;p34"/>
          <p:cNvSpPr txBox="1"/>
          <p:nvPr/>
        </p:nvSpPr>
        <p:spPr>
          <a:xfrm>
            <a:off x="819302" y="2489911"/>
            <a:ext cx="47796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複数のAIエージェントが連携する複雑なシステムにおいて、障害発生時の原因特定に時間がかかりすぎている。</a:t>
            </a:r>
            <a:endParaRPr b="0" i="0" sz="900" u="none" cap="none" strike="noStrike">
              <a:solidFill>
                <a:schemeClr val="dk1"/>
              </a:solidFill>
              <a:latin typeface="Calibri"/>
              <a:ea typeface="Calibri"/>
              <a:cs typeface="Calibri"/>
              <a:sym typeface="Calibri"/>
            </a:endParaRPr>
          </a:p>
        </p:txBody>
      </p:sp>
      <p:sp>
        <p:nvSpPr>
          <p:cNvPr id="2477" name="Google Shape;2477;p34"/>
          <p:cNvSpPr/>
          <p:nvPr/>
        </p:nvSpPr>
        <p:spPr>
          <a:xfrm>
            <a:off x="819302" y="2971800"/>
            <a:ext cx="819300" cy="247800"/>
          </a:xfrm>
          <a:prstGeom prst="roundRect">
            <a:avLst>
              <a:gd fmla="val 56770" name="adj"/>
            </a:avLst>
          </a:prstGeom>
          <a:solidFill>
            <a:srgbClr val="FF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478" name="Google Shape;2478;p34"/>
          <p:cNvPicPr preferRelativeResize="0"/>
          <p:nvPr/>
        </p:nvPicPr>
        <p:blipFill rotWithShape="1">
          <a:blip r:embed="rId5">
            <a:alphaModFix/>
          </a:blip>
          <a:srcRect b="0" l="-2575" r="-2565" t="0"/>
          <a:stretch/>
        </p:blipFill>
        <p:spPr>
          <a:xfrm>
            <a:off x="895198" y="3038551"/>
            <a:ext cx="105156" cy="114300"/>
          </a:xfrm>
          <a:prstGeom prst="rect">
            <a:avLst/>
          </a:prstGeom>
          <a:noFill/>
          <a:ln>
            <a:noFill/>
          </a:ln>
        </p:spPr>
      </p:pic>
      <p:sp>
        <p:nvSpPr>
          <p:cNvPr id="2479" name="Google Shape;2479;p34"/>
          <p:cNvSpPr txBox="1"/>
          <p:nvPr/>
        </p:nvSpPr>
        <p:spPr>
          <a:xfrm>
            <a:off x="1037844" y="3010205"/>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E123C"/>
              </a:buClr>
              <a:buSzPts val="900"/>
              <a:buFont typeface="Noto Sans JP"/>
              <a:buNone/>
            </a:pPr>
            <a:r>
              <a:rPr b="1" i="0" lang="en-US" sz="900" u="none" cap="none" strike="noStrike">
                <a:solidFill>
                  <a:srgbClr val="BE123C"/>
                </a:solidFill>
                <a:latin typeface="Noto Sans JP"/>
                <a:ea typeface="Noto Sans JP"/>
                <a:cs typeface="Noto Sans JP"/>
                <a:sym typeface="Noto Sans JP"/>
              </a:rPr>
              <a:t>緊急度: 高</a:t>
            </a:r>
            <a:endParaRPr b="0" i="0" sz="900" u="none" cap="none" strike="noStrike">
              <a:solidFill>
                <a:schemeClr val="dk1"/>
              </a:solidFill>
              <a:latin typeface="Calibri"/>
              <a:ea typeface="Calibri"/>
              <a:cs typeface="Calibri"/>
              <a:sym typeface="Calibri"/>
            </a:endParaRPr>
          </a:p>
        </p:txBody>
      </p:sp>
      <p:sp>
        <p:nvSpPr>
          <p:cNvPr id="2480" name="Google Shape;2480;p34"/>
          <p:cNvSpPr/>
          <p:nvPr/>
        </p:nvSpPr>
        <p:spPr>
          <a:xfrm>
            <a:off x="1749247" y="2971800"/>
            <a:ext cx="17145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481" name="Google Shape;2481;p34"/>
          <p:cNvPicPr preferRelativeResize="0"/>
          <p:nvPr/>
        </p:nvPicPr>
        <p:blipFill rotWithShape="1">
          <a:blip r:embed="rId6">
            <a:alphaModFix/>
          </a:blip>
          <a:srcRect b="0" l="0" r="0" t="0"/>
          <a:stretch/>
        </p:blipFill>
        <p:spPr>
          <a:xfrm>
            <a:off x="1825142" y="3038551"/>
            <a:ext cx="114300" cy="114300"/>
          </a:xfrm>
          <a:prstGeom prst="rect">
            <a:avLst/>
          </a:prstGeom>
          <a:noFill/>
          <a:ln>
            <a:noFill/>
          </a:ln>
        </p:spPr>
      </p:pic>
      <p:sp>
        <p:nvSpPr>
          <p:cNvPr id="2482" name="Google Shape;2482;p34"/>
          <p:cNvSpPr txBox="1"/>
          <p:nvPr/>
        </p:nvSpPr>
        <p:spPr>
          <a:xfrm>
            <a:off x="1977847" y="3010205"/>
            <a:ext cx="14961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MTTR (平均復旧時間)</a:t>
            </a:r>
            <a:endParaRPr b="0" i="0" sz="900" u="none" cap="none" strike="noStrike">
              <a:solidFill>
                <a:schemeClr val="dk1"/>
              </a:solidFill>
              <a:latin typeface="Calibri"/>
              <a:ea typeface="Calibri"/>
              <a:cs typeface="Calibri"/>
              <a:sym typeface="Calibri"/>
            </a:endParaRPr>
          </a:p>
        </p:txBody>
      </p:sp>
      <p:sp>
        <p:nvSpPr>
          <p:cNvPr id="2483" name="Google Shape;2483;p34"/>
          <p:cNvSpPr/>
          <p:nvPr/>
        </p:nvSpPr>
        <p:spPr>
          <a:xfrm>
            <a:off x="580644" y="3524098"/>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4"/>
          <p:cNvSpPr txBox="1"/>
          <p:nvPr/>
        </p:nvSpPr>
        <p:spPr>
          <a:xfrm>
            <a:off x="819302" y="3666744"/>
            <a:ext cx="25293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サンドボックス検証環境未整備</a:t>
            </a:r>
            <a:endParaRPr b="0" i="0" sz="1300" u="none" cap="none" strike="noStrike">
              <a:solidFill>
                <a:schemeClr val="dk1"/>
              </a:solidFill>
              <a:latin typeface="Calibri"/>
              <a:ea typeface="Calibri"/>
              <a:cs typeface="Calibri"/>
              <a:sym typeface="Calibri"/>
            </a:endParaRPr>
          </a:p>
        </p:txBody>
      </p:sp>
      <p:sp>
        <p:nvSpPr>
          <p:cNvPr id="2485" name="Google Shape;2485;p34"/>
          <p:cNvSpPr txBox="1"/>
          <p:nvPr/>
        </p:nvSpPr>
        <p:spPr>
          <a:xfrm>
            <a:off x="819302" y="3984955"/>
            <a:ext cx="47886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自律的なAIの振る舞いを安全にテストするための隔離環境が不十分で、本番影響のリスクが高い。</a:t>
            </a:r>
            <a:endParaRPr b="0" i="0" sz="900" u="none" cap="none" strike="noStrike">
              <a:solidFill>
                <a:schemeClr val="dk1"/>
              </a:solidFill>
              <a:latin typeface="Calibri"/>
              <a:ea typeface="Calibri"/>
              <a:cs typeface="Calibri"/>
              <a:sym typeface="Calibri"/>
            </a:endParaRPr>
          </a:p>
        </p:txBody>
      </p:sp>
      <p:sp>
        <p:nvSpPr>
          <p:cNvPr id="2486" name="Google Shape;2486;p34"/>
          <p:cNvSpPr/>
          <p:nvPr/>
        </p:nvSpPr>
        <p:spPr>
          <a:xfrm>
            <a:off x="819302" y="4466844"/>
            <a:ext cx="819300" cy="247800"/>
          </a:xfrm>
          <a:prstGeom prst="roundRect">
            <a:avLst>
              <a:gd fmla="val 56770" name="adj"/>
            </a:avLst>
          </a:prstGeom>
          <a:solidFill>
            <a:srgbClr val="FF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487" name="Google Shape;2487;p34"/>
          <p:cNvPicPr preferRelativeResize="0"/>
          <p:nvPr/>
        </p:nvPicPr>
        <p:blipFill rotWithShape="1">
          <a:blip r:embed="rId5">
            <a:alphaModFix/>
          </a:blip>
          <a:srcRect b="0" l="-2575" r="-2565" t="0"/>
          <a:stretch/>
        </p:blipFill>
        <p:spPr>
          <a:xfrm>
            <a:off x="895198" y="4533595"/>
            <a:ext cx="105156" cy="114300"/>
          </a:xfrm>
          <a:prstGeom prst="rect">
            <a:avLst/>
          </a:prstGeom>
          <a:noFill/>
          <a:ln>
            <a:noFill/>
          </a:ln>
        </p:spPr>
      </p:pic>
      <p:sp>
        <p:nvSpPr>
          <p:cNvPr id="2488" name="Google Shape;2488;p34"/>
          <p:cNvSpPr txBox="1"/>
          <p:nvPr/>
        </p:nvSpPr>
        <p:spPr>
          <a:xfrm>
            <a:off x="1037844" y="4505249"/>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E123C"/>
              </a:buClr>
              <a:buSzPts val="900"/>
              <a:buFont typeface="Noto Sans JP"/>
              <a:buNone/>
            </a:pPr>
            <a:r>
              <a:rPr b="1" i="0" lang="en-US" sz="900" u="none" cap="none" strike="noStrike">
                <a:solidFill>
                  <a:srgbClr val="BE123C"/>
                </a:solidFill>
                <a:latin typeface="Noto Sans JP"/>
                <a:ea typeface="Noto Sans JP"/>
                <a:cs typeface="Noto Sans JP"/>
                <a:sym typeface="Noto Sans JP"/>
              </a:rPr>
              <a:t>緊急度: 高</a:t>
            </a:r>
            <a:endParaRPr b="0" i="0" sz="900" u="none" cap="none" strike="noStrike">
              <a:solidFill>
                <a:schemeClr val="dk1"/>
              </a:solidFill>
              <a:latin typeface="Calibri"/>
              <a:ea typeface="Calibri"/>
              <a:cs typeface="Calibri"/>
              <a:sym typeface="Calibri"/>
            </a:endParaRPr>
          </a:p>
        </p:txBody>
      </p:sp>
      <p:sp>
        <p:nvSpPr>
          <p:cNvPr id="2489" name="Google Shape;2489;p34"/>
          <p:cNvSpPr/>
          <p:nvPr/>
        </p:nvSpPr>
        <p:spPr>
          <a:xfrm>
            <a:off x="1749247" y="4466844"/>
            <a:ext cx="13998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490" name="Google Shape;2490;p34"/>
          <p:cNvPicPr preferRelativeResize="0"/>
          <p:nvPr/>
        </p:nvPicPr>
        <p:blipFill rotWithShape="1">
          <a:blip r:embed="rId7">
            <a:alphaModFix/>
          </a:blip>
          <a:srcRect b="0" l="0" r="0" t="0"/>
          <a:stretch/>
        </p:blipFill>
        <p:spPr>
          <a:xfrm>
            <a:off x="1825142" y="4533595"/>
            <a:ext cx="114300" cy="114300"/>
          </a:xfrm>
          <a:prstGeom prst="rect">
            <a:avLst/>
          </a:prstGeom>
          <a:noFill/>
          <a:ln>
            <a:noFill/>
          </a:ln>
        </p:spPr>
      </p:pic>
      <p:sp>
        <p:nvSpPr>
          <p:cNvPr id="2491" name="Google Shape;2491;p34"/>
          <p:cNvSpPr txBox="1"/>
          <p:nvPr/>
        </p:nvSpPr>
        <p:spPr>
          <a:xfrm>
            <a:off x="1977847" y="4505249"/>
            <a:ext cx="11814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安全なリリース</a:t>
            </a:r>
            <a:endParaRPr b="0" i="0" sz="900" u="none" cap="none" strike="noStrike">
              <a:solidFill>
                <a:schemeClr val="dk1"/>
              </a:solidFill>
              <a:latin typeface="Calibri"/>
              <a:ea typeface="Calibri"/>
              <a:cs typeface="Calibri"/>
              <a:sym typeface="Calibri"/>
            </a:endParaRPr>
          </a:p>
        </p:txBody>
      </p:sp>
      <p:sp>
        <p:nvSpPr>
          <p:cNvPr id="2492" name="Google Shape;2492;p34"/>
          <p:cNvSpPr/>
          <p:nvPr/>
        </p:nvSpPr>
        <p:spPr>
          <a:xfrm>
            <a:off x="580644" y="5020056"/>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4"/>
          <p:cNvSpPr txBox="1"/>
          <p:nvPr/>
        </p:nvSpPr>
        <p:spPr>
          <a:xfrm>
            <a:off x="819302" y="5162702"/>
            <a:ext cx="32535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L7自己修復のエスカレーション基準曖昧</a:t>
            </a:r>
            <a:endParaRPr b="0" i="0" sz="1300" u="none" cap="none" strike="noStrike">
              <a:solidFill>
                <a:schemeClr val="dk1"/>
              </a:solidFill>
              <a:latin typeface="Calibri"/>
              <a:ea typeface="Calibri"/>
              <a:cs typeface="Calibri"/>
              <a:sym typeface="Calibri"/>
            </a:endParaRPr>
          </a:p>
        </p:txBody>
      </p:sp>
      <p:sp>
        <p:nvSpPr>
          <p:cNvPr id="2494" name="Google Shape;2494;p34"/>
          <p:cNvSpPr txBox="1"/>
          <p:nvPr/>
        </p:nvSpPr>
        <p:spPr>
          <a:xfrm>
            <a:off x="819302" y="5480914"/>
            <a:ext cx="4656000" cy="181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AIによる自己修復をどこまで許可し、どこから人間に委ねるかの線引きが不明確。</a:t>
            </a:r>
            <a:endParaRPr b="0" i="0" sz="900" u="none" cap="none" strike="noStrike">
              <a:solidFill>
                <a:schemeClr val="dk1"/>
              </a:solidFill>
              <a:latin typeface="Calibri"/>
              <a:ea typeface="Calibri"/>
              <a:cs typeface="Calibri"/>
              <a:sym typeface="Calibri"/>
            </a:endParaRPr>
          </a:p>
        </p:txBody>
      </p:sp>
      <p:sp>
        <p:nvSpPr>
          <p:cNvPr id="2495" name="Google Shape;2495;p34"/>
          <p:cNvSpPr/>
          <p:nvPr/>
        </p:nvSpPr>
        <p:spPr>
          <a:xfrm>
            <a:off x="819302" y="5962802"/>
            <a:ext cx="828300" cy="247800"/>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496" name="Google Shape;2496;p34"/>
          <p:cNvPicPr preferRelativeResize="0"/>
          <p:nvPr/>
        </p:nvPicPr>
        <p:blipFill rotWithShape="1">
          <a:blip r:embed="rId8">
            <a:alphaModFix/>
          </a:blip>
          <a:srcRect b="0" l="0" r="0" t="0"/>
          <a:stretch/>
        </p:blipFill>
        <p:spPr>
          <a:xfrm>
            <a:off x="895198" y="6029554"/>
            <a:ext cx="114300" cy="114300"/>
          </a:xfrm>
          <a:prstGeom prst="rect">
            <a:avLst/>
          </a:prstGeom>
          <a:noFill/>
          <a:ln>
            <a:noFill/>
          </a:ln>
        </p:spPr>
      </p:pic>
      <p:sp>
        <p:nvSpPr>
          <p:cNvPr id="2497" name="Google Shape;2497;p34"/>
          <p:cNvSpPr txBox="1"/>
          <p:nvPr/>
        </p:nvSpPr>
        <p:spPr>
          <a:xfrm>
            <a:off x="1047902" y="6001207"/>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緊急度: 中</a:t>
            </a:r>
            <a:endParaRPr b="0" i="0" sz="900" u="none" cap="none" strike="noStrike">
              <a:solidFill>
                <a:schemeClr val="dk1"/>
              </a:solidFill>
              <a:latin typeface="Calibri"/>
              <a:ea typeface="Calibri"/>
              <a:cs typeface="Calibri"/>
              <a:sym typeface="Calibri"/>
            </a:endParaRPr>
          </a:p>
        </p:txBody>
      </p:sp>
      <p:sp>
        <p:nvSpPr>
          <p:cNvPr id="2498" name="Google Shape;2498;p34"/>
          <p:cNvSpPr/>
          <p:nvPr/>
        </p:nvSpPr>
        <p:spPr>
          <a:xfrm>
            <a:off x="1758391" y="5962802"/>
            <a:ext cx="14292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499" name="Google Shape;2499;p34"/>
          <p:cNvPicPr preferRelativeResize="0"/>
          <p:nvPr/>
        </p:nvPicPr>
        <p:blipFill rotWithShape="1">
          <a:blip r:embed="rId9">
            <a:alphaModFix/>
          </a:blip>
          <a:srcRect b="-80" l="0" r="0" t="-80"/>
          <a:stretch/>
        </p:blipFill>
        <p:spPr>
          <a:xfrm>
            <a:off x="1835201" y="6029554"/>
            <a:ext cx="142646" cy="114300"/>
          </a:xfrm>
          <a:prstGeom prst="rect">
            <a:avLst/>
          </a:prstGeom>
          <a:noFill/>
          <a:ln>
            <a:noFill/>
          </a:ln>
        </p:spPr>
      </p:pic>
      <p:sp>
        <p:nvSpPr>
          <p:cNvPr id="2500" name="Google Shape;2500;p34"/>
          <p:cNvSpPr txBox="1"/>
          <p:nvPr/>
        </p:nvSpPr>
        <p:spPr>
          <a:xfrm>
            <a:off x="2015338" y="6001207"/>
            <a:ext cx="11814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誤った自動修復</a:t>
            </a:r>
            <a:endParaRPr b="0" i="0" sz="900" u="none" cap="none" strike="noStrike">
              <a:solidFill>
                <a:schemeClr val="dk1"/>
              </a:solidFill>
              <a:latin typeface="Calibri"/>
              <a:ea typeface="Calibri"/>
              <a:cs typeface="Calibri"/>
              <a:sym typeface="Calibri"/>
            </a:endParaRPr>
          </a:p>
        </p:txBody>
      </p:sp>
      <p:sp>
        <p:nvSpPr>
          <p:cNvPr id="2501" name="Google Shape;2501;p34"/>
          <p:cNvSpPr/>
          <p:nvPr/>
        </p:nvSpPr>
        <p:spPr>
          <a:xfrm>
            <a:off x="6191402" y="1248156"/>
            <a:ext cx="5619900" cy="5324700"/>
          </a:xfrm>
          <a:prstGeom prst="roundRect">
            <a:avLst>
              <a:gd fmla="val 492" name="adj"/>
            </a:avLst>
          </a:prstGeom>
          <a:solidFill>
            <a:srgbClr val="F0F9FF"/>
          </a:solidFill>
          <a:ln cap="flat" cmpd="sng" w="12700">
            <a:solidFill>
              <a:srgbClr val="BAE6F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4"/>
          <p:cNvSpPr/>
          <p:nvPr/>
        </p:nvSpPr>
        <p:spPr>
          <a:xfrm>
            <a:off x="6391656" y="1828800"/>
            <a:ext cx="5219400" cy="9000"/>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03" name="Google Shape;2503;p34"/>
          <p:cNvPicPr preferRelativeResize="0"/>
          <p:nvPr/>
        </p:nvPicPr>
        <p:blipFill rotWithShape="1">
          <a:blip r:embed="rId10">
            <a:alphaModFix/>
          </a:blip>
          <a:srcRect b="0" l="0" r="0" t="0"/>
          <a:stretch/>
        </p:blipFill>
        <p:spPr>
          <a:xfrm>
            <a:off x="6391656" y="1495044"/>
            <a:ext cx="237744" cy="190195"/>
          </a:xfrm>
          <a:prstGeom prst="rect">
            <a:avLst/>
          </a:prstGeom>
          <a:noFill/>
          <a:ln>
            <a:noFill/>
          </a:ln>
        </p:spPr>
      </p:pic>
      <p:sp>
        <p:nvSpPr>
          <p:cNvPr id="2504" name="Google Shape;2504;p34"/>
          <p:cNvSpPr txBox="1"/>
          <p:nvPr/>
        </p:nvSpPr>
        <p:spPr>
          <a:xfrm>
            <a:off x="6724498" y="1447495"/>
            <a:ext cx="1839000" cy="277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369A1"/>
              </a:buClr>
              <a:buSzPts val="1500"/>
              <a:buFont typeface="Noto Sans JP"/>
              <a:buNone/>
            </a:pPr>
            <a:r>
              <a:rPr b="1" i="0" lang="en-US" sz="1500" u="none" cap="none" strike="noStrike">
                <a:solidFill>
                  <a:srgbClr val="0369A1"/>
                </a:solidFill>
                <a:latin typeface="Noto Sans JP"/>
                <a:ea typeface="Noto Sans JP"/>
                <a:cs typeface="Noto Sans JP"/>
                <a:sym typeface="Noto Sans JP"/>
              </a:rPr>
              <a:t>解決策 (Solutions)</a:t>
            </a:r>
            <a:endParaRPr b="0" i="0" sz="1500" u="none" cap="none" strike="noStrike">
              <a:solidFill>
                <a:schemeClr val="dk1"/>
              </a:solidFill>
              <a:latin typeface="Calibri"/>
              <a:ea typeface="Calibri"/>
              <a:cs typeface="Calibri"/>
              <a:sym typeface="Calibri"/>
            </a:endParaRPr>
          </a:p>
        </p:txBody>
      </p:sp>
      <p:sp>
        <p:nvSpPr>
          <p:cNvPr id="2505" name="Google Shape;2505;p34"/>
          <p:cNvSpPr/>
          <p:nvPr/>
        </p:nvSpPr>
        <p:spPr>
          <a:xfrm>
            <a:off x="6391656" y="2029054"/>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4"/>
          <p:cNvSpPr/>
          <p:nvPr/>
        </p:nvSpPr>
        <p:spPr>
          <a:xfrm>
            <a:off x="6629400" y="2190902"/>
            <a:ext cx="304500" cy="209400"/>
          </a:xfrm>
          <a:prstGeom prst="roundRect">
            <a:avLst>
              <a:gd fmla="val 7939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4"/>
          <p:cNvSpPr txBox="1"/>
          <p:nvPr/>
        </p:nvSpPr>
        <p:spPr>
          <a:xfrm>
            <a:off x="6705295" y="2210105"/>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2508" name="Google Shape;2508;p34"/>
          <p:cNvSpPr/>
          <p:nvPr/>
        </p:nvSpPr>
        <p:spPr>
          <a:xfrm>
            <a:off x="10848442" y="2190902"/>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09" name="Google Shape;2509;p34"/>
          <p:cNvPicPr preferRelativeResize="0"/>
          <p:nvPr/>
        </p:nvPicPr>
        <p:blipFill rotWithShape="1">
          <a:blip r:embed="rId11">
            <a:alphaModFix/>
          </a:blip>
          <a:srcRect b="0" l="0" r="0" t="0"/>
          <a:stretch/>
        </p:blipFill>
        <p:spPr>
          <a:xfrm>
            <a:off x="10924337" y="2243023"/>
            <a:ext cx="114300" cy="114300"/>
          </a:xfrm>
          <a:prstGeom prst="rect">
            <a:avLst/>
          </a:prstGeom>
          <a:noFill/>
          <a:ln>
            <a:noFill/>
          </a:ln>
        </p:spPr>
      </p:pic>
      <p:sp>
        <p:nvSpPr>
          <p:cNvPr id="2510" name="Google Shape;2510;p34"/>
          <p:cNvSpPr txBox="1"/>
          <p:nvPr/>
        </p:nvSpPr>
        <p:spPr>
          <a:xfrm>
            <a:off x="11038637" y="2210105"/>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2ヶ月</a:t>
            </a:r>
            <a:endParaRPr b="0" i="0" sz="900" u="none" cap="none" strike="noStrike">
              <a:solidFill>
                <a:schemeClr val="dk1"/>
              </a:solidFill>
              <a:latin typeface="Calibri"/>
              <a:ea typeface="Calibri"/>
              <a:cs typeface="Calibri"/>
              <a:sym typeface="Calibri"/>
            </a:endParaRPr>
          </a:p>
        </p:txBody>
      </p:sp>
      <p:sp>
        <p:nvSpPr>
          <p:cNvPr id="2511" name="Google Shape;2511;p34"/>
          <p:cNvSpPr txBox="1"/>
          <p:nvPr/>
        </p:nvSpPr>
        <p:spPr>
          <a:xfrm>
            <a:off x="6629400" y="2476195"/>
            <a:ext cx="20958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複雑障害AI診断システム導入</a:t>
            </a:r>
            <a:endParaRPr b="0" i="0" sz="1200" u="none" cap="none" strike="noStrike">
              <a:solidFill>
                <a:schemeClr val="dk1"/>
              </a:solidFill>
              <a:latin typeface="Calibri"/>
              <a:ea typeface="Calibri"/>
              <a:cs typeface="Calibri"/>
              <a:sym typeface="Calibri"/>
            </a:endParaRPr>
          </a:p>
        </p:txBody>
      </p:sp>
      <p:sp>
        <p:nvSpPr>
          <p:cNvPr id="2512" name="Google Shape;2512;p34"/>
          <p:cNvSpPr txBox="1"/>
          <p:nvPr/>
        </p:nvSpPr>
        <p:spPr>
          <a:xfrm>
            <a:off x="6629400" y="2762402"/>
            <a:ext cx="48654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ログ分析AI、根本原因自動特定、修復案自動生成システムを導入し、MTTRを劇的に短縮。</a:t>
            </a:r>
            <a:endParaRPr b="0" i="0" sz="900" u="none" cap="none" strike="noStrike">
              <a:solidFill>
                <a:schemeClr val="dk1"/>
              </a:solidFill>
              <a:latin typeface="Calibri"/>
              <a:ea typeface="Calibri"/>
              <a:cs typeface="Calibri"/>
              <a:sym typeface="Calibri"/>
            </a:endParaRPr>
          </a:p>
        </p:txBody>
      </p:sp>
      <p:sp>
        <p:nvSpPr>
          <p:cNvPr id="2513" name="Google Shape;2513;p34"/>
          <p:cNvSpPr/>
          <p:nvPr/>
        </p:nvSpPr>
        <p:spPr>
          <a:xfrm>
            <a:off x="6629400" y="3209544"/>
            <a:ext cx="1561800" cy="247800"/>
          </a:xfrm>
          <a:prstGeom prst="roundRect">
            <a:avLst>
              <a:gd fmla="val 56770" name="adj"/>
            </a:avLst>
          </a:prstGeom>
          <a:solidFill>
            <a:srgbClr val="E0F2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14" name="Google Shape;2514;p34"/>
          <p:cNvPicPr preferRelativeResize="0"/>
          <p:nvPr/>
        </p:nvPicPr>
        <p:blipFill rotWithShape="1">
          <a:blip r:embed="rId12">
            <a:alphaModFix/>
          </a:blip>
          <a:srcRect b="0" l="0" r="0" t="0"/>
          <a:stretch/>
        </p:blipFill>
        <p:spPr>
          <a:xfrm>
            <a:off x="6705295" y="3276295"/>
            <a:ext cx="114300" cy="114300"/>
          </a:xfrm>
          <a:prstGeom prst="rect">
            <a:avLst/>
          </a:prstGeom>
          <a:noFill/>
          <a:ln>
            <a:noFill/>
          </a:ln>
        </p:spPr>
      </p:pic>
      <p:sp>
        <p:nvSpPr>
          <p:cNvPr id="2515" name="Google Shape;2515;p34"/>
          <p:cNvSpPr txBox="1"/>
          <p:nvPr/>
        </p:nvSpPr>
        <p:spPr>
          <a:xfrm>
            <a:off x="6858000" y="3247949"/>
            <a:ext cx="13434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369A1"/>
              </a:buClr>
              <a:buSzPts val="900"/>
              <a:buFont typeface="Noto Sans JP"/>
              <a:buNone/>
            </a:pPr>
            <a:r>
              <a:rPr b="1" i="0" lang="en-US" sz="900" u="none" cap="none" strike="noStrike">
                <a:solidFill>
                  <a:srgbClr val="0369A1"/>
                </a:solidFill>
                <a:latin typeface="Noto Sans JP"/>
                <a:ea typeface="Noto Sans JP"/>
                <a:cs typeface="Noto Sans JP"/>
                <a:sym typeface="Noto Sans JP"/>
              </a:rPr>
              <a:t>期待効果: 診断精度 85%</a:t>
            </a:r>
            <a:endParaRPr b="0" i="0" sz="900" u="none" cap="none" strike="noStrike">
              <a:solidFill>
                <a:schemeClr val="dk1"/>
              </a:solidFill>
              <a:latin typeface="Calibri"/>
              <a:ea typeface="Calibri"/>
              <a:cs typeface="Calibri"/>
              <a:sym typeface="Calibri"/>
            </a:endParaRPr>
          </a:p>
        </p:txBody>
      </p:sp>
      <p:sp>
        <p:nvSpPr>
          <p:cNvPr id="2516" name="Google Shape;2516;p34"/>
          <p:cNvSpPr/>
          <p:nvPr/>
        </p:nvSpPr>
        <p:spPr>
          <a:xfrm>
            <a:off x="6391656" y="3762756"/>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4"/>
          <p:cNvSpPr/>
          <p:nvPr/>
        </p:nvSpPr>
        <p:spPr>
          <a:xfrm>
            <a:off x="6629400" y="3924605"/>
            <a:ext cx="304500" cy="209400"/>
          </a:xfrm>
          <a:prstGeom prst="roundRect">
            <a:avLst>
              <a:gd fmla="val 7939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4"/>
          <p:cNvSpPr txBox="1"/>
          <p:nvPr/>
        </p:nvSpPr>
        <p:spPr>
          <a:xfrm>
            <a:off x="6705295" y="3943807"/>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2519" name="Google Shape;2519;p34"/>
          <p:cNvSpPr/>
          <p:nvPr/>
        </p:nvSpPr>
        <p:spPr>
          <a:xfrm>
            <a:off x="10848442" y="3924605"/>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20" name="Google Shape;2520;p34"/>
          <p:cNvPicPr preferRelativeResize="0"/>
          <p:nvPr/>
        </p:nvPicPr>
        <p:blipFill rotWithShape="1">
          <a:blip r:embed="rId11">
            <a:alphaModFix/>
          </a:blip>
          <a:srcRect b="0" l="0" r="0" t="0"/>
          <a:stretch/>
        </p:blipFill>
        <p:spPr>
          <a:xfrm>
            <a:off x="10924337" y="3976726"/>
            <a:ext cx="114300" cy="114300"/>
          </a:xfrm>
          <a:prstGeom prst="rect">
            <a:avLst/>
          </a:prstGeom>
          <a:noFill/>
          <a:ln>
            <a:noFill/>
          </a:ln>
        </p:spPr>
      </p:pic>
      <p:sp>
        <p:nvSpPr>
          <p:cNvPr id="2521" name="Google Shape;2521;p34"/>
          <p:cNvSpPr txBox="1"/>
          <p:nvPr/>
        </p:nvSpPr>
        <p:spPr>
          <a:xfrm>
            <a:off x="11038637" y="3943807"/>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1ヶ月</a:t>
            </a:r>
            <a:endParaRPr b="0" i="0" sz="900" u="none" cap="none" strike="noStrike">
              <a:solidFill>
                <a:schemeClr val="dk1"/>
              </a:solidFill>
              <a:latin typeface="Calibri"/>
              <a:ea typeface="Calibri"/>
              <a:cs typeface="Calibri"/>
              <a:sym typeface="Calibri"/>
            </a:endParaRPr>
          </a:p>
        </p:txBody>
      </p:sp>
      <p:sp>
        <p:nvSpPr>
          <p:cNvPr id="2522" name="Google Shape;2522;p34"/>
          <p:cNvSpPr txBox="1"/>
          <p:nvPr/>
        </p:nvSpPr>
        <p:spPr>
          <a:xfrm>
            <a:off x="6629400" y="4209898"/>
            <a:ext cx="20958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サンドボックス検証環境構築</a:t>
            </a:r>
            <a:endParaRPr b="0" i="0" sz="1200" u="none" cap="none" strike="noStrike">
              <a:solidFill>
                <a:schemeClr val="dk1"/>
              </a:solidFill>
              <a:latin typeface="Calibri"/>
              <a:ea typeface="Calibri"/>
              <a:cs typeface="Calibri"/>
              <a:sym typeface="Calibri"/>
            </a:endParaRPr>
          </a:p>
        </p:txBody>
      </p:sp>
      <p:sp>
        <p:nvSpPr>
          <p:cNvPr id="2523" name="Google Shape;2523;p34"/>
          <p:cNvSpPr txBox="1"/>
          <p:nvPr/>
        </p:nvSpPr>
        <p:spPr>
          <a:xfrm>
            <a:off x="6629400" y="4496105"/>
            <a:ext cx="47988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本番同等の隔離環境、自動テストスイート、安全性検証プロセスを整備し、リスクフリーな実験を実現。</a:t>
            </a:r>
            <a:endParaRPr b="0" i="0" sz="900" u="none" cap="none" strike="noStrike">
              <a:solidFill>
                <a:schemeClr val="dk1"/>
              </a:solidFill>
              <a:latin typeface="Calibri"/>
              <a:ea typeface="Calibri"/>
              <a:cs typeface="Calibri"/>
              <a:sym typeface="Calibri"/>
            </a:endParaRPr>
          </a:p>
        </p:txBody>
      </p:sp>
      <p:sp>
        <p:nvSpPr>
          <p:cNvPr id="2524" name="Google Shape;2524;p34"/>
          <p:cNvSpPr/>
          <p:nvPr/>
        </p:nvSpPr>
        <p:spPr>
          <a:xfrm>
            <a:off x="6629400" y="4943246"/>
            <a:ext cx="1543500" cy="247800"/>
          </a:xfrm>
          <a:prstGeom prst="roundRect">
            <a:avLst>
              <a:gd fmla="val 56770" name="adj"/>
            </a:avLst>
          </a:prstGeom>
          <a:solidFill>
            <a:srgbClr val="E0F2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25" name="Google Shape;2525;p34"/>
          <p:cNvPicPr preferRelativeResize="0"/>
          <p:nvPr/>
        </p:nvPicPr>
        <p:blipFill rotWithShape="1">
          <a:blip r:embed="rId13">
            <a:alphaModFix/>
          </a:blip>
          <a:srcRect b="-80" l="0" r="0" t="-80"/>
          <a:stretch/>
        </p:blipFill>
        <p:spPr>
          <a:xfrm>
            <a:off x="6705295" y="5009998"/>
            <a:ext cx="142646" cy="114300"/>
          </a:xfrm>
          <a:prstGeom prst="rect">
            <a:avLst/>
          </a:prstGeom>
          <a:noFill/>
          <a:ln>
            <a:noFill/>
          </a:ln>
        </p:spPr>
      </p:pic>
      <p:sp>
        <p:nvSpPr>
          <p:cNvPr id="2526" name="Google Shape;2526;p34"/>
          <p:cNvSpPr txBox="1"/>
          <p:nvPr/>
        </p:nvSpPr>
        <p:spPr>
          <a:xfrm>
            <a:off x="6886346" y="4981651"/>
            <a:ext cx="12957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369A1"/>
              </a:buClr>
              <a:buSzPts val="900"/>
              <a:buFont typeface="Noto Sans JP"/>
              <a:buNone/>
            </a:pPr>
            <a:r>
              <a:rPr b="1" i="0" lang="en-US" sz="900" u="none" cap="none" strike="noStrike">
                <a:solidFill>
                  <a:srgbClr val="0369A1"/>
                </a:solidFill>
                <a:latin typeface="Noto Sans JP"/>
                <a:ea typeface="Noto Sans JP"/>
                <a:cs typeface="Noto Sans JP"/>
                <a:sym typeface="Noto Sans JP"/>
              </a:rPr>
              <a:t>期待効果: 安全性 100%</a:t>
            </a:r>
            <a:endParaRPr b="0" i="0" sz="900" u="none" cap="none" strike="noStrike">
              <a:solidFill>
                <a:schemeClr val="dk1"/>
              </a:solidFill>
              <a:latin typeface="Calibri"/>
              <a:ea typeface="Calibri"/>
              <a:cs typeface="Calibri"/>
              <a:sym typeface="Calibri"/>
            </a:endParaRPr>
          </a:p>
        </p:txBody>
      </p:sp>
      <p:sp>
        <p:nvSpPr>
          <p:cNvPr id="2527" name="Google Shape;2527;p34"/>
          <p:cNvSpPr/>
          <p:nvPr/>
        </p:nvSpPr>
        <p:spPr>
          <a:xfrm>
            <a:off x="6391656" y="5495544"/>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4"/>
          <p:cNvSpPr/>
          <p:nvPr/>
        </p:nvSpPr>
        <p:spPr>
          <a:xfrm>
            <a:off x="6629400" y="5658307"/>
            <a:ext cx="304500" cy="209400"/>
          </a:xfrm>
          <a:prstGeom prst="roundRect">
            <a:avLst>
              <a:gd fmla="val 79396" name="adj"/>
            </a:avLst>
          </a:prstGeom>
          <a:solidFill>
            <a:srgbClr val="EA58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4"/>
          <p:cNvSpPr txBox="1"/>
          <p:nvPr/>
        </p:nvSpPr>
        <p:spPr>
          <a:xfrm>
            <a:off x="6705295" y="5676595"/>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P1</a:t>
            </a:r>
            <a:endParaRPr b="0" i="0" sz="900" u="none" cap="none" strike="noStrike">
              <a:solidFill>
                <a:schemeClr val="dk1"/>
              </a:solidFill>
              <a:latin typeface="Calibri"/>
              <a:ea typeface="Calibri"/>
              <a:cs typeface="Calibri"/>
              <a:sym typeface="Calibri"/>
            </a:endParaRPr>
          </a:p>
        </p:txBody>
      </p:sp>
      <p:sp>
        <p:nvSpPr>
          <p:cNvPr id="2530" name="Google Shape;2530;p34"/>
          <p:cNvSpPr/>
          <p:nvPr/>
        </p:nvSpPr>
        <p:spPr>
          <a:xfrm>
            <a:off x="10848442" y="5658307"/>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31" name="Google Shape;2531;p34"/>
          <p:cNvPicPr preferRelativeResize="0"/>
          <p:nvPr/>
        </p:nvPicPr>
        <p:blipFill rotWithShape="1">
          <a:blip r:embed="rId11">
            <a:alphaModFix/>
          </a:blip>
          <a:srcRect b="0" l="0" r="0" t="0"/>
          <a:stretch/>
        </p:blipFill>
        <p:spPr>
          <a:xfrm>
            <a:off x="10924337" y="5710428"/>
            <a:ext cx="114300" cy="114300"/>
          </a:xfrm>
          <a:prstGeom prst="rect">
            <a:avLst/>
          </a:prstGeom>
          <a:noFill/>
          <a:ln>
            <a:noFill/>
          </a:ln>
        </p:spPr>
      </p:pic>
      <p:sp>
        <p:nvSpPr>
          <p:cNvPr id="2532" name="Google Shape;2532;p34"/>
          <p:cNvSpPr txBox="1"/>
          <p:nvPr/>
        </p:nvSpPr>
        <p:spPr>
          <a:xfrm>
            <a:off x="11038637" y="5676595"/>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3週間</a:t>
            </a:r>
            <a:endParaRPr b="0" i="0" sz="900" u="none" cap="none" strike="noStrike">
              <a:solidFill>
                <a:schemeClr val="dk1"/>
              </a:solidFill>
              <a:latin typeface="Calibri"/>
              <a:ea typeface="Calibri"/>
              <a:cs typeface="Calibri"/>
              <a:sym typeface="Calibri"/>
            </a:endParaRPr>
          </a:p>
        </p:txBody>
      </p:sp>
      <p:sp>
        <p:nvSpPr>
          <p:cNvPr id="2533" name="Google Shape;2533;p34"/>
          <p:cNvSpPr txBox="1"/>
          <p:nvPr/>
        </p:nvSpPr>
        <p:spPr>
          <a:xfrm>
            <a:off x="6629400" y="5943600"/>
            <a:ext cx="27342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L7自己修復エスカレーション基準策定</a:t>
            </a:r>
            <a:endParaRPr b="0" i="0" sz="1200" u="none" cap="none" strike="noStrike">
              <a:solidFill>
                <a:schemeClr val="dk1"/>
              </a:solidFill>
              <a:latin typeface="Calibri"/>
              <a:ea typeface="Calibri"/>
              <a:cs typeface="Calibri"/>
              <a:sym typeface="Calibri"/>
            </a:endParaRPr>
          </a:p>
        </p:txBody>
      </p:sp>
      <p:sp>
        <p:nvSpPr>
          <p:cNvPr id="2534" name="Google Shape;2534;p34"/>
          <p:cNvSpPr txBox="1"/>
          <p:nvPr/>
        </p:nvSpPr>
        <p:spPr>
          <a:xfrm>
            <a:off x="6629400" y="6229807"/>
            <a:ext cx="47988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自己修復可能範囲の定義、人間介入トリガーの設定、修復履歴の完全記録により制御性を確保。</a:t>
            </a:r>
            <a:endParaRPr b="0" i="0" sz="900" u="none" cap="none" strike="noStrike">
              <a:solidFill>
                <a:schemeClr val="dk1"/>
              </a:solidFill>
              <a:latin typeface="Calibri"/>
              <a:ea typeface="Calibri"/>
              <a:cs typeface="Calibri"/>
              <a:sym typeface="Calibri"/>
            </a:endParaRPr>
          </a:p>
        </p:txBody>
      </p:sp>
      <p:sp>
        <p:nvSpPr>
          <p:cNvPr id="2535" name="Google Shape;2535;p34"/>
          <p:cNvSpPr/>
          <p:nvPr/>
        </p:nvSpPr>
        <p:spPr>
          <a:xfrm>
            <a:off x="6629400" y="6676949"/>
            <a:ext cx="1514100" cy="247800"/>
          </a:xfrm>
          <a:prstGeom prst="roundRect">
            <a:avLst>
              <a:gd fmla="val 56770" name="adj"/>
            </a:avLst>
          </a:prstGeom>
          <a:solidFill>
            <a:srgbClr val="E0F2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36" name="Google Shape;2536;p34"/>
          <p:cNvPicPr preferRelativeResize="0"/>
          <p:nvPr/>
        </p:nvPicPr>
        <p:blipFill rotWithShape="1">
          <a:blip r:embed="rId14">
            <a:alphaModFix/>
          </a:blip>
          <a:srcRect b="-80" l="0" r="0" t="-80"/>
          <a:stretch/>
        </p:blipFill>
        <p:spPr>
          <a:xfrm>
            <a:off x="6705295" y="6743700"/>
            <a:ext cx="142646" cy="114300"/>
          </a:xfrm>
          <a:prstGeom prst="rect">
            <a:avLst/>
          </a:prstGeom>
          <a:noFill/>
          <a:ln>
            <a:noFill/>
          </a:ln>
        </p:spPr>
      </p:pic>
      <p:sp>
        <p:nvSpPr>
          <p:cNvPr id="2537" name="Google Shape;2537;p34"/>
          <p:cNvSpPr txBox="1"/>
          <p:nvPr/>
        </p:nvSpPr>
        <p:spPr>
          <a:xfrm>
            <a:off x="6886346" y="6715354"/>
            <a:ext cx="12675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369A1"/>
              </a:buClr>
              <a:buSzPts val="900"/>
              <a:buFont typeface="Noto Sans JP"/>
              <a:buNone/>
            </a:pPr>
            <a:r>
              <a:rPr b="1" i="0" lang="en-US" sz="900" u="none" cap="none" strike="noStrike">
                <a:solidFill>
                  <a:srgbClr val="0369A1"/>
                </a:solidFill>
                <a:latin typeface="Noto Sans JP"/>
                <a:ea typeface="Noto Sans JP"/>
                <a:cs typeface="Noto Sans JP"/>
                <a:sym typeface="Noto Sans JP"/>
              </a:rPr>
              <a:t>期待効果: 誤動作 -80%</a:t>
            </a:r>
            <a:endParaRPr b="0" i="0" sz="900" u="none" cap="none" strike="noStrike">
              <a:solidFill>
                <a:schemeClr val="dk1"/>
              </a:solidFill>
              <a:latin typeface="Calibri"/>
              <a:ea typeface="Calibri"/>
              <a:cs typeface="Calibri"/>
              <a:sym typeface="Calibri"/>
            </a:endParaRPr>
          </a:p>
        </p:txBody>
      </p:sp>
      <p:sp>
        <p:nvSpPr>
          <p:cNvPr id="2538" name="Google Shape;2538;p34"/>
          <p:cNvSpPr/>
          <p:nvPr/>
        </p:nvSpPr>
        <p:spPr>
          <a:xfrm>
            <a:off x="5943600" y="1736446"/>
            <a:ext cx="304500" cy="304500"/>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39" name="Google Shape;2539;p34"/>
          <p:cNvPicPr preferRelativeResize="0"/>
          <p:nvPr/>
        </p:nvPicPr>
        <p:blipFill rotWithShape="1">
          <a:blip r:embed="rId15">
            <a:alphaModFix/>
          </a:blip>
          <a:srcRect b="0" l="-60" r="-50" t="0"/>
          <a:stretch/>
        </p:blipFill>
        <p:spPr>
          <a:xfrm>
            <a:off x="5995721" y="1774850"/>
            <a:ext cx="200254" cy="228600"/>
          </a:xfrm>
          <a:prstGeom prst="rect">
            <a:avLst/>
          </a:prstGeom>
          <a:noFill/>
          <a:ln>
            <a:noFill/>
          </a:ln>
        </p:spPr>
      </p:pic>
      <p:sp>
        <p:nvSpPr>
          <p:cNvPr id="2540" name="Google Shape;2540;p34"/>
          <p:cNvSpPr/>
          <p:nvPr/>
        </p:nvSpPr>
        <p:spPr>
          <a:xfrm>
            <a:off x="5943600" y="3610051"/>
            <a:ext cx="304500" cy="304500"/>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41" name="Google Shape;2541;p34"/>
          <p:cNvPicPr preferRelativeResize="0"/>
          <p:nvPr/>
        </p:nvPicPr>
        <p:blipFill rotWithShape="1">
          <a:blip r:embed="rId15">
            <a:alphaModFix/>
          </a:blip>
          <a:srcRect b="0" l="-60" r="-50" t="0"/>
          <a:stretch/>
        </p:blipFill>
        <p:spPr>
          <a:xfrm>
            <a:off x="5995721" y="3647542"/>
            <a:ext cx="200254" cy="228600"/>
          </a:xfrm>
          <a:prstGeom prst="rect">
            <a:avLst/>
          </a:prstGeom>
          <a:noFill/>
          <a:ln>
            <a:noFill/>
          </a:ln>
        </p:spPr>
      </p:pic>
      <p:sp>
        <p:nvSpPr>
          <p:cNvPr id="2542" name="Google Shape;2542;p34"/>
          <p:cNvSpPr/>
          <p:nvPr/>
        </p:nvSpPr>
        <p:spPr>
          <a:xfrm>
            <a:off x="5943600" y="5482742"/>
            <a:ext cx="304500" cy="304500"/>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43" name="Google Shape;2543;p34"/>
          <p:cNvPicPr preferRelativeResize="0"/>
          <p:nvPr/>
        </p:nvPicPr>
        <p:blipFill rotWithShape="1">
          <a:blip r:embed="rId15">
            <a:alphaModFix/>
          </a:blip>
          <a:srcRect b="0" l="-60" r="-50" t="0"/>
          <a:stretch/>
        </p:blipFill>
        <p:spPr>
          <a:xfrm>
            <a:off x="5995721" y="5521147"/>
            <a:ext cx="200254" cy="228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8" name="Shape 2548"/>
        <p:cNvGrpSpPr/>
        <p:nvPr/>
      </p:nvGrpSpPr>
      <p:grpSpPr>
        <a:xfrm>
          <a:off x="0" y="0"/>
          <a:ext cx="0" cy="0"/>
          <a:chOff x="0" y="0"/>
          <a:chExt cx="0" cy="0"/>
        </a:xfrm>
      </p:grpSpPr>
      <p:sp>
        <p:nvSpPr>
          <p:cNvPr id="2549" name="Google Shape;2549;p35"/>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5"/>
          <p:cNvSpPr/>
          <p:nvPr/>
        </p:nvSpPr>
        <p:spPr>
          <a:xfrm>
            <a:off x="0" y="0"/>
            <a:ext cx="121917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5"/>
          <p:cNvSpPr/>
          <p:nvPr/>
        </p:nvSpPr>
        <p:spPr>
          <a:xfrm>
            <a:off x="381305" y="991210"/>
            <a:ext cx="11430000" cy="192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5"/>
          <p:cNvSpPr txBox="1"/>
          <p:nvPr/>
        </p:nvSpPr>
        <p:spPr>
          <a:xfrm>
            <a:off x="381305" y="286207"/>
            <a:ext cx="26151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2563EB"/>
              </a:buClr>
              <a:buSzPts val="1000"/>
              <a:buFont typeface="Noto Sans JP"/>
              <a:buNone/>
            </a:pPr>
            <a:r>
              <a:rPr b="1" i="0" lang="en-US" sz="1000" u="none" cap="none" strike="noStrike">
                <a:solidFill>
                  <a:srgbClr val="2563EB"/>
                </a:solidFill>
                <a:latin typeface="Noto Sans JP"/>
                <a:ea typeface="Noto Sans JP"/>
                <a:cs typeface="Noto Sans JP"/>
                <a:sym typeface="Noto Sans JP"/>
              </a:rPr>
              <a:t>STAGE 3: DEVELOPMENT (7〜9合目)</a:t>
            </a:r>
            <a:endParaRPr b="0" i="0" sz="1000" u="none" cap="none" strike="noStrike">
              <a:solidFill>
                <a:schemeClr val="dk1"/>
              </a:solidFill>
              <a:latin typeface="Calibri"/>
              <a:ea typeface="Calibri"/>
              <a:cs typeface="Calibri"/>
              <a:sym typeface="Calibri"/>
            </a:endParaRPr>
          </a:p>
        </p:txBody>
      </p:sp>
      <p:sp>
        <p:nvSpPr>
          <p:cNvPr id="2553" name="Google Shape;2553;p35"/>
          <p:cNvSpPr txBox="1"/>
          <p:nvPr/>
        </p:nvSpPr>
        <p:spPr>
          <a:xfrm>
            <a:off x="381305" y="476402"/>
            <a:ext cx="4215300" cy="419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200"/>
              <a:buFont typeface="Noto Sans JP"/>
              <a:buNone/>
            </a:pPr>
            <a:r>
              <a:rPr b="1" i="0" lang="en-US" sz="2200" u="none" cap="none" strike="noStrike">
                <a:solidFill>
                  <a:srgbClr val="0F172A"/>
                </a:solidFill>
                <a:latin typeface="Noto Sans JP"/>
                <a:ea typeface="Noto Sans JP"/>
                <a:cs typeface="Noto Sans JP"/>
                <a:sym typeface="Noto Sans JP"/>
              </a:rPr>
              <a:t>発展段階：組織的課題と解決策</a:t>
            </a:r>
            <a:endParaRPr b="0" i="0" sz="2200" u="none" cap="none" strike="noStrike">
              <a:solidFill>
                <a:schemeClr val="dk1"/>
              </a:solidFill>
              <a:latin typeface="Calibri"/>
              <a:ea typeface="Calibri"/>
              <a:cs typeface="Calibri"/>
              <a:sym typeface="Calibri"/>
            </a:endParaRPr>
          </a:p>
        </p:txBody>
      </p:sp>
      <p:sp>
        <p:nvSpPr>
          <p:cNvPr id="2554" name="Google Shape;2554;p35"/>
          <p:cNvSpPr/>
          <p:nvPr/>
        </p:nvSpPr>
        <p:spPr>
          <a:xfrm>
            <a:off x="9730130" y="514807"/>
            <a:ext cx="2085600" cy="333900"/>
          </a:xfrm>
          <a:prstGeom prst="roundRect">
            <a:avLst>
              <a:gd fmla="val 156556" name="adj"/>
            </a:avLst>
          </a:prstGeom>
          <a:solidFill>
            <a:srgbClr val="EFF6FF"/>
          </a:solidFill>
          <a:ln cap="flat" cmpd="sng" w="12700">
            <a:solidFill>
              <a:srgbClr val="3B82F6"/>
            </a:solidFill>
            <a:prstDash val="solid"/>
            <a:round/>
            <a:headEnd len="sm" w="sm" type="none"/>
            <a:tailEnd len="sm" w="sm" type="none"/>
          </a:ln>
          <a:effectLst>
            <a:outerShdw blurRad="25400" rotWithShape="0" algn="bl" dir="5400000" dist="12700">
              <a:srgbClr val="2563EB">
                <a:alpha val="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55" name="Google Shape;2555;p35"/>
          <p:cNvPicPr preferRelativeResize="0"/>
          <p:nvPr/>
        </p:nvPicPr>
        <p:blipFill rotWithShape="1">
          <a:blip r:embed="rId3">
            <a:alphaModFix/>
          </a:blip>
          <a:srcRect b="0" l="0" r="0" t="0"/>
          <a:stretch/>
        </p:blipFill>
        <p:spPr>
          <a:xfrm>
            <a:off x="9891979" y="614477"/>
            <a:ext cx="133502" cy="133502"/>
          </a:xfrm>
          <a:prstGeom prst="rect">
            <a:avLst/>
          </a:prstGeom>
          <a:noFill/>
          <a:ln>
            <a:noFill/>
          </a:ln>
        </p:spPr>
      </p:pic>
      <p:sp>
        <p:nvSpPr>
          <p:cNvPr id="2556" name="Google Shape;2556;p35"/>
          <p:cNvSpPr txBox="1"/>
          <p:nvPr/>
        </p:nvSpPr>
        <p:spPr>
          <a:xfrm>
            <a:off x="10101377" y="580644"/>
            <a:ext cx="16533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D4ED8"/>
              </a:buClr>
              <a:buSzPts val="1000"/>
              <a:buFont typeface="Noto Sans JP"/>
              <a:buNone/>
            </a:pPr>
            <a:r>
              <a:rPr b="1" i="0" lang="en-US" sz="1000" u="none" cap="none" strike="noStrike">
                <a:solidFill>
                  <a:srgbClr val="1D4ED8"/>
                </a:solidFill>
                <a:latin typeface="Noto Sans JP"/>
                <a:ea typeface="Noto Sans JP"/>
                <a:cs typeface="Noto Sans JP"/>
                <a:sym typeface="Noto Sans JP"/>
              </a:rPr>
              <a:t>発展段階 (Development)</a:t>
            </a:r>
            <a:endParaRPr b="0" i="0" sz="1000" u="none" cap="none" strike="noStrike">
              <a:solidFill>
                <a:schemeClr val="dk1"/>
              </a:solidFill>
              <a:latin typeface="Calibri"/>
              <a:ea typeface="Calibri"/>
              <a:cs typeface="Calibri"/>
              <a:sym typeface="Calibri"/>
            </a:endParaRPr>
          </a:p>
        </p:txBody>
      </p:sp>
      <p:sp>
        <p:nvSpPr>
          <p:cNvPr id="2557" name="Google Shape;2557;p35"/>
          <p:cNvSpPr/>
          <p:nvPr/>
        </p:nvSpPr>
        <p:spPr>
          <a:xfrm>
            <a:off x="381305" y="1248156"/>
            <a:ext cx="5619900" cy="5324700"/>
          </a:xfrm>
          <a:prstGeom prst="roundRect">
            <a:avLst>
              <a:gd fmla="val 492" name="adj"/>
            </a:avLst>
          </a:prstGeom>
          <a:solidFill>
            <a:srgbClr val="FFF1F2"/>
          </a:solidFill>
          <a:ln cap="flat" cmpd="sng" w="12700">
            <a:solidFill>
              <a:srgbClr val="FECD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5"/>
          <p:cNvSpPr/>
          <p:nvPr/>
        </p:nvSpPr>
        <p:spPr>
          <a:xfrm>
            <a:off x="580644" y="1828800"/>
            <a:ext cx="5219400" cy="9000"/>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59" name="Google Shape;2559;p35"/>
          <p:cNvPicPr preferRelativeResize="0"/>
          <p:nvPr/>
        </p:nvPicPr>
        <p:blipFill rotWithShape="1">
          <a:blip r:embed="rId4">
            <a:alphaModFix/>
          </a:blip>
          <a:srcRect b="0" l="-1282" r="-1282" t="0"/>
          <a:stretch/>
        </p:blipFill>
        <p:spPr>
          <a:xfrm>
            <a:off x="580644" y="1495044"/>
            <a:ext cx="219456" cy="190195"/>
          </a:xfrm>
          <a:prstGeom prst="rect">
            <a:avLst/>
          </a:prstGeom>
          <a:noFill/>
          <a:ln>
            <a:noFill/>
          </a:ln>
        </p:spPr>
      </p:pic>
      <p:sp>
        <p:nvSpPr>
          <p:cNvPr id="2560" name="Google Shape;2560;p35"/>
          <p:cNvSpPr txBox="1"/>
          <p:nvPr/>
        </p:nvSpPr>
        <p:spPr>
          <a:xfrm>
            <a:off x="895198" y="1447495"/>
            <a:ext cx="1781400" cy="277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F1239"/>
              </a:buClr>
              <a:buSzPts val="1500"/>
              <a:buFont typeface="Noto Sans JP"/>
              <a:buNone/>
            </a:pPr>
            <a:r>
              <a:rPr b="1" i="0" lang="en-US" sz="1500" u="none" cap="none" strike="noStrike">
                <a:solidFill>
                  <a:srgbClr val="9F1239"/>
                </a:solidFill>
                <a:latin typeface="Noto Sans JP"/>
                <a:ea typeface="Noto Sans JP"/>
                <a:cs typeface="Noto Sans JP"/>
                <a:sym typeface="Noto Sans JP"/>
              </a:rPr>
              <a:t>課題 (Challenges)</a:t>
            </a:r>
            <a:endParaRPr b="0" i="0" sz="1500" u="none" cap="none" strike="noStrike">
              <a:solidFill>
                <a:schemeClr val="dk1"/>
              </a:solidFill>
              <a:latin typeface="Calibri"/>
              <a:ea typeface="Calibri"/>
              <a:cs typeface="Calibri"/>
              <a:sym typeface="Calibri"/>
            </a:endParaRPr>
          </a:p>
        </p:txBody>
      </p:sp>
      <p:sp>
        <p:nvSpPr>
          <p:cNvPr id="2561" name="Google Shape;2561;p35"/>
          <p:cNvSpPr/>
          <p:nvPr/>
        </p:nvSpPr>
        <p:spPr>
          <a:xfrm>
            <a:off x="580644" y="2029054"/>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5"/>
          <p:cNvSpPr txBox="1"/>
          <p:nvPr/>
        </p:nvSpPr>
        <p:spPr>
          <a:xfrm>
            <a:off x="819302" y="2171700"/>
            <a:ext cx="25008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L6/L7タスクの責任所在不明確</a:t>
            </a:r>
            <a:endParaRPr b="0" i="0" sz="1300" u="none" cap="none" strike="noStrike">
              <a:solidFill>
                <a:schemeClr val="dk1"/>
              </a:solidFill>
              <a:latin typeface="Calibri"/>
              <a:ea typeface="Calibri"/>
              <a:cs typeface="Calibri"/>
              <a:sym typeface="Calibri"/>
            </a:endParaRPr>
          </a:p>
        </p:txBody>
      </p:sp>
      <p:sp>
        <p:nvSpPr>
          <p:cNvPr id="2563" name="Google Shape;2563;p35"/>
          <p:cNvSpPr txBox="1"/>
          <p:nvPr/>
        </p:nvSpPr>
        <p:spPr>
          <a:xfrm>
            <a:off x="819302" y="2489911"/>
            <a:ext cx="47796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自律的に動作するAIが引き起こしたインシデントについて、誰が責任を負うかの定義が曖昧。</a:t>
            </a:r>
            <a:endParaRPr b="0" i="0" sz="900" u="none" cap="none" strike="noStrike">
              <a:solidFill>
                <a:schemeClr val="dk1"/>
              </a:solidFill>
              <a:latin typeface="Calibri"/>
              <a:ea typeface="Calibri"/>
              <a:cs typeface="Calibri"/>
              <a:sym typeface="Calibri"/>
            </a:endParaRPr>
          </a:p>
        </p:txBody>
      </p:sp>
      <p:sp>
        <p:nvSpPr>
          <p:cNvPr id="2564" name="Google Shape;2564;p35"/>
          <p:cNvSpPr/>
          <p:nvPr/>
        </p:nvSpPr>
        <p:spPr>
          <a:xfrm>
            <a:off x="819302" y="2971800"/>
            <a:ext cx="819300" cy="247800"/>
          </a:xfrm>
          <a:prstGeom prst="roundRect">
            <a:avLst>
              <a:gd fmla="val 56770" name="adj"/>
            </a:avLst>
          </a:prstGeom>
          <a:solidFill>
            <a:srgbClr val="FF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65" name="Google Shape;2565;p35"/>
          <p:cNvPicPr preferRelativeResize="0"/>
          <p:nvPr/>
        </p:nvPicPr>
        <p:blipFill rotWithShape="1">
          <a:blip r:embed="rId5">
            <a:alphaModFix/>
          </a:blip>
          <a:srcRect b="0" l="-2575" r="-2565" t="0"/>
          <a:stretch/>
        </p:blipFill>
        <p:spPr>
          <a:xfrm>
            <a:off x="895198" y="3038551"/>
            <a:ext cx="105156" cy="114300"/>
          </a:xfrm>
          <a:prstGeom prst="rect">
            <a:avLst/>
          </a:prstGeom>
          <a:noFill/>
          <a:ln>
            <a:noFill/>
          </a:ln>
        </p:spPr>
      </p:pic>
      <p:sp>
        <p:nvSpPr>
          <p:cNvPr id="2566" name="Google Shape;2566;p35"/>
          <p:cNvSpPr txBox="1"/>
          <p:nvPr/>
        </p:nvSpPr>
        <p:spPr>
          <a:xfrm>
            <a:off x="1037844" y="3010205"/>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E123C"/>
              </a:buClr>
              <a:buSzPts val="900"/>
              <a:buFont typeface="Noto Sans JP"/>
              <a:buNone/>
            </a:pPr>
            <a:r>
              <a:rPr b="1" i="0" lang="en-US" sz="900" u="none" cap="none" strike="noStrike">
                <a:solidFill>
                  <a:srgbClr val="BE123C"/>
                </a:solidFill>
                <a:latin typeface="Noto Sans JP"/>
                <a:ea typeface="Noto Sans JP"/>
                <a:cs typeface="Noto Sans JP"/>
                <a:sym typeface="Noto Sans JP"/>
              </a:rPr>
              <a:t>緊急度: 高</a:t>
            </a:r>
            <a:endParaRPr b="0" i="0" sz="900" u="none" cap="none" strike="noStrike">
              <a:solidFill>
                <a:schemeClr val="dk1"/>
              </a:solidFill>
              <a:latin typeface="Calibri"/>
              <a:ea typeface="Calibri"/>
              <a:cs typeface="Calibri"/>
              <a:sym typeface="Calibri"/>
            </a:endParaRPr>
          </a:p>
        </p:txBody>
      </p:sp>
      <p:sp>
        <p:nvSpPr>
          <p:cNvPr id="2567" name="Google Shape;2567;p35"/>
          <p:cNvSpPr/>
          <p:nvPr/>
        </p:nvSpPr>
        <p:spPr>
          <a:xfrm>
            <a:off x="1749247" y="2971800"/>
            <a:ext cx="15141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68" name="Google Shape;2568;p35"/>
          <p:cNvPicPr preferRelativeResize="0"/>
          <p:nvPr/>
        </p:nvPicPr>
        <p:blipFill rotWithShape="1">
          <a:blip r:embed="rId6">
            <a:alphaModFix/>
          </a:blip>
          <a:srcRect b="0" l="0" r="0" t="0"/>
          <a:stretch/>
        </p:blipFill>
        <p:spPr>
          <a:xfrm>
            <a:off x="1825142" y="3038551"/>
            <a:ext cx="114300" cy="114300"/>
          </a:xfrm>
          <a:prstGeom prst="rect">
            <a:avLst/>
          </a:prstGeom>
          <a:noFill/>
          <a:ln>
            <a:noFill/>
          </a:ln>
        </p:spPr>
      </p:pic>
      <p:sp>
        <p:nvSpPr>
          <p:cNvPr id="2569" name="Google Shape;2569;p35"/>
          <p:cNvSpPr txBox="1"/>
          <p:nvPr/>
        </p:nvSpPr>
        <p:spPr>
          <a:xfrm>
            <a:off x="1977847" y="3010205"/>
            <a:ext cx="12957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インシデント責任</a:t>
            </a:r>
            <a:endParaRPr b="0" i="0" sz="900" u="none" cap="none" strike="noStrike">
              <a:solidFill>
                <a:schemeClr val="dk1"/>
              </a:solidFill>
              <a:latin typeface="Calibri"/>
              <a:ea typeface="Calibri"/>
              <a:cs typeface="Calibri"/>
              <a:sym typeface="Calibri"/>
            </a:endParaRPr>
          </a:p>
        </p:txBody>
      </p:sp>
      <p:sp>
        <p:nvSpPr>
          <p:cNvPr id="2570" name="Google Shape;2570;p35"/>
          <p:cNvSpPr/>
          <p:nvPr/>
        </p:nvSpPr>
        <p:spPr>
          <a:xfrm>
            <a:off x="580644" y="3524098"/>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5"/>
          <p:cNvSpPr txBox="1"/>
          <p:nvPr/>
        </p:nvSpPr>
        <p:spPr>
          <a:xfrm>
            <a:off x="819302" y="3666744"/>
            <a:ext cx="20244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AI意思決定への信頼不足</a:t>
            </a:r>
            <a:endParaRPr b="0" i="0" sz="1300" u="none" cap="none" strike="noStrike">
              <a:solidFill>
                <a:schemeClr val="dk1"/>
              </a:solidFill>
              <a:latin typeface="Calibri"/>
              <a:ea typeface="Calibri"/>
              <a:cs typeface="Calibri"/>
              <a:sym typeface="Calibri"/>
            </a:endParaRPr>
          </a:p>
        </p:txBody>
      </p:sp>
      <p:sp>
        <p:nvSpPr>
          <p:cNvPr id="2572" name="Google Shape;2572;p35"/>
          <p:cNvSpPr txBox="1"/>
          <p:nvPr/>
        </p:nvSpPr>
        <p:spPr>
          <a:xfrm>
            <a:off x="819302" y="3984955"/>
            <a:ext cx="47703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AIの判断プロセスがブラックボックス化しやすく、現場エンジニアがAIの提案を受け入れられない。</a:t>
            </a:r>
            <a:endParaRPr b="0" i="0" sz="900" u="none" cap="none" strike="noStrike">
              <a:solidFill>
                <a:schemeClr val="dk1"/>
              </a:solidFill>
              <a:latin typeface="Calibri"/>
              <a:ea typeface="Calibri"/>
              <a:cs typeface="Calibri"/>
              <a:sym typeface="Calibri"/>
            </a:endParaRPr>
          </a:p>
        </p:txBody>
      </p:sp>
      <p:sp>
        <p:nvSpPr>
          <p:cNvPr id="2573" name="Google Shape;2573;p35"/>
          <p:cNvSpPr/>
          <p:nvPr/>
        </p:nvSpPr>
        <p:spPr>
          <a:xfrm>
            <a:off x="819302" y="4466844"/>
            <a:ext cx="828300" cy="247800"/>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74" name="Google Shape;2574;p35"/>
          <p:cNvPicPr preferRelativeResize="0"/>
          <p:nvPr/>
        </p:nvPicPr>
        <p:blipFill rotWithShape="1">
          <a:blip r:embed="rId7">
            <a:alphaModFix/>
          </a:blip>
          <a:srcRect b="0" l="0" r="0" t="0"/>
          <a:stretch/>
        </p:blipFill>
        <p:spPr>
          <a:xfrm>
            <a:off x="895198" y="4533595"/>
            <a:ext cx="114300" cy="114300"/>
          </a:xfrm>
          <a:prstGeom prst="rect">
            <a:avLst/>
          </a:prstGeom>
          <a:noFill/>
          <a:ln>
            <a:noFill/>
          </a:ln>
        </p:spPr>
      </p:pic>
      <p:sp>
        <p:nvSpPr>
          <p:cNvPr id="2575" name="Google Shape;2575;p35"/>
          <p:cNvSpPr txBox="1"/>
          <p:nvPr/>
        </p:nvSpPr>
        <p:spPr>
          <a:xfrm>
            <a:off x="1047902" y="4505249"/>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緊急度: 中</a:t>
            </a:r>
            <a:endParaRPr b="0" i="0" sz="900" u="none" cap="none" strike="noStrike">
              <a:solidFill>
                <a:schemeClr val="dk1"/>
              </a:solidFill>
              <a:latin typeface="Calibri"/>
              <a:ea typeface="Calibri"/>
              <a:cs typeface="Calibri"/>
              <a:sym typeface="Calibri"/>
            </a:endParaRPr>
          </a:p>
        </p:txBody>
      </p:sp>
      <p:sp>
        <p:nvSpPr>
          <p:cNvPr id="2576" name="Google Shape;2576;p35"/>
          <p:cNvSpPr/>
          <p:nvPr/>
        </p:nvSpPr>
        <p:spPr>
          <a:xfrm>
            <a:off x="1758391" y="4466844"/>
            <a:ext cx="13998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77" name="Google Shape;2577;p35"/>
          <p:cNvPicPr preferRelativeResize="0"/>
          <p:nvPr/>
        </p:nvPicPr>
        <p:blipFill rotWithShape="1">
          <a:blip r:embed="rId8">
            <a:alphaModFix/>
          </a:blip>
          <a:srcRect b="0" l="0" r="0" t="0"/>
          <a:stretch/>
        </p:blipFill>
        <p:spPr>
          <a:xfrm>
            <a:off x="1835201" y="4533595"/>
            <a:ext cx="114300" cy="114300"/>
          </a:xfrm>
          <a:prstGeom prst="rect">
            <a:avLst/>
          </a:prstGeom>
          <a:noFill/>
          <a:ln>
            <a:noFill/>
          </a:ln>
        </p:spPr>
      </p:pic>
      <p:sp>
        <p:nvSpPr>
          <p:cNvPr id="2578" name="Google Shape;2578;p35"/>
          <p:cNvSpPr txBox="1"/>
          <p:nvPr/>
        </p:nvSpPr>
        <p:spPr>
          <a:xfrm>
            <a:off x="1986991" y="4505249"/>
            <a:ext cx="11814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現場の利用抵抗</a:t>
            </a:r>
            <a:endParaRPr b="0" i="0" sz="900" u="none" cap="none" strike="noStrike">
              <a:solidFill>
                <a:schemeClr val="dk1"/>
              </a:solidFill>
              <a:latin typeface="Calibri"/>
              <a:ea typeface="Calibri"/>
              <a:cs typeface="Calibri"/>
              <a:sym typeface="Calibri"/>
            </a:endParaRPr>
          </a:p>
        </p:txBody>
      </p:sp>
      <p:sp>
        <p:nvSpPr>
          <p:cNvPr id="2579" name="Google Shape;2579;p35"/>
          <p:cNvSpPr/>
          <p:nvPr/>
        </p:nvSpPr>
        <p:spPr>
          <a:xfrm>
            <a:off x="580644" y="5020056"/>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5"/>
          <p:cNvSpPr txBox="1"/>
          <p:nvPr/>
        </p:nvSpPr>
        <p:spPr>
          <a:xfrm>
            <a:off x="819302" y="5162702"/>
            <a:ext cx="22623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経営層のAI統合理解度 30%</a:t>
            </a:r>
            <a:endParaRPr b="0" i="0" sz="1300" u="none" cap="none" strike="noStrike">
              <a:solidFill>
                <a:schemeClr val="dk1"/>
              </a:solidFill>
              <a:latin typeface="Calibri"/>
              <a:ea typeface="Calibri"/>
              <a:cs typeface="Calibri"/>
              <a:sym typeface="Calibri"/>
            </a:endParaRPr>
          </a:p>
        </p:txBody>
      </p:sp>
      <p:sp>
        <p:nvSpPr>
          <p:cNvPr id="2581" name="Google Shape;2581;p35"/>
          <p:cNvSpPr txBox="1"/>
          <p:nvPr/>
        </p:nvSpPr>
        <p:spPr>
          <a:xfrm>
            <a:off x="819302" y="5480914"/>
            <a:ext cx="47703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現場でのAI活用が進む一方で、経営層がAI統合のリスクと機会を十分に理解しておらず、戦略投資が遅れる。</a:t>
            </a:r>
            <a:endParaRPr b="0" i="0" sz="900" u="none" cap="none" strike="noStrike">
              <a:solidFill>
                <a:schemeClr val="dk1"/>
              </a:solidFill>
              <a:latin typeface="Calibri"/>
              <a:ea typeface="Calibri"/>
              <a:cs typeface="Calibri"/>
              <a:sym typeface="Calibri"/>
            </a:endParaRPr>
          </a:p>
        </p:txBody>
      </p:sp>
      <p:sp>
        <p:nvSpPr>
          <p:cNvPr id="2582" name="Google Shape;2582;p35"/>
          <p:cNvSpPr/>
          <p:nvPr/>
        </p:nvSpPr>
        <p:spPr>
          <a:xfrm>
            <a:off x="819302" y="5962802"/>
            <a:ext cx="828300" cy="247800"/>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83" name="Google Shape;2583;p35"/>
          <p:cNvPicPr preferRelativeResize="0"/>
          <p:nvPr/>
        </p:nvPicPr>
        <p:blipFill rotWithShape="1">
          <a:blip r:embed="rId7">
            <a:alphaModFix/>
          </a:blip>
          <a:srcRect b="0" l="0" r="0" t="0"/>
          <a:stretch/>
        </p:blipFill>
        <p:spPr>
          <a:xfrm>
            <a:off x="895198" y="6029554"/>
            <a:ext cx="114300" cy="114300"/>
          </a:xfrm>
          <a:prstGeom prst="rect">
            <a:avLst/>
          </a:prstGeom>
          <a:noFill/>
          <a:ln>
            <a:noFill/>
          </a:ln>
        </p:spPr>
      </p:pic>
      <p:sp>
        <p:nvSpPr>
          <p:cNvPr id="2584" name="Google Shape;2584;p35"/>
          <p:cNvSpPr txBox="1"/>
          <p:nvPr/>
        </p:nvSpPr>
        <p:spPr>
          <a:xfrm>
            <a:off x="1047902" y="6001207"/>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緊急度: 中</a:t>
            </a:r>
            <a:endParaRPr b="0" i="0" sz="900" u="none" cap="none" strike="noStrike">
              <a:solidFill>
                <a:schemeClr val="dk1"/>
              </a:solidFill>
              <a:latin typeface="Calibri"/>
              <a:ea typeface="Calibri"/>
              <a:cs typeface="Calibri"/>
              <a:sym typeface="Calibri"/>
            </a:endParaRPr>
          </a:p>
        </p:txBody>
      </p:sp>
      <p:sp>
        <p:nvSpPr>
          <p:cNvPr id="2585" name="Google Shape;2585;p35"/>
          <p:cNvSpPr/>
          <p:nvPr/>
        </p:nvSpPr>
        <p:spPr>
          <a:xfrm>
            <a:off x="1758391" y="5962802"/>
            <a:ext cx="13998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86" name="Google Shape;2586;p35"/>
          <p:cNvPicPr preferRelativeResize="0"/>
          <p:nvPr/>
        </p:nvPicPr>
        <p:blipFill rotWithShape="1">
          <a:blip r:embed="rId9">
            <a:alphaModFix/>
          </a:blip>
          <a:srcRect b="0" l="0" r="0" t="0"/>
          <a:stretch/>
        </p:blipFill>
        <p:spPr>
          <a:xfrm>
            <a:off x="1835201" y="6029554"/>
            <a:ext cx="114300" cy="114300"/>
          </a:xfrm>
          <a:prstGeom prst="rect">
            <a:avLst/>
          </a:prstGeom>
          <a:noFill/>
          <a:ln>
            <a:noFill/>
          </a:ln>
        </p:spPr>
      </p:pic>
      <p:sp>
        <p:nvSpPr>
          <p:cNvPr id="2587" name="Google Shape;2587;p35"/>
          <p:cNvSpPr txBox="1"/>
          <p:nvPr/>
        </p:nvSpPr>
        <p:spPr>
          <a:xfrm>
            <a:off x="1986991" y="6001207"/>
            <a:ext cx="11814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戦略的投資判断</a:t>
            </a:r>
            <a:endParaRPr b="0" i="0" sz="900" u="none" cap="none" strike="noStrike">
              <a:solidFill>
                <a:schemeClr val="dk1"/>
              </a:solidFill>
              <a:latin typeface="Calibri"/>
              <a:ea typeface="Calibri"/>
              <a:cs typeface="Calibri"/>
              <a:sym typeface="Calibri"/>
            </a:endParaRPr>
          </a:p>
        </p:txBody>
      </p:sp>
      <p:sp>
        <p:nvSpPr>
          <p:cNvPr id="2588" name="Google Shape;2588;p35"/>
          <p:cNvSpPr/>
          <p:nvPr/>
        </p:nvSpPr>
        <p:spPr>
          <a:xfrm>
            <a:off x="6191402" y="1248156"/>
            <a:ext cx="5619900" cy="5324700"/>
          </a:xfrm>
          <a:prstGeom prst="roundRect">
            <a:avLst>
              <a:gd fmla="val 492" name="adj"/>
            </a:avLst>
          </a:prstGeom>
          <a:solidFill>
            <a:srgbClr val="FFF7ED"/>
          </a:solidFill>
          <a:ln cap="flat" cmpd="sng" w="12700">
            <a:solidFill>
              <a:srgbClr val="FFED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5"/>
          <p:cNvSpPr/>
          <p:nvPr/>
        </p:nvSpPr>
        <p:spPr>
          <a:xfrm>
            <a:off x="6391656" y="1828800"/>
            <a:ext cx="5219400" cy="9000"/>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90" name="Google Shape;2590;p35"/>
          <p:cNvPicPr preferRelativeResize="0"/>
          <p:nvPr/>
        </p:nvPicPr>
        <p:blipFill rotWithShape="1">
          <a:blip r:embed="rId10">
            <a:alphaModFix/>
          </a:blip>
          <a:srcRect b="0" l="0" r="0" t="0"/>
          <a:stretch/>
        </p:blipFill>
        <p:spPr>
          <a:xfrm>
            <a:off x="6391656" y="1495044"/>
            <a:ext cx="237744" cy="190195"/>
          </a:xfrm>
          <a:prstGeom prst="rect">
            <a:avLst/>
          </a:prstGeom>
          <a:noFill/>
          <a:ln>
            <a:noFill/>
          </a:ln>
        </p:spPr>
      </p:pic>
      <p:sp>
        <p:nvSpPr>
          <p:cNvPr id="2591" name="Google Shape;2591;p35"/>
          <p:cNvSpPr txBox="1"/>
          <p:nvPr/>
        </p:nvSpPr>
        <p:spPr>
          <a:xfrm>
            <a:off x="6724498" y="1447495"/>
            <a:ext cx="1839000" cy="277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1500"/>
              <a:buFont typeface="Noto Sans JP"/>
              <a:buNone/>
            </a:pPr>
            <a:r>
              <a:rPr b="1" i="0" lang="en-US" sz="1500" u="none" cap="none" strike="noStrike">
                <a:solidFill>
                  <a:srgbClr val="C2410C"/>
                </a:solidFill>
                <a:latin typeface="Noto Sans JP"/>
                <a:ea typeface="Noto Sans JP"/>
                <a:cs typeface="Noto Sans JP"/>
                <a:sym typeface="Noto Sans JP"/>
              </a:rPr>
              <a:t>解決策 (Solutions)</a:t>
            </a:r>
            <a:endParaRPr b="0" i="0" sz="1500" u="none" cap="none" strike="noStrike">
              <a:solidFill>
                <a:schemeClr val="dk1"/>
              </a:solidFill>
              <a:latin typeface="Calibri"/>
              <a:ea typeface="Calibri"/>
              <a:cs typeface="Calibri"/>
              <a:sym typeface="Calibri"/>
            </a:endParaRPr>
          </a:p>
        </p:txBody>
      </p:sp>
      <p:sp>
        <p:nvSpPr>
          <p:cNvPr id="2592" name="Google Shape;2592;p35"/>
          <p:cNvSpPr/>
          <p:nvPr/>
        </p:nvSpPr>
        <p:spPr>
          <a:xfrm>
            <a:off x="6391656" y="2029054"/>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5"/>
          <p:cNvSpPr/>
          <p:nvPr/>
        </p:nvSpPr>
        <p:spPr>
          <a:xfrm>
            <a:off x="6629400" y="2190902"/>
            <a:ext cx="304500" cy="209400"/>
          </a:xfrm>
          <a:prstGeom prst="roundRect">
            <a:avLst>
              <a:gd fmla="val 7939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5"/>
          <p:cNvSpPr txBox="1"/>
          <p:nvPr/>
        </p:nvSpPr>
        <p:spPr>
          <a:xfrm>
            <a:off x="6705295" y="2210105"/>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2595" name="Google Shape;2595;p35"/>
          <p:cNvSpPr/>
          <p:nvPr/>
        </p:nvSpPr>
        <p:spPr>
          <a:xfrm>
            <a:off x="10848442" y="2190902"/>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96" name="Google Shape;2596;p35"/>
          <p:cNvPicPr preferRelativeResize="0"/>
          <p:nvPr/>
        </p:nvPicPr>
        <p:blipFill rotWithShape="1">
          <a:blip r:embed="rId11">
            <a:alphaModFix/>
          </a:blip>
          <a:srcRect b="0" l="0" r="0" t="0"/>
          <a:stretch/>
        </p:blipFill>
        <p:spPr>
          <a:xfrm>
            <a:off x="10924337" y="2243023"/>
            <a:ext cx="114300" cy="114300"/>
          </a:xfrm>
          <a:prstGeom prst="rect">
            <a:avLst/>
          </a:prstGeom>
          <a:noFill/>
          <a:ln>
            <a:noFill/>
          </a:ln>
        </p:spPr>
      </p:pic>
      <p:sp>
        <p:nvSpPr>
          <p:cNvPr id="2597" name="Google Shape;2597;p35"/>
          <p:cNvSpPr txBox="1"/>
          <p:nvPr/>
        </p:nvSpPr>
        <p:spPr>
          <a:xfrm>
            <a:off x="11038637" y="2210105"/>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1ヶ月</a:t>
            </a:r>
            <a:endParaRPr b="0" i="0" sz="900" u="none" cap="none" strike="noStrike">
              <a:solidFill>
                <a:schemeClr val="dk1"/>
              </a:solidFill>
              <a:latin typeface="Calibri"/>
              <a:ea typeface="Calibri"/>
              <a:cs typeface="Calibri"/>
              <a:sym typeface="Calibri"/>
            </a:endParaRPr>
          </a:p>
        </p:txBody>
      </p:sp>
      <p:sp>
        <p:nvSpPr>
          <p:cNvPr id="2598" name="Google Shape;2598;p35"/>
          <p:cNvSpPr txBox="1"/>
          <p:nvPr/>
        </p:nvSpPr>
        <p:spPr>
          <a:xfrm>
            <a:off x="6629400" y="2476195"/>
            <a:ext cx="26775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L6/L7タスク責任フレームワーク策定</a:t>
            </a:r>
            <a:endParaRPr b="0" i="0" sz="1200" u="none" cap="none" strike="noStrike">
              <a:solidFill>
                <a:schemeClr val="dk1"/>
              </a:solidFill>
              <a:latin typeface="Calibri"/>
              <a:ea typeface="Calibri"/>
              <a:cs typeface="Calibri"/>
              <a:sym typeface="Calibri"/>
            </a:endParaRPr>
          </a:p>
        </p:txBody>
      </p:sp>
      <p:sp>
        <p:nvSpPr>
          <p:cNvPr id="2599" name="Google Shape;2599;p35"/>
          <p:cNvSpPr txBox="1"/>
          <p:nvPr/>
        </p:nvSpPr>
        <p:spPr>
          <a:xfrm>
            <a:off x="6629400" y="2762402"/>
            <a:ext cx="47988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責任所在の明文化、意思決定権限マトリクス、説明責任ルールを策定し、法務・運用リスクを低減。</a:t>
            </a:r>
            <a:endParaRPr b="0" i="0" sz="900" u="none" cap="none" strike="noStrike">
              <a:solidFill>
                <a:schemeClr val="dk1"/>
              </a:solidFill>
              <a:latin typeface="Calibri"/>
              <a:ea typeface="Calibri"/>
              <a:cs typeface="Calibri"/>
              <a:sym typeface="Calibri"/>
            </a:endParaRPr>
          </a:p>
        </p:txBody>
      </p:sp>
      <p:sp>
        <p:nvSpPr>
          <p:cNvPr id="2600" name="Google Shape;2600;p35"/>
          <p:cNvSpPr/>
          <p:nvPr/>
        </p:nvSpPr>
        <p:spPr>
          <a:xfrm>
            <a:off x="6629400" y="3209544"/>
            <a:ext cx="1733700" cy="247800"/>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01" name="Google Shape;2601;p35"/>
          <p:cNvPicPr preferRelativeResize="0"/>
          <p:nvPr/>
        </p:nvPicPr>
        <p:blipFill rotWithShape="1">
          <a:blip r:embed="rId12">
            <a:alphaModFix/>
          </a:blip>
          <a:srcRect b="0" l="-2575" r="-2565" t="0"/>
          <a:stretch/>
        </p:blipFill>
        <p:spPr>
          <a:xfrm>
            <a:off x="6705295" y="3276295"/>
            <a:ext cx="105156" cy="114300"/>
          </a:xfrm>
          <a:prstGeom prst="rect">
            <a:avLst/>
          </a:prstGeom>
          <a:noFill/>
          <a:ln>
            <a:noFill/>
          </a:ln>
        </p:spPr>
      </p:pic>
      <p:sp>
        <p:nvSpPr>
          <p:cNvPr id="2602" name="Google Shape;2602;p35"/>
          <p:cNvSpPr txBox="1"/>
          <p:nvPr/>
        </p:nvSpPr>
        <p:spPr>
          <a:xfrm>
            <a:off x="6848856" y="3247949"/>
            <a:ext cx="15243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期待効果: 責任明確化 100%</a:t>
            </a:r>
            <a:endParaRPr b="0" i="0" sz="900" u="none" cap="none" strike="noStrike">
              <a:solidFill>
                <a:schemeClr val="dk1"/>
              </a:solidFill>
              <a:latin typeface="Calibri"/>
              <a:ea typeface="Calibri"/>
              <a:cs typeface="Calibri"/>
              <a:sym typeface="Calibri"/>
            </a:endParaRPr>
          </a:p>
        </p:txBody>
      </p:sp>
      <p:sp>
        <p:nvSpPr>
          <p:cNvPr id="2603" name="Google Shape;2603;p35"/>
          <p:cNvSpPr/>
          <p:nvPr/>
        </p:nvSpPr>
        <p:spPr>
          <a:xfrm>
            <a:off x="6391656" y="3762756"/>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5"/>
          <p:cNvSpPr/>
          <p:nvPr/>
        </p:nvSpPr>
        <p:spPr>
          <a:xfrm>
            <a:off x="6629400" y="3924605"/>
            <a:ext cx="304500" cy="209400"/>
          </a:xfrm>
          <a:prstGeom prst="roundRect">
            <a:avLst>
              <a:gd fmla="val 7939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5"/>
          <p:cNvSpPr txBox="1"/>
          <p:nvPr/>
        </p:nvSpPr>
        <p:spPr>
          <a:xfrm>
            <a:off x="6705295" y="3943807"/>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2606" name="Google Shape;2606;p35"/>
          <p:cNvSpPr/>
          <p:nvPr/>
        </p:nvSpPr>
        <p:spPr>
          <a:xfrm>
            <a:off x="10848442" y="3924605"/>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07" name="Google Shape;2607;p35"/>
          <p:cNvPicPr preferRelativeResize="0"/>
          <p:nvPr/>
        </p:nvPicPr>
        <p:blipFill rotWithShape="1">
          <a:blip r:embed="rId11">
            <a:alphaModFix/>
          </a:blip>
          <a:srcRect b="0" l="0" r="0" t="0"/>
          <a:stretch/>
        </p:blipFill>
        <p:spPr>
          <a:xfrm>
            <a:off x="10924337" y="3976726"/>
            <a:ext cx="114300" cy="114300"/>
          </a:xfrm>
          <a:prstGeom prst="rect">
            <a:avLst/>
          </a:prstGeom>
          <a:noFill/>
          <a:ln>
            <a:noFill/>
          </a:ln>
        </p:spPr>
      </p:pic>
      <p:sp>
        <p:nvSpPr>
          <p:cNvPr id="2608" name="Google Shape;2608;p35"/>
          <p:cNvSpPr txBox="1"/>
          <p:nvPr/>
        </p:nvSpPr>
        <p:spPr>
          <a:xfrm>
            <a:off x="11038637" y="3943807"/>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2ヶ月</a:t>
            </a:r>
            <a:endParaRPr b="0" i="0" sz="900" u="none" cap="none" strike="noStrike">
              <a:solidFill>
                <a:schemeClr val="dk1"/>
              </a:solidFill>
              <a:latin typeface="Calibri"/>
              <a:ea typeface="Calibri"/>
              <a:cs typeface="Calibri"/>
              <a:sym typeface="Calibri"/>
            </a:endParaRPr>
          </a:p>
        </p:txBody>
      </p:sp>
      <p:sp>
        <p:nvSpPr>
          <p:cNvPr id="2609" name="Google Shape;2609;p35"/>
          <p:cNvSpPr txBox="1"/>
          <p:nvPr/>
        </p:nvSpPr>
        <p:spPr>
          <a:xfrm>
            <a:off x="6629400" y="4209898"/>
            <a:ext cx="22485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AI意思決定信頼醸成プログラム</a:t>
            </a:r>
            <a:endParaRPr b="0" i="0" sz="1200" u="none" cap="none" strike="noStrike">
              <a:solidFill>
                <a:schemeClr val="dk1"/>
              </a:solidFill>
              <a:latin typeface="Calibri"/>
              <a:ea typeface="Calibri"/>
              <a:cs typeface="Calibri"/>
              <a:sym typeface="Calibri"/>
            </a:endParaRPr>
          </a:p>
        </p:txBody>
      </p:sp>
      <p:sp>
        <p:nvSpPr>
          <p:cNvPr id="2610" name="Google Shape;2610;p35"/>
          <p:cNvSpPr txBox="1"/>
          <p:nvPr/>
        </p:nvSpPr>
        <p:spPr>
          <a:xfrm>
            <a:off x="6629400" y="4496105"/>
            <a:ext cx="46845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意思決定プロセスの透明化、成功事例の積極共有、段階的な信頼構築プロセスを実施。</a:t>
            </a:r>
            <a:endParaRPr b="0" i="0" sz="900" u="none" cap="none" strike="noStrike">
              <a:solidFill>
                <a:schemeClr val="dk1"/>
              </a:solidFill>
              <a:latin typeface="Calibri"/>
              <a:ea typeface="Calibri"/>
              <a:cs typeface="Calibri"/>
              <a:sym typeface="Calibri"/>
            </a:endParaRPr>
          </a:p>
        </p:txBody>
      </p:sp>
      <p:sp>
        <p:nvSpPr>
          <p:cNvPr id="2611" name="Google Shape;2611;p35"/>
          <p:cNvSpPr/>
          <p:nvPr/>
        </p:nvSpPr>
        <p:spPr>
          <a:xfrm>
            <a:off x="6629400" y="4943246"/>
            <a:ext cx="1476900" cy="247800"/>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12" name="Google Shape;2612;p35"/>
          <p:cNvPicPr preferRelativeResize="0"/>
          <p:nvPr/>
        </p:nvPicPr>
        <p:blipFill rotWithShape="1">
          <a:blip r:embed="rId13">
            <a:alphaModFix/>
          </a:blip>
          <a:srcRect b="-80" l="0" r="0" t="-80"/>
          <a:stretch/>
        </p:blipFill>
        <p:spPr>
          <a:xfrm>
            <a:off x="6705295" y="5009998"/>
            <a:ext cx="142646" cy="114300"/>
          </a:xfrm>
          <a:prstGeom prst="rect">
            <a:avLst/>
          </a:prstGeom>
          <a:noFill/>
          <a:ln>
            <a:noFill/>
          </a:ln>
        </p:spPr>
      </p:pic>
      <p:sp>
        <p:nvSpPr>
          <p:cNvPr id="2613" name="Google Shape;2613;p35"/>
          <p:cNvSpPr txBox="1"/>
          <p:nvPr/>
        </p:nvSpPr>
        <p:spPr>
          <a:xfrm>
            <a:off x="6886346" y="4981651"/>
            <a:ext cx="12291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期待効果: 信頼度 70%</a:t>
            </a:r>
            <a:endParaRPr b="0" i="0" sz="900" u="none" cap="none" strike="noStrike">
              <a:solidFill>
                <a:schemeClr val="dk1"/>
              </a:solidFill>
              <a:latin typeface="Calibri"/>
              <a:ea typeface="Calibri"/>
              <a:cs typeface="Calibri"/>
              <a:sym typeface="Calibri"/>
            </a:endParaRPr>
          </a:p>
        </p:txBody>
      </p:sp>
      <p:sp>
        <p:nvSpPr>
          <p:cNvPr id="2614" name="Google Shape;2614;p35"/>
          <p:cNvSpPr/>
          <p:nvPr/>
        </p:nvSpPr>
        <p:spPr>
          <a:xfrm>
            <a:off x="6391656" y="5495544"/>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35"/>
          <p:cNvSpPr/>
          <p:nvPr/>
        </p:nvSpPr>
        <p:spPr>
          <a:xfrm>
            <a:off x="6629400" y="5658307"/>
            <a:ext cx="304500" cy="209400"/>
          </a:xfrm>
          <a:prstGeom prst="roundRect">
            <a:avLst>
              <a:gd fmla="val 79396" name="adj"/>
            </a:avLst>
          </a:prstGeom>
          <a:solidFill>
            <a:srgbClr val="EA58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35"/>
          <p:cNvSpPr txBox="1"/>
          <p:nvPr/>
        </p:nvSpPr>
        <p:spPr>
          <a:xfrm>
            <a:off x="6705295" y="5676595"/>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P1</a:t>
            </a:r>
            <a:endParaRPr b="0" i="0" sz="900" u="none" cap="none" strike="noStrike">
              <a:solidFill>
                <a:schemeClr val="dk1"/>
              </a:solidFill>
              <a:latin typeface="Calibri"/>
              <a:ea typeface="Calibri"/>
              <a:cs typeface="Calibri"/>
              <a:sym typeface="Calibri"/>
            </a:endParaRPr>
          </a:p>
        </p:txBody>
      </p:sp>
      <p:sp>
        <p:nvSpPr>
          <p:cNvPr id="2617" name="Google Shape;2617;p35"/>
          <p:cNvSpPr/>
          <p:nvPr/>
        </p:nvSpPr>
        <p:spPr>
          <a:xfrm>
            <a:off x="10848442" y="5658307"/>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18" name="Google Shape;2618;p35"/>
          <p:cNvPicPr preferRelativeResize="0"/>
          <p:nvPr/>
        </p:nvPicPr>
        <p:blipFill rotWithShape="1">
          <a:blip r:embed="rId11">
            <a:alphaModFix/>
          </a:blip>
          <a:srcRect b="0" l="0" r="0" t="0"/>
          <a:stretch/>
        </p:blipFill>
        <p:spPr>
          <a:xfrm>
            <a:off x="10924337" y="5710428"/>
            <a:ext cx="114300" cy="114300"/>
          </a:xfrm>
          <a:prstGeom prst="rect">
            <a:avLst/>
          </a:prstGeom>
          <a:noFill/>
          <a:ln>
            <a:noFill/>
          </a:ln>
        </p:spPr>
      </p:pic>
      <p:sp>
        <p:nvSpPr>
          <p:cNvPr id="2619" name="Google Shape;2619;p35"/>
          <p:cNvSpPr txBox="1"/>
          <p:nvPr/>
        </p:nvSpPr>
        <p:spPr>
          <a:xfrm>
            <a:off x="11038637" y="5676595"/>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3ヶ月</a:t>
            </a:r>
            <a:endParaRPr b="0" i="0" sz="900" u="none" cap="none" strike="noStrike">
              <a:solidFill>
                <a:schemeClr val="dk1"/>
              </a:solidFill>
              <a:latin typeface="Calibri"/>
              <a:ea typeface="Calibri"/>
              <a:cs typeface="Calibri"/>
              <a:sym typeface="Calibri"/>
            </a:endParaRPr>
          </a:p>
        </p:txBody>
      </p:sp>
      <p:sp>
        <p:nvSpPr>
          <p:cNvPr id="2620" name="Google Shape;2620;p35"/>
          <p:cNvSpPr txBox="1"/>
          <p:nvPr/>
        </p:nvSpPr>
        <p:spPr>
          <a:xfrm>
            <a:off x="6629400" y="5943600"/>
            <a:ext cx="18006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経営層AI理解度向上施策</a:t>
            </a:r>
            <a:endParaRPr b="0" i="0" sz="1200" u="none" cap="none" strike="noStrike">
              <a:solidFill>
                <a:schemeClr val="dk1"/>
              </a:solidFill>
              <a:latin typeface="Calibri"/>
              <a:ea typeface="Calibri"/>
              <a:cs typeface="Calibri"/>
              <a:sym typeface="Calibri"/>
            </a:endParaRPr>
          </a:p>
        </p:txBody>
      </p:sp>
      <p:sp>
        <p:nvSpPr>
          <p:cNvPr id="2621" name="Google Shape;2621;p35"/>
          <p:cNvSpPr txBox="1"/>
          <p:nvPr/>
        </p:nvSpPr>
        <p:spPr>
          <a:xfrm>
            <a:off x="6629400" y="6229807"/>
            <a:ext cx="48654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AI戦略ワークショップ、ROIの可視化レポート、リスク管理説明会を通じ、トップダウンの支援を強化。</a:t>
            </a:r>
            <a:endParaRPr b="0" i="0" sz="900" u="none" cap="none" strike="noStrike">
              <a:solidFill>
                <a:schemeClr val="dk1"/>
              </a:solidFill>
              <a:latin typeface="Calibri"/>
              <a:ea typeface="Calibri"/>
              <a:cs typeface="Calibri"/>
              <a:sym typeface="Calibri"/>
            </a:endParaRPr>
          </a:p>
        </p:txBody>
      </p:sp>
      <p:sp>
        <p:nvSpPr>
          <p:cNvPr id="2622" name="Google Shape;2622;p35"/>
          <p:cNvSpPr/>
          <p:nvPr/>
        </p:nvSpPr>
        <p:spPr>
          <a:xfrm>
            <a:off x="6629400" y="6676949"/>
            <a:ext cx="1419000" cy="247800"/>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23" name="Google Shape;2623;p35"/>
          <p:cNvPicPr preferRelativeResize="0"/>
          <p:nvPr/>
        </p:nvPicPr>
        <p:blipFill rotWithShape="1">
          <a:blip r:embed="rId14">
            <a:alphaModFix/>
          </a:blip>
          <a:srcRect b="0" l="-130" r="-140" t="0"/>
          <a:stretch/>
        </p:blipFill>
        <p:spPr>
          <a:xfrm>
            <a:off x="6705295" y="6743700"/>
            <a:ext cx="85954" cy="114300"/>
          </a:xfrm>
          <a:prstGeom prst="rect">
            <a:avLst/>
          </a:prstGeom>
          <a:noFill/>
          <a:ln>
            <a:noFill/>
          </a:ln>
        </p:spPr>
      </p:pic>
      <p:sp>
        <p:nvSpPr>
          <p:cNvPr id="2624" name="Google Shape;2624;p35"/>
          <p:cNvSpPr txBox="1"/>
          <p:nvPr/>
        </p:nvSpPr>
        <p:spPr>
          <a:xfrm>
            <a:off x="6829654" y="6715354"/>
            <a:ext cx="12291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期待効果: 理解度 80%</a:t>
            </a:r>
            <a:endParaRPr b="0" i="0" sz="900" u="none" cap="none" strike="noStrike">
              <a:solidFill>
                <a:schemeClr val="dk1"/>
              </a:solidFill>
              <a:latin typeface="Calibri"/>
              <a:ea typeface="Calibri"/>
              <a:cs typeface="Calibri"/>
              <a:sym typeface="Calibri"/>
            </a:endParaRPr>
          </a:p>
        </p:txBody>
      </p:sp>
      <p:sp>
        <p:nvSpPr>
          <p:cNvPr id="2625" name="Google Shape;2625;p35"/>
          <p:cNvSpPr/>
          <p:nvPr/>
        </p:nvSpPr>
        <p:spPr>
          <a:xfrm>
            <a:off x="5943600" y="1736446"/>
            <a:ext cx="304500" cy="304500"/>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26" name="Google Shape;2626;p35"/>
          <p:cNvPicPr preferRelativeResize="0"/>
          <p:nvPr/>
        </p:nvPicPr>
        <p:blipFill rotWithShape="1">
          <a:blip r:embed="rId15">
            <a:alphaModFix/>
          </a:blip>
          <a:srcRect b="0" l="-60" r="-50" t="0"/>
          <a:stretch/>
        </p:blipFill>
        <p:spPr>
          <a:xfrm>
            <a:off x="5995721" y="1774850"/>
            <a:ext cx="200254" cy="228600"/>
          </a:xfrm>
          <a:prstGeom prst="rect">
            <a:avLst/>
          </a:prstGeom>
          <a:noFill/>
          <a:ln>
            <a:noFill/>
          </a:ln>
        </p:spPr>
      </p:pic>
      <p:sp>
        <p:nvSpPr>
          <p:cNvPr id="2627" name="Google Shape;2627;p35"/>
          <p:cNvSpPr/>
          <p:nvPr/>
        </p:nvSpPr>
        <p:spPr>
          <a:xfrm>
            <a:off x="5943600" y="3610051"/>
            <a:ext cx="304500" cy="304500"/>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28" name="Google Shape;2628;p35"/>
          <p:cNvPicPr preferRelativeResize="0"/>
          <p:nvPr/>
        </p:nvPicPr>
        <p:blipFill rotWithShape="1">
          <a:blip r:embed="rId15">
            <a:alphaModFix/>
          </a:blip>
          <a:srcRect b="0" l="-60" r="-50" t="0"/>
          <a:stretch/>
        </p:blipFill>
        <p:spPr>
          <a:xfrm>
            <a:off x="5995721" y="3647542"/>
            <a:ext cx="200254" cy="228600"/>
          </a:xfrm>
          <a:prstGeom prst="rect">
            <a:avLst/>
          </a:prstGeom>
          <a:noFill/>
          <a:ln>
            <a:noFill/>
          </a:ln>
        </p:spPr>
      </p:pic>
      <p:sp>
        <p:nvSpPr>
          <p:cNvPr id="2629" name="Google Shape;2629;p35"/>
          <p:cNvSpPr/>
          <p:nvPr/>
        </p:nvSpPr>
        <p:spPr>
          <a:xfrm>
            <a:off x="5943600" y="5482742"/>
            <a:ext cx="304500" cy="304500"/>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30" name="Google Shape;2630;p35"/>
          <p:cNvPicPr preferRelativeResize="0"/>
          <p:nvPr/>
        </p:nvPicPr>
        <p:blipFill rotWithShape="1">
          <a:blip r:embed="rId15">
            <a:alphaModFix/>
          </a:blip>
          <a:srcRect b="0" l="-60" r="-50" t="0"/>
          <a:stretch/>
        </p:blipFill>
        <p:spPr>
          <a:xfrm>
            <a:off x="5995721" y="5521147"/>
            <a:ext cx="200254" cy="228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5" name="Shape 2635"/>
        <p:cNvGrpSpPr/>
        <p:nvPr/>
      </p:nvGrpSpPr>
      <p:grpSpPr>
        <a:xfrm>
          <a:off x="0" y="0"/>
          <a:ext cx="0" cy="0"/>
          <a:chOff x="0" y="0"/>
          <a:chExt cx="0" cy="0"/>
        </a:xfrm>
      </p:grpSpPr>
      <p:sp>
        <p:nvSpPr>
          <p:cNvPr id="2636" name="Google Shape;2636;p36"/>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36"/>
          <p:cNvSpPr/>
          <p:nvPr/>
        </p:nvSpPr>
        <p:spPr>
          <a:xfrm>
            <a:off x="0" y="0"/>
            <a:ext cx="121917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36"/>
          <p:cNvSpPr/>
          <p:nvPr/>
        </p:nvSpPr>
        <p:spPr>
          <a:xfrm>
            <a:off x="381305" y="991210"/>
            <a:ext cx="11430000" cy="192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36"/>
          <p:cNvSpPr txBox="1"/>
          <p:nvPr/>
        </p:nvSpPr>
        <p:spPr>
          <a:xfrm>
            <a:off x="381305" y="286207"/>
            <a:ext cx="26151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B82F6"/>
              </a:buClr>
              <a:buSzPts val="1000"/>
              <a:buFont typeface="Noto Sans JP"/>
              <a:buNone/>
            </a:pPr>
            <a:r>
              <a:rPr b="1" i="0" lang="en-US" sz="1000" u="none" cap="none" strike="noStrike">
                <a:solidFill>
                  <a:srgbClr val="3B82F6"/>
                </a:solidFill>
                <a:latin typeface="Noto Sans JP"/>
                <a:ea typeface="Noto Sans JP"/>
                <a:cs typeface="Noto Sans JP"/>
                <a:sym typeface="Noto Sans JP"/>
              </a:rPr>
              <a:t>STAGE 3: DEVELOPMENT (7〜9合目)</a:t>
            </a:r>
            <a:endParaRPr b="0" i="0" sz="1000" u="none" cap="none" strike="noStrike">
              <a:solidFill>
                <a:schemeClr val="dk1"/>
              </a:solidFill>
              <a:latin typeface="Calibri"/>
              <a:ea typeface="Calibri"/>
              <a:cs typeface="Calibri"/>
              <a:sym typeface="Calibri"/>
            </a:endParaRPr>
          </a:p>
        </p:txBody>
      </p:sp>
      <p:sp>
        <p:nvSpPr>
          <p:cNvPr id="2640" name="Google Shape;2640;p36"/>
          <p:cNvSpPr txBox="1"/>
          <p:nvPr/>
        </p:nvSpPr>
        <p:spPr>
          <a:xfrm>
            <a:off x="381305" y="476402"/>
            <a:ext cx="4215300" cy="419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200"/>
              <a:buFont typeface="Noto Sans JP"/>
              <a:buNone/>
            </a:pPr>
            <a:r>
              <a:rPr b="1" i="0" lang="en-US" sz="2200" u="none" cap="none" strike="noStrike">
                <a:solidFill>
                  <a:srgbClr val="0F172A"/>
                </a:solidFill>
                <a:latin typeface="Noto Sans JP"/>
                <a:ea typeface="Noto Sans JP"/>
                <a:cs typeface="Noto Sans JP"/>
                <a:sym typeface="Noto Sans JP"/>
              </a:rPr>
              <a:t>発展段階：人材的課題と解決策</a:t>
            </a:r>
            <a:endParaRPr b="0" i="0" sz="2200" u="none" cap="none" strike="noStrike">
              <a:solidFill>
                <a:schemeClr val="dk1"/>
              </a:solidFill>
              <a:latin typeface="Calibri"/>
              <a:ea typeface="Calibri"/>
              <a:cs typeface="Calibri"/>
              <a:sym typeface="Calibri"/>
            </a:endParaRPr>
          </a:p>
        </p:txBody>
      </p:sp>
      <p:sp>
        <p:nvSpPr>
          <p:cNvPr id="2641" name="Google Shape;2641;p36"/>
          <p:cNvSpPr/>
          <p:nvPr/>
        </p:nvSpPr>
        <p:spPr>
          <a:xfrm>
            <a:off x="9710928" y="514807"/>
            <a:ext cx="2104800" cy="333900"/>
          </a:xfrm>
          <a:prstGeom prst="roundRect">
            <a:avLst>
              <a:gd fmla="val 156556" name="adj"/>
            </a:avLst>
          </a:prstGeom>
          <a:solidFill>
            <a:srgbClr val="EFF6FF"/>
          </a:solidFill>
          <a:ln cap="flat" cmpd="sng" w="12700">
            <a:solidFill>
              <a:srgbClr val="BFDBFE"/>
            </a:solidFill>
            <a:prstDash val="solid"/>
            <a:round/>
            <a:headEnd len="sm" w="sm" type="none"/>
            <a:tailEnd len="sm" w="sm" type="none"/>
          </a:ln>
          <a:effectLst>
            <a:outerShdw blurRad="25400" rotWithShape="0" algn="bl" dir="5400000" dist="12700">
              <a:srgbClr val="2563EB">
                <a:alpha val="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42" name="Google Shape;2642;p36"/>
          <p:cNvPicPr preferRelativeResize="0"/>
          <p:nvPr/>
        </p:nvPicPr>
        <p:blipFill rotWithShape="1">
          <a:blip r:embed="rId3">
            <a:alphaModFix/>
          </a:blip>
          <a:srcRect b="0" l="-833" r="-843" t="0"/>
          <a:stretch/>
        </p:blipFill>
        <p:spPr>
          <a:xfrm>
            <a:off x="9872777" y="614477"/>
            <a:ext cx="152705" cy="133502"/>
          </a:xfrm>
          <a:prstGeom prst="rect">
            <a:avLst/>
          </a:prstGeom>
          <a:noFill/>
          <a:ln>
            <a:noFill/>
          </a:ln>
        </p:spPr>
      </p:pic>
      <p:sp>
        <p:nvSpPr>
          <p:cNvPr id="2643" name="Google Shape;2643;p36"/>
          <p:cNvSpPr txBox="1"/>
          <p:nvPr/>
        </p:nvSpPr>
        <p:spPr>
          <a:xfrm>
            <a:off x="10101377" y="580644"/>
            <a:ext cx="16533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2563EB"/>
              </a:buClr>
              <a:buSzPts val="1000"/>
              <a:buFont typeface="Noto Sans JP"/>
              <a:buNone/>
            </a:pPr>
            <a:r>
              <a:rPr b="1" i="0" lang="en-US" sz="1000" u="none" cap="none" strike="noStrike">
                <a:solidFill>
                  <a:srgbClr val="2563EB"/>
                </a:solidFill>
                <a:latin typeface="Noto Sans JP"/>
                <a:ea typeface="Noto Sans JP"/>
                <a:cs typeface="Noto Sans JP"/>
                <a:sym typeface="Noto Sans JP"/>
              </a:rPr>
              <a:t>発展段階 (Development)</a:t>
            </a:r>
            <a:endParaRPr b="0" i="0" sz="1000" u="none" cap="none" strike="noStrike">
              <a:solidFill>
                <a:schemeClr val="dk1"/>
              </a:solidFill>
              <a:latin typeface="Calibri"/>
              <a:ea typeface="Calibri"/>
              <a:cs typeface="Calibri"/>
              <a:sym typeface="Calibri"/>
            </a:endParaRPr>
          </a:p>
        </p:txBody>
      </p:sp>
      <p:sp>
        <p:nvSpPr>
          <p:cNvPr id="2644" name="Google Shape;2644;p36"/>
          <p:cNvSpPr/>
          <p:nvPr/>
        </p:nvSpPr>
        <p:spPr>
          <a:xfrm>
            <a:off x="381305" y="1248156"/>
            <a:ext cx="5619900" cy="5324700"/>
          </a:xfrm>
          <a:prstGeom prst="roundRect">
            <a:avLst>
              <a:gd fmla="val 492" name="adj"/>
            </a:avLst>
          </a:prstGeom>
          <a:solidFill>
            <a:srgbClr val="FFF1F2"/>
          </a:solidFill>
          <a:ln cap="flat" cmpd="sng" w="12700">
            <a:solidFill>
              <a:srgbClr val="FECD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36"/>
          <p:cNvSpPr/>
          <p:nvPr/>
        </p:nvSpPr>
        <p:spPr>
          <a:xfrm>
            <a:off x="580644" y="1828800"/>
            <a:ext cx="5219400" cy="9000"/>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46" name="Google Shape;2646;p36"/>
          <p:cNvPicPr preferRelativeResize="0"/>
          <p:nvPr/>
        </p:nvPicPr>
        <p:blipFill rotWithShape="1">
          <a:blip r:embed="rId4">
            <a:alphaModFix/>
          </a:blip>
          <a:srcRect b="0" l="0" r="0" t="0"/>
          <a:stretch/>
        </p:blipFill>
        <p:spPr>
          <a:xfrm>
            <a:off x="580644" y="1495044"/>
            <a:ext cx="237744" cy="190195"/>
          </a:xfrm>
          <a:prstGeom prst="rect">
            <a:avLst/>
          </a:prstGeom>
          <a:noFill/>
          <a:ln>
            <a:noFill/>
          </a:ln>
        </p:spPr>
      </p:pic>
      <p:sp>
        <p:nvSpPr>
          <p:cNvPr id="2647" name="Google Shape;2647;p36"/>
          <p:cNvSpPr txBox="1"/>
          <p:nvPr/>
        </p:nvSpPr>
        <p:spPr>
          <a:xfrm>
            <a:off x="914400" y="1447495"/>
            <a:ext cx="1781400" cy="277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F1239"/>
              </a:buClr>
              <a:buSzPts val="1500"/>
              <a:buFont typeface="Noto Sans JP"/>
              <a:buNone/>
            </a:pPr>
            <a:r>
              <a:rPr b="1" i="0" lang="en-US" sz="1500" u="none" cap="none" strike="noStrike">
                <a:solidFill>
                  <a:srgbClr val="9F1239"/>
                </a:solidFill>
                <a:latin typeface="Noto Sans JP"/>
                <a:ea typeface="Noto Sans JP"/>
                <a:cs typeface="Noto Sans JP"/>
                <a:sym typeface="Noto Sans JP"/>
              </a:rPr>
              <a:t>課題 (Challenges)</a:t>
            </a:r>
            <a:endParaRPr b="0" i="0" sz="1500" u="none" cap="none" strike="noStrike">
              <a:solidFill>
                <a:schemeClr val="dk1"/>
              </a:solidFill>
              <a:latin typeface="Calibri"/>
              <a:ea typeface="Calibri"/>
              <a:cs typeface="Calibri"/>
              <a:sym typeface="Calibri"/>
            </a:endParaRPr>
          </a:p>
        </p:txBody>
      </p:sp>
      <p:sp>
        <p:nvSpPr>
          <p:cNvPr id="2648" name="Google Shape;2648;p36"/>
          <p:cNvSpPr/>
          <p:nvPr/>
        </p:nvSpPr>
        <p:spPr>
          <a:xfrm>
            <a:off x="580644" y="2029054"/>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36"/>
          <p:cNvSpPr txBox="1"/>
          <p:nvPr/>
        </p:nvSpPr>
        <p:spPr>
          <a:xfrm>
            <a:off x="819302" y="2171700"/>
            <a:ext cx="35013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L7エージェント監視スキル保有者 10名未満</a:t>
            </a:r>
            <a:endParaRPr b="0" i="0" sz="1300" u="none" cap="none" strike="noStrike">
              <a:solidFill>
                <a:schemeClr val="dk1"/>
              </a:solidFill>
              <a:latin typeface="Calibri"/>
              <a:ea typeface="Calibri"/>
              <a:cs typeface="Calibri"/>
              <a:sym typeface="Calibri"/>
            </a:endParaRPr>
          </a:p>
        </p:txBody>
      </p:sp>
      <p:sp>
        <p:nvSpPr>
          <p:cNvPr id="2650" name="Google Shape;2650;p36"/>
          <p:cNvSpPr txBox="1"/>
          <p:nvPr/>
        </p:nvSpPr>
        <p:spPr>
          <a:xfrm>
            <a:off x="819302" y="2489911"/>
            <a:ext cx="47886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自律エージェントの挙動を監視・制御できる高度専門人材が極端に不足しており、運用リスクが高い。</a:t>
            </a:r>
            <a:endParaRPr b="0" i="0" sz="900" u="none" cap="none" strike="noStrike">
              <a:solidFill>
                <a:schemeClr val="dk1"/>
              </a:solidFill>
              <a:latin typeface="Calibri"/>
              <a:ea typeface="Calibri"/>
              <a:cs typeface="Calibri"/>
              <a:sym typeface="Calibri"/>
            </a:endParaRPr>
          </a:p>
        </p:txBody>
      </p:sp>
      <p:sp>
        <p:nvSpPr>
          <p:cNvPr id="2651" name="Google Shape;2651;p36"/>
          <p:cNvSpPr/>
          <p:nvPr/>
        </p:nvSpPr>
        <p:spPr>
          <a:xfrm>
            <a:off x="819302" y="2971800"/>
            <a:ext cx="819300" cy="247800"/>
          </a:xfrm>
          <a:prstGeom prst="roundRect">
            <a:avLst>
              <a:gd fmla="val 56770" name="adj"/>
            </a:avLst>
          </a:prstGeom>
          <a:solidFill>
            <a:srgbClr val="FF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52" name="Google Shape;2652;p36"/>
          <p:cNvPicPr preferRelativeResize="0"/>
          <p:nvPr/>
        </p:nvPicPr>
        <p:blipFill rotWithShape="1">
          <a:blip r:embed="rId5">
            <a:alphaModFix/>
          </a:blip>
          <a:srcRect b="0" l="-2575" r="-2565" t="0"/>
          <a:stretch/>
        </p:blipFill>
        <p:spPr>
          <a:xfrm>
            <a:off x="895198" y="3038551"/>
            <a:ext cx="105156" cy="114300"/>
          </a:xfrm>
          <a:prstGeom prst="rect">
            <a:avLst/>
          </a:prstGeom>
          <a:noFill/>
          <a:ln>
            <a:noFill/>
          </a:ln>
        </p:spPr>
      </p:pic>
      <p:sp>
        <p:nvSpPr>
          <p:cNvPr id="2653" name="Google Shape;2653;p36"/>
          <p:cNvSpPr txBox="1"/>
          <p:nvPr/>
        </p:nvSpPr>
        <p:spPr>
          <a:xfrm>
            <a:off x="1037844" y="3010205"/>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E123C"/>
              </a:buClr>
              <a:buSzPts val="900"/>
              <a:buFont typeface="Noto Sans JP"/>
              <a:buNone/>
            </a:pPr>
            <a:r>
              <a:rPr b="1" i="0" lang="en-US" sz="900" u="none" cap="none" strike="noStrike">
                <a:solidFill>
                  <a:srgbClr val="BE123C"/>
                </a:solidFill>
                <a:latin typeface="Noto Sans JP"/>
                <a:ea typeface="Noto Sans JP"/>
                <a:cs typeface="Noto Sans JP"/>
                <a:sym typeface="Noto Sans JP"/>
              </a:rPr>
              <a:t>緊急度: 高</a:t>
            </a:r>
            <a:endParaRPr b="0" i="0" sz="900" u="none" cap="none" strike="noStrike">
              <a:solidFill>
                <a:schemeClr val="dk1"/>
              </a:solidFill>
              <a:latin typeface="Calibri"/>
              <a:ea typeface="Calibri"/>
              <a:cs typeface="Calibri"/>
              <a:sym typeface="Calibri"/>
            </a:endParaRPr>
          </a:p>
        </p:txBody>
      </p:sp>
      <p:sp>
        <p:nvSpPr>
          <p:cNvPr id="2654" name="Google Shape;2654;p36"/>
          <p:cNvSpPr/>
          <p:nvPr/>
        </p:nvSpPr>
        <p:spPr>
          <a:xfrm>
            <a:off x="1749247" y="2971800"/>
            <a:ext cx="13998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55" name="Google Shape;2655;p36"/>
          <p:cNvPicPr preferRelativeResize="0"/>
          <p:nvPr/>
        </p:nvPicPr>
        <p:blipFill rotWithShape="1">
          <a:blip r:embed="rId6">
            <a:alphaModFix/>
          </a:blip>
          <a:srcRect b="0" l="0" r="0" t="0"/>
          <a:stretch/>
        </p:blipFill>
        <p:spPr>
          <a:xfrm>
            <a:off x="1825142" y="3038551"/>
            <a:ext cx="114300" cy="114300"/>
          </a:xfrm>
          <a:prstGeom prst="rect">
            <a:avLst/>
          </a:prstGeom>
          <a:noFill/>
          <a:ln>
            <a:noFill/>
          </a:ln>
        </p:spPr>
      </p:pic>
      <p:sp>
        <p:nvSpPr>
          <p:cNvPr id="2656" name="Google Shape;2656;p36"/>
          <p:cNvSpPr txBox="1"/>
          <p:nvPr/>
        </p:nvSpPr>
        <p:spPr>
          <a:xfrm>
            <a:off x="1977847" y="3010205"/>
            <a:ext cx="11814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運用体制脆弱性</a:t>
            </a:r>
            <a:endParaRPr b="0" i="0" sz="900" u="none" cap="none" strike="noStrike">
              <a:solidFill>
                <a:schemeClr val="dk1"/>
              </a:solidFill>
              <a:latin typeface="Calibri"/>
              <a:ea typeface="Calibri"/>
              <a:cs typeface="Calibri"/>
              <a:sym typeface="Calibri"/>
            </a:endParaRPr>
          </a:p>
        </p:txBody>
      </p:sp>
      <p:sp>
        <p:nvSpPr>
          <p:cNvPr id="2657" name="Google Shape;2657;p36"/>
          <p:cNvSpPr/>
          <p:nvPr/>
        </p:nvSpPr>
        <p:spPr>
          <a:xfrm>
            <a:off x="580644" y="3524098"/>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36"/>
          <p:cNvSpPr txBox="1"/>
          <p:nvPr/>
        </p:nvSpPr>
        <p:spPr>
          <a:xfrm>
            <a:off x="819302" y="3666744"/>
            <a:ext cx="20913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役割再定義への不安 75%</a:t>
            </a:r>
            <a:endParaRPr b="0" i="0" sz="1300" u="none" cap="none" strike="noStrike">
              <a:solidFill>
                <a:schemeClr val="dk1"/>
              </a:solidFill>
              <a:latin typeface="Calibri"/>
              <a:ea typeface="Calibri"/>
              <a:cs typeface="Calibri"/>
              <a:sym typeface="Calibri"/>
            </a:endParaRPr>
          </a:p>
        </p:txBody>
      </p:sp>
      <p:sp>
        <p:nvSpPr>
          <p:cNvPr id="2659" name="Google Shape;2659;p36"/>
          <p:cNvSpPr txBox="1"/>
          <p:nvPr/>
        </p:nvSpPr>
        <p:spPr>
          <a:xfrm>
            <a:off x="819302" y="3984955"/>
            <a:ext cx="47796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「AIに仕事を奪われる」という懸念から、既存社員のモチベーション低下や離職リスクが高まっている。</a:t>
            </a:r>
            <a:endParaRPr b="0" i="0" sz="900" u="none" cap="none" strike="noStrike">
              <a:solidFill>
                <a:schemeClr val="dk1"/>
              </a:solidFill>
              <a:latin typeface="Calibri"/>
              <a:ea typeface="Calibri"/>
              <a:cs typeface="Calibri"/>
              <a:sym typeface="Calibri"/>
            </a:endParaRPr>
          </a:p>
        </p:txBody>
      </p:sp>
      <p:sp>
        <p:nvSpPr>
          <p:cNvPr id="2660" name="Google Shape;2660;p36"/>
          <p:cNvSpPr/>
          <p:nvPr/>
        </p:nvSpPr>
        <p:spPr>
          <a:xfrm>
            <a:off x="819302" y="4466844"/>
            <a:ext cx="819300" cy="247800"/>
          </a:xfrm>
          <a:prstGeom prst="roundRect">
            <a:avLst>
              <a:gd fmla="val 56770" name="adj"/>
            </a:avLst>
          </a:prstGeom>
          <a:solidFill>
            <a:srgbClr val="FF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61" name="Google Shape;2661;p36"/>
          <p:cNvPicPr preferRelativeResize="0"/>
          <p:nvPr/>
        </p:nvPicPr>
        <p:blipFill rotWithShape="1">
          <a:blip r:embed="rId5">
            <a:alphaModFix/>
          </a:blip>
          <a:srcRect b="0" l="-2575" r="-2565" t="0"/>
          <a:stretch/>
        </p:blipFill>
        <p:spPr>
          <a:xfrm>
            <a:off x="895198" y="4533595"/>
            <a:ext cx="105156" cy="114300"/>
          </a:xfrm>
          <a:prstGeom prst="rect">
            <a:avLst/>
          </a:prstGeom>
          <a:noFill/>
          <a:ln>
            <a:noFill/>
          </a:ln>
        </p:spPr>
      </p:pic>
      <p:sp>
        <p:nvSpPr>
          <p:cNvPr id="2662" name="Google Shape;2662;p36"/>
          <p:cNvSpPr txBox="1"/>
          <p:nvPr/>
        </p:nvSpPr>
        <p:spPr>
          <a:xfrm>
            <a:off x="1037844" y="4505249"/>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E123C"/>
              </a:buClr>
              <a:buSzPts val="900"/>
              <a:buFont typeface="Noto Sans JP"/>
              <a:buNone/>
            </a:pPr>
            <a:r>
              <a:rPr b="1" i="0" lang="en-US" sz="900" u="none" cap="none" strike="noStrike">
                <a:solidFill>
                  <a:srgbClr val="BE123C"/>
                </a:solidFill>
                <a:latin typeface="Noto Sans JP"/>
                <a:ea typeface="Noto Sans JP"/>
                <a:cs typeface="Noto Sans JP"/>
                <a:sym typeface="Noto Sans JP"/>
              </a:rPr>
              <a:t>緊急度: 高</a:t>
            </a:r>
            <a:endParaRPr b="0" i="0" sz="900" u="none" cap="none" strike="noStrike">
              <a:solidFill>
                <a:schemeClr val="dk1"/>
              </a:solidFill>
              <a:latin typeface="Calibri"/>
              <a:ea typeface="Calibri"/>
              <a:cs typeface="Calibri"/>
              <a:sym typeface="Calibri"/>
            </a:endParaRPr>
          </a:p>
        </p:txBody>
      </p:sp>
      <p:sp>
        <p:nvSpPr>
          <p:cNvPr id="2663" name="Google Shape;2663;p36"/>
          <p:cNvSpPr/>
          <p:nvPr/>
        </p:nvSpPr>
        <p:spPr>
          <a:xfrm>
            <a:off x="1749247" y="4466844"/>
            <a:ext cx="12006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64" name="Google Shape;2664;p36"/>
          <p:cNvPicPr preferRelativeResize="0"/>
          <p:nvPr/>
        </p:nvPicPr>
        <p:blipFill rotWithShape="1">
          <a:blip r:embed="rId7">
            <a:alphaModFix/>
          </a:blip>
          <a:srcRect b="-80" l="0" r="0" t="-80"/>
          <a:stretch/>
        </p:blipFill>
        <p:spPr>
          <a:xfrm>
            <a:off x="1825142" y="4533595"/>
            <a:ext cx="142646" cy="114300"/>
          </a:xfrm>
          <a:prstGeom prst="rect">
            <a:avLst/>
          </a:prstGeom>
          <a:noFill/>
          <a:ln>
            <a:noFill/>
          </a:ln>
        </p:spPr>
      </p:pic>
      <p:sp>
        <p:nvSpPr>
          <p:cNvPr id="2665" name="Google Shape;2665;p36"/>
          <p:cNvSpPr txBox="1"/>
          <p:nvPr/>
        </p:nvSpPr>
        <p:spPr>
          <a:xfrm>
            <a:off x="2006194" y="4505249"/>
            <a:ext cx="9528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離職リスク</a:t>
            </a:r>
            <a:endParaRPr b="0" i="0" sz="900" u="none" cap="none" strike="noStrike">
              <a:solidFill>
                <a:schemeClr val="dk1"/>
              </a:solidFill>
              <a:latin typeface="Calibri"/>
              <a:ea typeface="Calibri"/>
              <a:cs typeface="Calibri"/>
              <a:sym typeface="Calibri"/>
            </a:endParaRPr>
          </a:p>
        </p:txBody>
      </p:sp>
      <p:sp>
        <p:nvSpPr>
          <p:cNvPr id="2666" name="Google Shape;2666;p36"/>
          <p:cNvSpPr/>
          <p:nvPr/>
        </p:nvSpPr>
        <p:spPr>
          <a:xfrm>
            <a:off x="580644" y="5020056"/>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36"/>
          <p:cNvSpPr txBox="1"/>
          <p:nvPr/>
        </p:nvSpPr>
        <p:spPr>
          <a:xfrm>
            <a:off x="819302" y="5162702"/>
            <a:ext cx="18435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戦略的判断スキル不足</a:t>
            </a:r>
            <a:endParaRPr b="0" i="0" sz="1300" u="none" cap="none" strike="noStrike">
              <a:solidFill>
                <a:schemeClr val="dk1"/>
              </a:solidFill>
              <a:latin typeface="Calibri"/>
              <a:ea typeface="Calibri"/>
              <a:cs typeface="Calibri"/>
              <a:sym typeface="Calibri"/>
            </a:endParaRPr>
          </a:p>
        </p:txBody>
      </p:sp>
      <p:sp>
        <p:nvSpPr>
          <p:cNvPr id="2668" name="Google Shape;2668;p36"/>
          <p:cNvSpPr txBox="1"/>
          <p:nvPr/>
        </p:nvSpPr>
        <p:spPr>
          <a:xfrm>
            <a:off x="819302" y="5480914"/>
            <a:ext cx="47886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AIが作業を代行する分、人間に求められる「戦略立案・価値創出」のスキルセットへの転換が追いついていない。</a:t>
            </a:r>
            <a:endParaRPr b="0" i="0" sz="900" u="none" cap="none" strike="noStrike">
              <a:solidFill>
                <a:schemeClr val="dk1"/>
              </a:solidFill>
              <a:latin typeface="Calibri"/>
              <a:ea typeface="Calibri"/>
              <a:cs typeface="Calibri"/>
              <a:sym typeface="Calibri"/>
            </a:endParaRPr>
          </a:p>
        </p:txBody>
      </p:sp>
      <p:sp>
        <p:nvSpPr>
          <p:cNvPr id="2669" name="Google Shape;2669;p36"/>
          <p:cNvSpPr/>
          <p:nvPr/>
        </p:nvSpPr>
        <p:spPr>
          <a:xfrm>
            <a:off x="819302" y="5962802"/>
            <a:ext cx="828300" cy="247800"/>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70" name="Google Shape;2670;p36"/>
          <p:cNvPicPr preferRelativeResize="0"/>
          <p:nvPr/>
        </p:nvPicPr>
        <p:blipFill rotWithShape="1">
          <a:blip r:embed="rId8">
            <a:alphaModFix/>
          </a:blip>
          <a:srcRect b="0" l="0" r="0" t="0"/>
          <a:stretch/>
        </p:blipFill>
        <p:spPr>
          <a:xfrm>
            <a:off x="895198" y="6029554"/>
            <a:ext cx="114300" cy="114300"/>
          </a:xfrm>
          <a:prstGeom prst="rect">
            <a:avLst/>
          </a:prstGeom>
          <a:noFill/>
          <a:ln>
            <a:noFill/>
          </a:ln>
        </p:spPr>
      </p:pic>
      <p:sp>
        <p:nvSpPr>
          <p:cNvPr id="2671" name="Google Shape;2671;p36"/>
          <p:cNvSpPr txBox="1"/>
          <p:nvPr/>
        </p:nvSpPr>
        <p:spPr>
          <a:xfrm>
            <a:off x="1047902" y="6001207"/>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緊急度: 中</a:t>
            </a:r>
            <a:endParaRPr b="0" i="0" sz="900" u="none" cap="none" strike="noStrike">
              <a:solidFill>
                <a:schemeClr val="dk1"/>
              </a:solidFill>
              <a:latin typeface="Calibri"/>
              <a:ea typeface="Calibri"/>
              <a:cs typeface="Calibri"/>
              <a:sym typeface="Calibri"/>
            </a:endParaRPr>
          </a:p>
        </p:txBody>
      </p:sp>
      <p:sp>
        <p:nvSpPr>
          <p:cNvPr id="2672" name="Google Shape;2672;p36"/>
          <p:cNvSpPr/>
          <p:nvPr/>
        </p:nvSpPr>
        <p:spPr>
          <a:xfrm>
            <a:off x="1758391" y="5962802"/>
            <a:ext cx="14859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73" name="Google Shape;2673;p36"/>
          <p:cNvPicPr preferRelativeResize="0"/>
          <p:nvPr/>
        </p:nvPicPr>
        <p:blipFill rotWithShape="1">
          <a:blip r:embed="rId9">
            <a:alphaModFix/>
          </a:blip>
          <a:srcRect b="0" l="-130" r="-140" t="0"/>
          <a:stretch/>
        </p:blipFill>
        <p:spPr>
          <a:xfrm>
            <a:off x="1835201" y="6029554"/>
            <a:ext cx="85954" cy="114300"/>
          </a:xfrm>
          <a:prstGeom prst="rect">
            <a:avLst/>
          </a:prstGeom>
          <a:noFill/>
          <a:ln>
            <a:noFill/>
          </a:ln>
        </p:spPr>
      </p:pic>
      <p:sp>
        <p:nvSpPr>
          <p:cNvPr id="2674" name="Google Shape;2674;p36"/>
          <p:cNvSpPr txBox="1"/>
          <p:nvPr/>
        </p:nvSpPr>
        <p:spPr>
          <a:xfrm>
            <a:off x="1958645" y="6001207"/>
            <a:ext cx="12957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ビジネス価値創出</a:t>
            </a:r>
            <a:endParaRPr b="0" i="0" sz="900" u="none" cap="none" strike="noStrike">
              <a:solidFill>
                <a:schemeClr val="dk1"/>
              </a:solidFill>
              <a:latin typeface="Calibri"/>
              <a:ea typeface="Calibri"/>
              <a:cs typeface="Calibri"/>
              <a:sym typeface="Calibri"/>
            </a:endParaRPr>
          </a:p>
        </p:txBody>
      </p:sp>
      <p:sp>
        <p:nvSpPr>
          <p:cNvPr id="2675" name="Google Shape;2675;p36"/>
          <p:cNvSpPr/>
          <p:nvPr/>
        </p:nvSpPr>
        <p:spPr>
          <a:xfrm>
            <a:off x="6191402" y="1248156"/>
            <a:ext cx="5619900" cy="5324700"/>
          </a:xfrm>
          <a:prstGeom prst="roundRect">
            <a:avLst>
              <a:gd fmla="val 492" name="adj"/>
            </a:avLst>
          </a:prstGeom>
          <a:solidFill>
            <a:srgbClr val="F0FDF4"/>
          </a:solidFill>
          <a:ln cap="flat" cmpd="sng" w="12700">
            <a:solidFill>
              <a:srgbClr val="BBF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36"/>
          <p:cNvSpPr/>
          <p:nvPr/>
        </p:nvSpPr>
        <p:spPr>
          <a:xfrm>
            <a:off x="6391656" y="1828800"/>
            <a:ext cx="5219400" cy="9000"/>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77" name="Google Shape;2677;p36"/>
          <p:cNvPicPr preferRelativeResize="0"/>
          <p:nvPr/>
        </p:nvPicPr>
        <p:blipFill rotWithShape="1">
          <a:blip r:embed="rId10">
            <a:alphaModFix/>
          </a:blip>
          <a:srcRect b="0" l="-1652" r="-1642" t="0"/>
          <a:stretch/>
        </p:blipFill>
        <p:spPr>
          <a:xfrm>
            <a:off x="6391656" y="1495044"/>
            <a:ext cx="171907" cy="190195"/>
          </a:xfrm>
          <a:prstGeom prst="rect">
            <a:avLst/>
          </a:prstGeom>
          <a:noFill/>
          <a:ln>
            <a:noFill/>
          </a:ln>
        </p:spPr>
      </p:pic>
      <p:sp>
        <p:nvSpPr>
          <p:cNvPr id="2678" name="Google Shape;2678;p36"/>
          <p:cNvSpPr txBox="1"/>
          <p:nvPr/>
        </p:nvSpPr>
        <p:spPr>
          <a:xfrm>
            <a:off x="6657746" y="1447495"/>
            <a:ext cx="1839000" cy="277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5803D"/>
              </a:buClr>
              <a:buSzPts val="1500"/>
              <a:buFont typeface="Noto Sans JP"/>
              <a:buNone/>
            </a:pPr>
            <a:r>
              <a:rPr b="1" i="0" lang="en-US" sz="1500" u="none" cap="none" strike="noStrike">
                <a:solidFill>
                  <a:srgbClr val="15803D"/>
                </a:solidFill>
                <a:latin typeface="Noto Sans JP"/>
                <a:ea typeface="Noto Sans JP"/>
                <a:cs typeface="Noto Sans JP"/>
                <a:sym typeface="Noto Sans JP"/>
              </a:rPr>
              <a:t>解決策 (Solutions)</a:t>
            </a:r>
            <a:endParaRPr b="0" i="0" sz="1500" u="none" cap="none" strike="noStrike">
              <a:solidFill>
                <a:schemeClr val="dk1"/>
              </a:solidFill>
              <a:latin typeface="Calibri"/>
              <a:ea typeface="Calibri"/>
              <a:cs typeface="Calibri"/>
              <a:sym typeface="Calibri"/>
            </a:endParaRPr>
          </a:p>
        </p:txBody>
      </p:sp>
      <p:sp>
        <p:nvSpPr>
          <p:cNvPr id="2679" name="Google Shape;2679;p36"/>
          <p:cNvSpPr/>
          <p:nvPr/>
        </p:nvSpPr>
        <p:spPr>
          <a:xfrm>
            <a:off x="6391656" y="2029054"/>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36"/>
          <p:cNvSpPr/>
          <p:nvPr/>
        </p:nvSpPr>
        <p:spPr>
          <a:xfrm>
            <a:off x="6629400" y="2190902"/>
            <a:ext cx="304500" cy="209400"/>
          </a:xfrm>
          <a:prstGeom prst="roundRect">
            <a:avLst>
              <a:gd fmla="val 7939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36"/>
          <p:cNvSpPr txBox="1"/>
          <p:nvPr/>
        </p:nvSpPr>
        <p:spPr>
          <a:xfrm>
            <a:off x="6705295" y="2210105"/>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2682" name="Google Shape;2682;p36"/>
          <p:cNvSpPr/>
          <p:nvPr/>
        </p:nvSpPr>
        <p:spPr>
          <a:xfrm>
            <a:off x="10848442" y="2190902"/>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83" name="Google Shape;2683;p36"/>
          <p:cNvPicPr preferRelativeResize="0"/>
          <p:nvPr/>
        </p:nvPicPr>
        <p:blipFill rotWithShape="1">
          <a:blip r:embed="rId11">
            <a:alphaModFix/>
          </a:blip>
          <a:srcRect b="0" l="0" r="0" t="0"/>
          <a:stretch/>
        </p:blipFill>
        <p:spPr>
          <a:xfrm>
            <a:off x="10924337" y="2243023"/>
            <a:ext cx="114300" cy="114300"/>
          </a:xfrm>
          <a:prstGeom prst="rect">
            <a:avLst/>
          </a:prstGeom>
          <a:noFill/>
          <a:ln>
            <a:noFill/>
          </a:ln>
        </p:spPr>
      </p:pic>
      <p:sp>
        <p:nvSpPr>
          <p:cNvPr id="2684" name="Google Shape;2684;p36"/>
          <p:cNvSpPr txBox="1"/>
          <p:nvPr/>
        </p:nvSpPr>
        <p:spPr>
          <a:xfrm>
            <a:off x="11038637" y="2210105"/>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2ヶ月</a:t>
            </a:r>
            <a:endParaRPr b="0" i="0" sz="900" u="none" cap="none" strike="noStrike">
              <a:solidFill>
                <a:schemeClr val="dk1"/>
              </a:solidFill>
              <a:latin typeface="Calibri"/>
              <a:ea typeface="Calibri"/>
              <a:cs typeface="Calibri"/>
              <a:sym typeface="Calibri"/>
            </a:endParaRPr>
          </a:p>
        </p:txBody>
      </p:sp>
      <p:sp>
        <p:nvSpPr>
          <p:cNvPr id="2685" name="Google Shape;2685;p36"/>
          <p:cNvSpPr txBox="1"/>
          <p:nvPr/>
        </p:nvSpPr>
        <p:spPr>
          <a:xfrm>
            <a:off x="6629400" y="2476195"/>
            <a:ext cx="22770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L7エージェント監視スキル育成</a:t>
            </a:r>
            <a:endParaRPr b="0" i="0" sz="1200" u="none" cap="none" strike="noStrike">
              <a:solidFill>
                <a:schemeClr val="dk1"/>
              </a:solidFill>
              <a:latin typeface="Calibri"/>
              <a:ea typeface="Calibri"/>
              <a:cs typeface="Calibri"/>
              <a:sym typeface="Calibri"/>
            </a:endParaRPr>
          </a:p>
        </p:txBody>
      </p:sp>
      <p:sp>
        <p:nvSpPr>
          <p:cNvPr id="2686" name="Google Shape;2686;p36"/>
          <p:cNvSpPr txBox="1"/>
          <p:nvPr/>
        </p:nvSpPr>
        <p:spPr>
          <a:xfrm>
            <a:off x="6629400" y="2762402"/>
            <a:ext cx="47988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高度な監視ダッシュボード活用、異常検知アルゴリズム理解、予測的介入訓練を通じた専門家育成。</a:t>
            </a:r>
            <a:endParaRPr b="0" i="0" sz="900" u="none" cap="none" strike="noStrike">
              <a:solidFill>
                <a:schemeClr val="dk1"/>
              </a:solidFill>
              <a:latin typeface="Calibri"/>
              <a:ea typeface="Calibri"/>
              <a:cs typeface="Calibri"/>
              <a:sym typeface="Calibri"/>
            </a:endParaRPr>
          </a:p>
        </p:txBody>
      </p:sp>
      <p:sp>
        <p:nvSpPr>
          <p:cNvPr id="2687" name="Google Shape;2687;p36"/>
          <p:cNvSpPr/>
          <p:nvPr/>
        </p:nvSpPr>
        <p:spPr>
          <a:xfrm>
            <a:off x="6629400" y="3209544"/>
            <a:ext cx="1591200" cy="247800"/>
          </a:xfrm>
          <a:prstGeom prst="roundRect">
            <a:avLst>
              <a:gd fmla="val 56770" name="adj"/>
            </a:avLst>
          </a:prstGeom>
          <a:solidFill>
            <a:srgbClr val="DCFC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88" name="Google Shape;2688;p36"/>
          <p:cNvPicPr preferRelativeResize="0"/>
          <p:nvPr/>
        </p:nvPicPr>
        <p:blipFill rotWithShape="1">
          <a:blip r:embed="rId12">
            <a:alphaModFix/>
          </a:blip>
          <a:srcRect b="-80" l="0" r="0" t="-80"/>
          <a:stretch/>
        </p:blipFill>
        <p:spPr>
          <a:xfrm>
            <a:off x="6705295" y="3276295"/>
            <a:ext cx="142646" cy="114300"/>
          </a:xfrm>
          <a:prstGeom prst="rect">
            <a:avLst/>
          </a:prstGeom>
          <a:noFill/>
          <a:ln>
            <a:noFill/>
          </a:ln>
        </p:spPr>
      </p:pic>
      <p:sp>
        <p:nvSpPr>
          <p:cNvPr id="2689" name="Google Shape;2689;p36"/>
          <p:cNvSpPr txBox="1"/>
          <p:nvPr/>
        </p:nvSpPr>
        <p:spPr>
          <a:xfrm>
            <a:off x="6886346" y="3247949"/>
            <a:ext cx="13434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5803D"/>
              </a:buClr>
              <a:buSzPts val="900"/>
              <a:buFont typeface="Noto Sans JP"/>
              <a:buNone/>
            </a:pPr>
            <a:r>
              <a:rPr b="1" i="0" lang="en-US" sz="900" u="none" cap="none" strike="noStrike">
                <a:solidFill>
                  <a:srgbClr val="15803D"/>
                </a:solidFill>
                <a:latin typeface="Noto Sans JP"/>
                <a:ea typeface="Noto Sans JP"/>
                <a:cs typeface="Noto Sans JP"/>
                <a:sym typeface="Noto Sans JP"/>
              </a:rPr>
              <a:t>期待効果: 監視要員 30名</a:t>
            </a:r>
            <a:endParaRPr b="0" i="0" sz="900" u="none" cap="none" strike="noStrike">
              <a:solidFill>
                <a:schemeClr val="dk1"/>
              </a:solidFill>
              <a:latin typeface="Calibri"/>
              <a:ea typeface="Calibri"/>
              <a:cs typeface="Calibri"/>
              <a:sym typeface="Calibri"/>
            </a:endParaRPr>
          </a:p>
        </p:txBody>
      </p:sp>
      <p:sp>
        <p:nvSpPr>
          <p:cNvPr id="2690" name="Google Shape;2690;p36"/>
          <p:cNvSpPr/>
          <p:nvPr/>
        </p:nvSpPr>
        <p:spPr>
          <a:xfrm>
            <a:off x="6391656" y="3762756"/>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36"/>
          <p:cNvSpPr/>
          <p:nvPr/>
        </p:nvSpPr>
        <p:spPr>
          <a:xfrm>
            <a:off x="6629400" y="3924605"/>
            <a:ext cx="304500" cy="209400"/>
          </a:xfrm>
          <a:prstGeom prst="roundRect">
            <a:avLst>
              <a:gd fmla="val 7939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36"/>
          <p:cNvSpPr txBox="1"/>
          <p:nvPr/>
        </p:nvSpPr>
        <p:spPr>
          <a:xfrm>
            <a:off x="6705295" y="3943807"/>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2693" name="Google Shape;2693;p36"/>
          <p:cNvSpPr/>
          <p:nvPr/>
        </p:nvSpPr>
        <p:spPr>
          <a:xfrm>
            <a:off x="10743286" y="3924605"/>
            <a:ext cx="6768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94" name="Google Shape;2694;p36"/>
          <p:cNvPicPr preferRelativeResize="0"/>
          <p:nvPr/>
        </p:nvPicPr>
        <p:blipFill rotWithShape="1">
          <a:blip r:embed="rId11">
            <a:alphaModFix/>
          </a:blip>
          <a:srcRect b="0" l="0" r="0" t="0"/>
          <a:stretch/>
        </p:blipFill>
        <p:spPr>
          <a:xfrm>
            <a:off x="10820095" y="3976726"/>
            <a:ext cx="114300" cy="114300"/>
          </a:xfrm>
          <a:prstGeom prst="rect">
            <a:avLst/>
          </a:prstGeom>
          <a:noFill/>
          <a:ln>
            <a:noFill/>
          </a:ln>
        </p:spPr>
      </p:pic>
      <p:sp>
        <p:nvSpPr>
          <p:cNvPr id="2695" name="Google Shape;2695;p36"/>
          <p:cNvSpPr txBox="1"/>
          <p:nvPr/>
        </p:nvSpPr>
        <p:spPr>
          <a:xfrm>
            <a:off x="10934395" y="3943807"/>
            <a:ext cx="4956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1.5ヶ月</a:t>
            </a:r>
            <a:endParaRPr b="0" i="0" sz="900" u="none" cap="none" strike="noStrike">
              <a:solidFill>
                <a:schemeClr val="dk1"/>
              </a:solidFill>
              <a:latin typeface="Calibri"/>
              <a:ea typeface="Calibri"/>
              <a:cs typeface="Calibri"/>
              <a:sym typeface="Calibri"/>
            </a:endParaRPr>
          </a:p>
        </p:txBody>
      </p:sp>
      <p:sp>
        <p:nvSpPr>
          <p:cNvPr id="2696" name="Google Shape;2696;p36"/>
          <p:cNvSpPr txBox="1"/>
          <p:nvPr/>
        </p:nvSpPr>
        <p:spPr>
          <a:xfrm>
            <a:off x="6629400" y="4209898"/>
            <a:ext cx="20958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役割再定義キャリアパス提示</a:t>
            </a:r>
            <a:endParaRPr b="0" i="0" sz="1200" u="none" cap="none" strike="noStrike">
              <a:solidFill>
                <a:schemeClr val="dk1"/>
              </a:solidFill>
              <a:latin typeface="Calibri"/>
              <a:ea typeface="Calibri"/>
              <a:cs typeface="Calibri"/>
              <a:sym typeface="Calibri"/>
            </a:endParaRPr>
          </a:p>
        </p:txBody>
      </p:sp>
      <p:sp>
        <p:nvSpPr>
          <p:cNvPr id="2697" name="Google Shape;2697;p36"/>
          <p:cNvSpPr txBox="1"/>
          <p:nvPr/>
        </p:nvSpPr>
        <p:spPr>
          <a:xfrm>
            <a:off x="6629400" y="4496105"/>
            <a:ext cx="47796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新キャリアパス設計、スキル移行ロードマップ、報酬体系見直しにより、AI共存時代のキャリアを明示。</a:t>
            </a:r>
            <a:endParaRPr b="0" i="0" sz="900" u="none" cap="none" strike="noStrike">
              <a:solidFill>
                <a:schemeClr val="dk1"/>
              </a:solidFill>
              <a:latin typeface="Calibri"/>
              <a:ea typeface="Calibri"/>
              <a:cs typeface="Calibri"/>
              <a:sym typeface="Calibri"/>
            </a:endParaRPr>
          </a:p>
        </p:txBody>
      </p:sp>
      <p:sp>
        <p:nvSpPr>
          <p:cNvPr id="2698" name="Google Shape;2698;p36"/>
          <p:cNvSpPr/>
          <p:nvPr/>
        </p:nvSpPr>
        <p:spPr>
          <a:xfrm>
            <a:off x="6629400" y="4943246"/>
            <a:ext cx="1676100" cy="247800"/>
          </a:xfrm>
          <a:prstGeom prst="roundRect">
            <a:avLst>
              <a:gd fmla="val 56770" name="adj"/>
            </a:avLst>
          </a:prstGeom>
          <a:solidFill>
            <a:srgbClr val="DCFC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99" name="Google Shape;2699;p36"/>
          <p:cNvPicPr preferRelativeResize="0"/>
          <p:nvPr/>
        </p:nvPicPr>
        <p:blipFill rotWithShape="1">
          <a:blip r:embed="rId13">
            <a:alphaModFix/>
          </a:blip>
          <a:srcRect b="0" l="0" r="0" t="0"/>
          <a:stretch/>
        </p:blipFill>
        <p:spPr>
          <a:xfrm>
            <a:off x="6705295" y="5009998"/>
            <a:ext cx="114300" cy="114300"/>
          </a:xfrm>
          <a:prstGeom prst="rect">
            <a:avLst/>
          </a:prstGeom>
          <a:noFill/>
          <a:ln>
            <a:noFill/>
          </a:ln>
        </p:spPr>
      </p:pic>
      <p:sp>
        <p:nvSpPr>
          <p:cNvPr id="2700" name="Google Shape;2700;p36"/>
          <p:cNvSpPr txBox="1"/>
          <p:nvPr/>
        </p:nvSpPr>
        <p:spPr>
          <a:xfrm>
            <a:off x="6858000" y="4981651"/>
            <a:ext cx="14577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5803D"/>
              </a:buClr>
              <a:buSzPts val="900"/>
              <a:buFont typeface="Noto Sans JP"/>
              <a:buNone/>
            </a:pPr>
            <a:r>
              <a:rPr b="1" i="0" lang="en-US" sz="900" u="none" cap="none" strike="noStrike">
                <a:solidFill>
                  <a:srgbClr val="15803D"/>
                </a:solidFill>
                <a:latin typeface="Noto Sans JP"/>
                <a:ea typeface="Noto Sans JP"/>
                <a:cs typeface="Noto Sans JP"/>
                <a:sym typeface="Noto Sans JP"/>
              </a:rPr>
              <a:t>期待効果: 不安解消率 60%</a:t>
            </a:r>
            <a:endParaRPr b="0" i="0" sz="900" u="none" cap="none" strike="noStrike">
              <a:solidFill>
                <a:schemeClr val="dk1"/>
              </a:solidFill>
              <a:latin typeface="Calibri"/>
              <a:ea typeface="Calibri"/>
              <a:cs typeface="Calibri"/>
              <a:sym typeface="Calibri"/>
            </a:endParaRPr>
          </a:p>
        </p:txBody>
      </p:sp>
      <p:sp>
        <p:nvSpPr>
          <p:cNvPr id="2701" name="Google Shape;2701;p36"/>
          <p:cNvSpPr/>
          <p:nvPr/>
        </p:nvSpPr>
        <p:spPr>
          <a:xfrm>
            <a:off x="6391656" y="5495544"/>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36"/>
          <p:cNvSpPr/>
          <p:nvPr/>
        </p:nvSpPr>
        <p:spPr>
          <a:xfrm>
            <a:off x="6629400" y="5658307"/>
            <a:ext cx="304500" cy="209400"/>
          </a:xfrm>
          <a:prstGeom prst="roundRect">
            <a:avLst>
              <a:gd fmla="val 79396" name="adj"/>
            </a:avLst>
          </a:prstGeom>
          <a:solidFill>
            <a:srgbClr val="EA58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36"/>
          <p:cNvSpPr txBox="1"/>
          <p:nvPr/>
        </p:nvSpPr>
        <p:spPr>
          <a:xfrm>
            <a:off x="6705295" y="5676595"/>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P1</a:t>
            </a:r>
            <a:endParaRPr b="0" i="0" sz="900" u="none" cap="none" strike="noStrike">
              <a:solidFill>
                <a:schemeClr val="dk1"/>
              </a:solidFill>
              <a:latin typeface="Calibri"/>
              <a:ea typeface="Calibri"/>
              <a:cs typeface="Calibri"/>
              <a:sym typeface="Calibri"/>
            </a:endParaRPr>
          </a:p>
        </p:txBody>
      </p:sp>
      <p:sp>
        <p:nvSpPr>
          <p:cNvPr id="2704" name="Google Shape;2704;p36"/>
          <p:cNvSpPr/>
          <p:nvPr/>
        </p:nvSpPr>
        <p:spPr>
          <a:xfrm>
            <a:off x="10848442" y="5658307"/>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05" name="Google Shape;2705;p36"/>
          <p:cNvPicPr preferRelativeResize="0"/>
          <p:nvPr/>
        </p:nvPicPr>
        <p:blipFill rotWithShape="1">
          <a:blip r:embed="rId11">
            <a:alphaModFix/>
          </a:blip>
          <a:srcRect b="0" l="0" r="0" t="0"/>
          <a:stretch/>
        </p:blipFill>
        <p:spPr>
          <a:xfrm>
            <a:off x="10924337" y="5710428"/>
            <a:ext cx="114300" cy="114300"/>
          </a:xfrm>
          <a:prstGeom prst="rect">
            <a:avLst/>
          </a:prstGeom>
          <a:noFill/>
          <a:ln>
            <a:noFill/>
          </a:ln>
        </p:spPr>
      </p:pic>
      <p:sp>
        <p:nvSpPr>
          <p:cNvPr id="2706" name="Google Shape;2706;p36"/>
          <p:cNvSpPr txBox="1"/>
          <p:nvPr/>
        </p:nvSpPr>
        <p:spPr>
          <a:xfrm>
            <a:off x="11038637" y="5676595"/>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3ヶ月</a:t>
            </a:r>
            <a:endParaRPr b="0" i="0" sz="900" u="none" cap="none" strike="noStrike">
              <a:solidFill>
                <a:schemeClr val="dk1"/>
              </a:solidFill>
              <a:latin typeface="Calibri"/>
              <a:ea typeface="Calibri"/>
              <a:cs typeface="Calibri"/>
              <a:sym typeface="Calibri"/>
            </a:endParaRPr>
          </a:p>
        </p:txBody>
      </p:sp>
      <p:sp>
        <p:nvSpPr>
          <p:cNvPr id="2707" name="Google Shape;2707;p36"/>
          <p:cNvSpPr txBox="1"/>
          <p:nvPr/>
        </p:nvSpPr>
        <p:spPr>
          <a:xfrm>
            <a:off x="6629400" y="5943600"/>
            <a:ext cx="24003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戦略的判断スキルプログラム実施</a:t>
            </a:r>
            <a:endParaRPr b="0" i="0" sz="1200" u="none" cap="none" strike="noStrike">
              <a:solidFill>
                <a:schemeClr val="dk1"/>
              </a:solidFill>
              <a:latin typeface="Calibri"/>
              <a:ea typeface="Calibri"/>
              <a:cs typeface="Calibri"/>
              <a:sym typeface="Calibri"/>
            </a:endParaRPr>
          </a:p>
        </p:txBody>
      </p:sp>
      <p:sp>
        <p:nvSpPr>
          <p:cNvPr id="2708" name="Google Shape;2708;p36"/>
          <p:cNvSpPr txBox="1"/>
          <p:nvPr/>
        </p:nvSpPr>
        <p:spPr>
          <a:xfrm>
            <a:off x="6629400" y="6229807"/>
            <a:ext cx="47886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ビジネス分析力、意思決定フレームワーク、リーダーシップ研修を実施し、上流工程へのシフトを支援。</a:t>
            </a:r>
            <a:endParaRPr b="0" i="0" sz="900" u="none" cap="none" strike="noStrike">
              <a:solidFill>
                <a:schemeClr val="dk1"/>
              </a:solidFill>
              <a:latin typeface="Calibri"/>
              <a:ea typeface="Calibri"/>
              <a:cs typeface="Calibri"/>
              <a:sym typeface="Calibri"/>
            </a:endParaRPr>
          </a:p>
        </p:txBody>
      </p:sp>
      <p:sp>
        <p:nvSpPr>
          <p:cNvPr id="2709" name="Google Shape;2709;p36"/>
          <p:cNvSpPr/>
          <p:nvPr/>
        </p:nvSpPr>
        <p:spPr>
          <a:xfrm>
            <a:off x="6629400" y="6676949"/>
            <a:ext cx="1790400" cy="247800"/>
          </a:xfrm>
          <a:prstGeom prst="roundRect">
            <a:avLst>
              <a:gd fmla="val 56770" name="adj"/>
            </a:avLst>
          </a:prstGeom>
          <a:solidFill>
            <a:srgbClr val="DCFC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10" name="Google Shape;2710;p36"/>
          <p:cNvPicPr preferRelativeResize="0"/>
          <p:nvPr/>
        </p:nvPicPr>
        <p:blipFill rotWithShape="1">
          <a:blip r:embed="rId14">
            <a:alphaModFix/>
          </a:blip>
          <a:srcRect b="0" l="0" r="0" t="0"/>
          <a:stretch/>
        </p:blipFill>
        <p:spPr>
          <a:xfrm>
            <a:off x="6705295" y="6743700"/>
            <a:ext cx="114300" cy="114300"/>
          </a:xfrm>
          <a:prstGeom prst="rect">
            <a:avLst/>
          </a:prstGeom>
          <a:noFill/>
          <a:ln>
            <a:noFill/>
          </a:ln>
        </p:spPr>
      </p:pic>
      <p:sp>
        <p:nvSpPr>
          <p:cNvPr id="2711" name="Google Shape;2711;p36"/>
          <p:cNvSpPr txBox="1"/>
          <p:nvPr/>
        </p:nvSpPr>
        <p:spPr>
          <a:xfrm>
            <a:off x="6858000" y="6715354"/>
            <a:ext cx="15720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5803D"/>
              </a:buClr>
              <a:buSzPts val="900"/>
              <a:buFont typeface="Noto Sans JP"/>
              <a:buNone/>
            </a:pPr>
            <a:r>
              <a:rPr b="1" i="0" lang="en-US" sz="900" u="none" cap="none" strike="noStrike">
                <a:solidFill>
                  <a:srgbClr val="15803D"/>
                </a:solidFill>
                <a:latin typeface="Noto Sans JP"/>
                <a:ea typeface="Noto Sans JP"/>
                <a:cs typeface="Noto Sans JP"/>
                <a:sym typeface="Noto Sans JP"/>
              </a:rPr>
              <a:t>期待効果: 戦略人材育成 20名</a:t>
            </a:r>
            <a:endParaRPr b="0" i="0" sz="900" u="none" cap="none" strike="noStrike">
              <a:solidFill>
                <a:schemeClr val="dk1"/>
              </a:solidFill>
              <a:latin typeface="Calibri"/>
              <a:ea typeface="Calibri"/>
              <a:cs typeface="Calibri"/>
              <a:sym typeface="Calibri"/>
            </a:endParaRPr>
          </a:p>
        </p:txBody>
      </p:sp>
      <p:sp>
        <p:nvSpPr>
          <p:cNvPr id="2712" name="Google Shape;2712;p36"/>
          <p:cNvSpPr/>
          <p:nvPr/>
        </p:nvSpPr>
        <p:spPr>
          <a:xfrm>
            <a:off x="5943600" y="1736446"/>
            <a:ext cx="304500" cy="304500"/>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13" name="Google Shape;2713;p36"/>
          <p:cNvPicPr preferRelativeResize="0"/>
          <p:nvPr/>
        </p:nvPicPr>
        <p:blipFill rotWithShape="1">
          <a:blip r:embed="rId15">
            <a:alphaModFix/>
          </a:blip>
          <a:srcRect b="0" l="-60" r="-50" t="0"/>
          <a:stretch/>
        </p:blipFill>
        <p:spPr>
          <a:xfrm>
            <a:off x="5995721" y="1774850"/>
            <a:ext cx="200254" cy="228600"/>
          </a:xfrm>
          <a:prstGeom prst="rect">
            <a:avLst/>
          </a:prstGeom>
          <a:noFill/>
          <a:ln>
            <a:noFill/>
          </a:ln>
        </p:spPr>
      </p:pic>
      <p:sp>
        <p:nvSpPr>
          <p:cNvPr id="2714" name="Google Shape;2714;p36"/>
          <p:cNvSpPr/>
          <p:nvPr/>
        </p:nvSpPr>
        <p:spPr>
          <a:xfrm>
            <a:off x="5943600" y="3610051"/>
            <a:ext cx="304500" cy="304500"/>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15" name="Google Shape;2715;p36"/>
          <p:cNvPicPr preferRelativeResize="0"/>
          <p:nvPr/>
        </p:nvPicPr>
        <p:blipFill rotWithShape="1">
          <a:blip r:embed="rId15">
            <a:alphaModFix/>
          </a:blip>
          <a:srcRect b="0" l="-60" r="-50" t="0"/>
          <a:stretch/>
        </p:blipFill>
        <p:spPr>
          <a:xfrm>
            <a:off x="5995721" y="3647542"/>
            <a:ext cx="200254" cy="228600"/>
          </a:xfrm>
          <a:prstGeom prst="rect">
            <a:avLst/>
          </a:prstGeom>
          <a:noFill/>
          <a:ln>
            <a:noFill/>
          </a:ln>
        </p:spPr>
      </p:pic>
      <p:sp>
        <p:nvSpPr>
          <p:cNvPr id="2716" name="Google Shape;2716;p36"/>
          <p:cNvSpPr/>
          <p:nvPr/>
        </p:nvSpPr>
        <p:spPr>
          <a:xfrm>
            <a:off x="5943600" y="5482742"/>
            <a:ext cx="304500" cy="304500"/>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17" name="Google Shape;2717;p36"/>
          <p:cNvPicPr preferRelativeResize="0"/>
          <p:nvPr/>
        </p:nvPicPr>
        <p:blipFill rotWithShape="1">
          <a:blip r:embed="rId15">
            <a:alphaModFix/>
          </a:blip>
          <a:srcRect b="0" l="-60" r="-50" t="0"/>
          <a:stretch/>
        </p:blipFill>
        <p:spPr>
          <a:xfrm>
            <a:off x="5995721" y="5521147"/>
            <a:ext cx="200254" cy="228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2" name="Shape 2722"/>
        <p:cNvGrpSpPr/>
        <p:nvPr/>
      </p:nvGrpSpPr>
      <p:grpSpPr>
        <a:xfrm>
          <a:off x="0" y="0"/>
          <a:ext cx="0" cy="0"/>
          <a:chOff x="0" y="0"/>
          <a:chExt cx="0" cy="0"/>
        </a:xfrm>
      </p:grpSpPr>
      <p:sp>
        <p:nvSpPr>
          <p:cNvPr id="2723" name="Google Shape;2723;p37"/>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37"/>
          <p:cNvSpPr/>
          <p:nvPr/>
        </p:nvSpPr>
        <p:spPr>
          <a:xfrm>
            <a:off x="0" y="0"/>
            <a:ext cx="121917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37"/>
          <p:cNvSpPr/>
          <p:nvPr/>
        </p:nvSpPr>
        <p:spPr>
          <a:xfrm>
            <a:off x="381305" y="991210"/>
            <a:ext cx="11430000" cy="192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37"/>
          <p:cNvSpPr txBox="1"/>
          <p:nvPr/>
        </p:nvSpPr>
        <p:spPr>
          <a:xfrm>
            <a:off x="381305" y="286207"/>
            <a:ext cx="26151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B82F6"/>
              </a:buClr>
              <a:buSzPts val="1000"/>
              <a:buFont typeface="Noto Sans JP"/>
              <a:buNone/>
            </a:pPr>
            <a:r>
              <a:rPr b="1" i="0" lang="en-US" sz="1000" u="none" cap="none" strike="noStrike">
                <a:solidFill>
                  <a:srgbClr val="3B82F6"/>
                </a:solidFill>
                <a:latin typeface="Noto Sans JP"/>
                <a:ea typeface="Noto Sans JP"/>
                <a:cs typeface="Noto Sans JP"/>
                <a:sym typeface="Noto Sans JP"/>
              </a:rPr>
              <a:t>STAGE 3: DEVELOPMENT (7〜9合目)</a:t>
            </a:r>
            <a:endParaRPr b="0" i="0" sz="1000" u="none" cap="none" strike="noStrike">
              <a:solidFill>
                <a:schemeClr val="dk1"/>
              </a:solidFill>
              <a:latin typeface="Calibri"/>
              <a:ea typeface="Calibri"/>
              <a:cs typeface="Calibri"/>
              <a:sym typeface="Calibri"/>
            </a:endParaRPr>
          </a:p>
        </p:txBody>
      </p:sp>
      <p:sp>
        <p:nvSpPr>
          <p:cNvPr id="2727" name="Google Shape;2727;p37"/>
          <p:cNvSpPr txBox="1"/>
          <p:nvPr/>
        </p:nvSpPr>
        <p:spPr>
          <a:xfrm>
            <a:off x="381305" y="476402"/>
            <a:ext cx="6215100" cy="419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200"/>
              <a:buFont typeface="Noto Sans JP"/>
              <a:buNone/>
            </a:pPr>
            <a:r>
              <a:rPr b="1" i="0" lang="en-US" sz="2200" u="none" cap="none" strike="noStrike">
                <a:solidFill>
                  <a:srgbClr val="0F172A"/>
                </a:solidFill>
                <a:latin typeface="Noto Sans JP"/>
                <a:ea typeface="Noto Sans JP"/>
                <a:cs typeface="Noto Sans JP"/>
                <a:sym typeface="Noto Sans JP"/>
              </a:rPr>
              <a:t>発展段階：プロセス・ガバナンス課題と解決策</a:t>
            </a:r>
            <a:endParaRPr b="0" i="0" sz="2200" u="none" cap="none" strike="noStrike">
              <a:solidFill>
                <a:schemeClr val="dk1"/>
              </a:solidFill>
              <a:latin typeface="Calibri"/>
              <a:ea typeface="Calibri"/>
              <a:cs typeface="Calibri"/>
              <a:sym typeface="Calibri"/>
            </a:endParaRPr>
          </a:p>
        </p:txBody>
      </p:sp>
      <p:sp>
        <p:nvSpPr>
          <p:cNvPr id="2728" name="Google Shape;2728;p37"/>
          <p:cNvSpPr/>
          <p:nvPr/>
        </p:nvSpPr>
        <p:spPr>
          <a:xfrm>
            <a:off x="9710928" y="514807"/>
            <a:ext cx="2104800" cy="333900"/>
          </a:xfrm>
          <a:prstGeom prst="roundRect">
            <a:avLst>
              <a:gd fmla="val 156556" name="adj"/>
            </a:avLst>
          </a:prstGeom>
          <a:solidFill>
            <a:srgbClr val="EFF6FF"/>
          </a:solidFill>
          <a:ln cap="flat" cmpd="sng" w="12700">
            <a:solidFill>
              <a:srgbClr val="BFDBFE"/>
            </a:solidFill>
            <a:prstDash val="solid"/>
            <a:round/>
            <a:headEnd len="sm" w="sm" type="none"/>
            <a:tailEnd len="sm" w="sm" type="none"/>
          </a:ln>
          <a:effectLst>
            <a:outerShdw blurRad="25400" rotWithShape="0" algn="bl" dir="5400000" dist="12700">
              <a:srgbClr val="2563EB">
                <a:alpha val="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29" name="Google Shape;2729;p37"/>
          <p:cNvPicPr preferRelativeResize="0"/>
          <p:nvPr/>
        </p:nvPicPr>
        <p:blipFill rotWithShape="1">
          <a:blip r:embed="rId3">
            <a:alphaModFix/>
          </a:blip>
          <a:srcRect b="0" l="-833" r="-843" t="0"/>
          <a:stretch/>
        </p:blipFill>
        <p:spPr>
          <a:xfrm>
            <a:off x="9872777" y="614477"/>
            <a:ext cx="152705" cy="133502"/>
          </a:xfrm>
          <a:prstGeom prst="rect">
            <a:avLst/>
          </a:prstGeom>
          <a:noFill/>
          <a:ln>
            <a:noFill/>
          </a:ln>
        </p:spPr>
      </p:pic>
      <p:sp>
        <p:nvSpPr>
          <p:cNvPr id="2730" name="Google Shape;2730;p37"/>
          <p:cNvSpPr txBox="1"/>
          <p:nvPr/>
        </p:nvSpPr>
        <p:spPr>
          <a:xfrm>
            <a:off x="10101377" y="580644"/>
            <a:ext cx="16533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2563EB"/>
              </a:buClr>
              <a:buSzPts val="1000"/>
              <a:buFont typeface="Noto Sans JP"/>
              <a:buNone/>
            </a:pPr>
            <a:r>
              <a:rPr b="1" i="0" lang="en-US" sz="1000" u="none" cap="none" strike="noStrike">
                <a:solidFill>
                  <a:srgbClr val="2563EB"/>
                </a:solidFill>
                <a:latin typeface="Noto Sans JP"/>
                <a:ea typeface="Noto Sans JP"/>
                <a:cs typeface="Noto Sans JP"/>
                <a:sym typeface="Noto Sans JP"/>
              </a:rPr>
              <a:t>発展段階 (Development)</a:t>
            </a:r>
            <a:endParaRPr b="0" i="0" sz="1000" u="none" cap="none" strike="noStrike">
              <a:solidFill>
                <a:schemeClr val="dk1"/>
              </a:solidFill>
              <a:latin typeface="Calibri"/>
              <a:ea typeface="Calibri"/>
              <a:cs typeface="Calibri"/>
              <a:sym typeface="Calibri"/>
            </a:endParaRPr>
          </a:p>
        </p:txBody>
      </p:sp>
      <p:sp>
        <p:nvSpPr>
          <p:cNvPr id="2731" name="Google Shape;2731;p37"/>
          <p:cNvSpPr/>
          <p:nvPr/>
        </p:nvSpPr>
        <p:spPr>
          <a:xfrm>
            <a:off x="381305" y="1248156"/>
            <a:ext cx="5619900" cy="5324700"/>
          </a:xfrm>
          <a:prstGeom prst="roundRect">
            <a:avLst>
              <a:gd fmla="val 492" name="adj"/>
            </a:avLst>
          </a:prstGeom>
          <a:solidFill>
            <a:srgbClr val="FFF1F2"/>
          </a:solidFill>
          <a:ln cap="flat" cmpd="sng" w="12700">
            <a:solidFill>
              <a:srgbClr val="FECD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37"/>
          <p:cNvSpPr/>
          <p:nvPr/>
        </p:nvSpPr>
        <p:spPr>
          <a:xfrm>
            <a:off x="580644" y="1828800"/>
            <a:ext cx="5219400" cy="9000"/>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33" name="Google Shape;2733;p37"/>
          <p:cNvPicPr preferRelativeResize="0"/>
          <p:nvPr/>
        </p:nvPicPr>
        <p:blipFill rotWithShape="1">
          <a:blip r:embed="rId4">
            <a:alphaModFix/>
          </a:blip>
          <a:srcRect b="0" l="0" r="0" t="0"/>
          <a:stretch/>
        </p:blipFill>
        <p:spPr>
          <a:xfrm>
            <a:off x="580644" y="1495044"/>
            <a:ext cx="190195" cy="190195"/>
          </a:xfrm>
          <a:prstGeom prst="rect">
            <a:avLst/>
          </a:prstGeom>
          <a:noFill/>
          <a:ln>
            <a:noFill/>
          </a:ln>
        </p:spPr>
      </p:pic>
      <p:sp>
        <p:nvSpPr>
          <p:cNvPr id="2734" name="Google Shape;2734;p37"/>
          <p:cNvSpPr txBox="1"/>
          <p:nvPr/>
        </p:nvSpPr>
        <p:spPr>
          <a:xfrm>
            <a:off x="866851" y="1447495"/>
            <a:ext cx="1781400" cy="277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F1239"/>
              </a:buClr>
              <a:buSzPts val="1500"/>
              <a:buFont typeface="Noto Sans JP"/>
              <a:buNone/>
            </a:pPr>
            <a:r>
              <a:rPr b="1" i="0" lang="en-US" sz="1500" u="none" cap="none" strike="noStrike">
                <a:solidFill>
                  <a:srgbClr val="9F1239"/>
                </a:solidFill>
                <a:latin typeface="Noto Sans JP"/>
                <a:ea typeface="Noto Sans JP"/>
                <a:cs typeface="Noto Sans JP"/>
                <a:sym typeface="Noto Sans JP"/>
              </a:rPr>
              <a:t>課題 (Challenges)</a:t>
            </a:r>
            <a:endParaRPr b="0" i="0" sz="1500" u="none" cap="none" strike="noStrike">
              <a:solidFill>
                <a:schemeClr val="dk1"/>
              </a:solidFill>
              <a:latin typeface="Calibri"/>
              <a:ea typeface="Calibri"/>
              <a:cs typeface="Calibri"/>
              <a:sym typeface="Calibri"/>
            </a:endParaRPr>
          </a:p>
        </p:txBody>
      </p:sp>
      <p:sp>
        <p:nvSpPr>
          <p:cNvPr id="2735" name="Google Shape;2735;p37"/>
          <p:cNvSpPr/>
          <p:nvPr/>
        </p:nvSpPr>
        <p:spPr>
          <a:xfrm>
            <a:off x="580644" y="2029054"/>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37"/>
          <p:cNvSpPr txBox="1"/>
          <p:nvPr/>
        </p:nvSpPr>
        <p:spPr>
          <a:xfrm>
            <a:off x="819302" y="2171700"/>
            <a:ext cx="23583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説明責任フレームワーク不在</a:t>
            </a:r>
            <a:endParaRPr b="0" i="0" sz="1300" u="none" cap="none" strike="noStrike">
              <a:solidFill>
                <a:schemeClr val="dk1"/>
              </a:solidFill>
              <a:latin typeface="Calibri"/>
              <a:ea typeface="Calibri"/>
              <a:cs typeface="Calibri"/>
              <a:sym typeface="Calibri"/>
            </a:endParaRPr>
          </a:p>
        </p:txBody>
      </p:sp>
      <p:sp>
        <p:nvSpPr>
          <p:cNvPr id="2737" name="Google Shape;2737;p37"/>
          <p:cNvSpPr txBox="1"/>
          <p:nvPr/>
        </p:nvSpPr>
        <p:spPr>
          <a:xfrm>
            <a:off x="819302" y="2489911"/>
            <a:ext cx="47796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AIによる自律的な判断が増える中で、その根拠を説明する仕組みがなく、ブラックボックス化のリスク。</a:t>
            </a:r>
            <a:endParaRPr b="0" i="0" sz="900" u="none" cap="none" strike="noStrike">
              <a:solidFill>
                <a:schemeClr val="dk1"/>
              </a:solidFill>
              <a:latin typeface="Calibri"/>
              <a:ea typeface="Calibri"/>
              <a:cs typeface="Calibri"/>
              <a:sym typeface="Calibri"/>
            </a:endParaRPr>
          </a:p>
        </p:txBody>
      </p:sp>
      <p:sp>
        <p:nvSpPr>
          <p:cNvPr id="2738" name="Google Shape;2738;p37"/>
          <p:cNvSpPr/>
          <p:nvPr/>
        </p:nvSpPr>
        <p:spPr>
          <a:xfrm>
            <a:off x="819302" y="2971800"/>
            <a:ext cx="819300" cy="247800"/>
          </a:xfrm>
          <a:prstGeom prst="roundRect">
            <a:avLst>
              <a:gd fmla="val 56770" name="adj"/>
            </a:avLst>
          </a:prstGeom>
          <a:solidFill>
            <a:srgbClr val="FF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39" name="Google Shape;2739;p37"/>
          <p:cNvPicPr preferRelativeResize="0"/>
          <p:nvPr/>
        </p:nvPicPr>
        <p:blipFill rotWithShape="1">
          <a:blip r:embed="rId5">
            <a:alphaModFix/>
          </a:blip>
          <a:srcRect b="0" l="-2575" r="-2565" t="0"/>
          <a:stretch/>
        </p:blipFill>
        <p:spPr>
          <a:xfrm>
            <a:off x="895198" y="3038551"/>
            <a:ext cx="105156" cy="114300"/>
          </a:xfrm>
          <a:prstGeom prst="rect">
            <a:avLst/>
          </a:prstGeom>
          <a:noFill/>
          <a:ln>
            <a:noFill/>
          </a:ln>
        </p:spPr>
      </p:pic>
      <p:sp>
        <p:nvSpPr>
          <p:cNvPr id="2740" name="Google Shape;2740;p37"/>
          <p:cNvSpPr txBox="1"/>
          <p:nvPr/>
        </p:nvSpPr>
        <p:spPr>
          <a:xfrm>
            <a:off x="1037844" y="3010205"/>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E123C"/>
              </a:buClr>
              <a:buSzPts val="900"/>
              <a:buFont typeface="Noto Sans JP"/>
              <a:buNone/>
            </a:pPr>
            <a:r>
              <a:rPr b="1" i="0" lang="en-US" sz="900" u="none" cap="none" strike="noStrike">
                <a:solidFill>
                  <a:srgbClr val="BE123C"/>
                </a:solidFill>
                <a:latin typeface="Noto Sans JP"/>
                <a:ea typeface="Noto Sans JP"/>
                <a:cs typeface="Noto Sans JP"/>
                <a:sym typeface="Noto Sans JP"/>
              </a:rPr>
              <a:t>緊急度: 高</a:t>
            </a:r>
            <a:endParaRPr b="0" i="0" sz="900" u="none" cap="none" strike="noStrike">
              <a:solidFill>
                <a:schemeClr val="dk1"/>
              </a:solidFill>
              <a:latin typeface="Calibri"/>
              <a:ea typeface="Calibri"/>
              <a:cs typeface="Calibri"/>
              <a:sym typeface="Calibri"/>
            </a:endParaRPr>
          </a:p>
        </p:txBody>
      </p:sp>
      <p:sp>
        <p:nvSpPr>
          <p:cNvPr id="2741" name="Google Shape;2741;p37"/>
          <p:cNvSpPr/>
          <p:nvPr/>
        </p:nvSpPr>
        <p:spPr>
          <a:xfrm>
            <a:off x="1749247" y="2971800"/>
            <a:ext cx="14292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42" name="Google Shape;2742;p37"/>
          <p:cNvPicPr preferRelativeResize="0"/>
          <p:nvPr/>
        </p:nvPicPr>
        <p:blipFill rotWithShape="1">
          <a:blip r:embed="rId6">
            <a:alphaModFix/>
          </a:blip>
          <a:srcRect b="-80" l="0" r="0" t="-80"/>
          <a:stretch/>
        </p:blipFill>
        <p:spPr>
          <a:xfrm>
            <a:off x="1825142" y="3038551"/>
            <a:ext cx="142646" cy="114300"/>
          </a:xfrm>
          <a:prstGeom prst="rect">
            <a:avLst/>
          </a:prstGeom>
          <a:noFill/>
          <a:ln>
            <a:noFill/>
          </a:ln>
        </p:spPr>
      </p:pic>
      <p:sp>
        <p:nvSpPr>
          <p:cNvPr id="2743" name="Google Shape;2743;p37"/>
          <p:cNvSpPr txBox="1"/>
          <p:nvPr/>
        </p:nvSpPr>
        <p:spPr>
          <a:xfrm>
            <a:off x="2006194" y="3010205"/>
            <a:ext cx="11814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透明性・信頼性</a:t>
            </a:r>
            <a:endParaRPr b="0" i="0" sz="900" u="none" cap="none" strike="noStrike">
              <a:solidFill>
                <a:schemeClr val="dk1"/>
              </a:solidFill>
              <a:latin typeface="Calibri"/>
              <a:ea typeface="Calibri"/>
              <a:cs typeface="Calibri"/>
              <a:sym typeface="Calibri"/>
            </a:endParaRPr>
          </a:p>
        </p:txBody>
      </p:sp>
      <p:sp>
        <p:nvSpPr>
          <p:cNvPr id="2744" name="Google Shape;2744;p37"/>
          <p:cNvSpPr/>
          <p:nvPr/>
        </p:nvSpPr>
        <p:spPr>
          <a:xfrm>
            <a:off x="580644" y="3524098"/>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37"/>
          <p:cNvSpPr txBox="1"/>
          <p:nvPr/>
        </p:nvSpPr>
        <p:spPr>
          <a:xfrm>
            <a:off x="819302" y="3666744"/>
            <a:ext cx="27012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データ偏り・公平性リスク未検証</a:t>
            </a:r>
            <a:endParaRPr b="0" i="0" sz="1300" u="none" cap="none" strike="noStrike">
              <a:solidFill>
                <a:schemeClr val="dk1"/>
              </a:solidFill>
              <a:latin typeface="Calibri"/>
              <a:ea typeface="Calibri"/>
              <a:cs typeface="Calibri"/>
              <a:sym typeface="Calibri"/>
            </a:endParaRPr>
          </a:p>
        </p:txBody>
      </p:sp>
      <p:sp>
        <p:nvSpPr>
          <p:cNvPr id="2746" name="Google Shape;2746;p37"/>
          <p:cNvSpPr txBox="1"/>
          <p:nvPr/>
        </p:nvSpPr>
        <p:spPr>
          <a:xfrm>
            <a:off x="819302" y="3984955"/>
            <a:ext cx="47886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学習データのバイアスによりAIの判断が偏るリスクがあるが、体系的な検証プロセスが存在しない。</a:t>
            </a:r>
            <a:endParaRPr b="0" i="0" sz="900" u="none" cap="none" strike="noStrike">
              <a:solidFill>
                <a:schemeClr val="dk1"/>
              </a:solidFill>
              <a:latin typeface="Calibri"/>
              <a:ea typeface="Calibri"/>
              <a:cs typeface="Calibri"/>
              <a:sym typeface="Calibri"/>
            </a:endParaRPr>
          </a:p>
        </p:txBody>
      </p:sp>
      <p:sp>
        <p:nvSpPr>
          <p:cNvPr id="2747" name="Google Shape;2747;p37"/>
          <p:cNvSpPr/>
          <p:nvPr/>
        </p:nvSpPr>
        <p:spPr>
          <a:xfrm>
            <a:off x="819302" y="4466844"/>
            <a:ext cx="819300" cy="247800"/>
          </a:xfrm>
          <a:prstGeom prst="roundRect">
            <a:avLst>
              <a:gd fmla="val 56770" name="adj"/>
            </a:avLst>
          </a:prstGeom>
          <a:solidFill>
            <a:srgbClr val="FF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48" name="Google Shape;2748;p37"/>
          <p:cNvPicPr preferRelativeResize="0"/>
          <p:nvPr/>
        </p:nvPicPr>
        <p:blipFill rotWithShape="1">
          <a:blip r:embed="rId5">
            <a:alphaModFix/>
          </a:blip>
          <a:srcRect b="0" l="-2575" r="-2565" t="0"/>
          <a:stretch/>
        </p:blipFill>
        <p:spPr>
          <a:xfrm>
            <a:off x="895198" y="4533595"/>
            <a:ext cx="105156" cy="114300"/>
          </a:xfrm>
          <a:prstGeom prst="rect">
            <a:avLst/>
          </a:prstGeom>
          <a:noFill/>
          <a:ln>
            <a:noFill/>
          </a:ln>
        </p:spPr>
      </p:pic>
      <p:sp>
        <p:nvSpPr>
          <p:cNvPr id="2749" name="Google Shape;2749;p37"/>
          <p:cNvSpPr txBox="1"/>
          <p:nvPr/>
        </p:nvSpPr>
        <p:spPr>
          <a:xfrm>
            <a:off x="1037844" y="4505249"/>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E123C"/>
              </a:buClr>
              <a:buSzPts val="900"/>
              <a:buFont typeface="Noto Sans JP"/>
              <a:buNone/>
            </a:pPr>
            <a:r>
              <a:rPr b="1" i="0" lang="en-US" sz="900" u="none" cap="none" strike="noStrike">
                <a:solidFill>
                  <a:srgbClr val="BE123C"/>
                </a:solidFill>
                <a:latin typeface="Noto Sans JP"/>
                <a:ea typeface="Noto Sans JP"/>
                <a:cs typeface="Noto Sans JP"/>
                <a:sym typeface="Noto Sans JP"/>
              </a:rPr>
              <a:t>緊急度: 高</a:t>
            </a:r>
            <a:endParaRPr b="0" i="0" sz="900" u="none" cap="none" strike="noStrike">
              <a:solidFill>
                <a:schemeClr val="dk1"/>
              </a:solidFill>
              <a:latin typeface="Calibri"/>
              <a:ea typeface="Calibri"/>
              <a:cs typeface="Calibri"/>
              <a:sym typeface="Calibri"/>
            </a:endParaRPr>
          </a:p>
        </p:txBody>
      </p:sp>
      <p:sp>
        <p:nvSpPr>
          <p:cNvPr id="2750" name="Google Shape;2750;p37"/>
          <p:cNvSpPr/>
          <p:nvPr/>
        </p:nvSpPr>
        <p:spPr>
          <a:xfrm>
            <a:off x="1749247" y="4466844"/>
            <a:ext cx="15435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51" name="Google Shape;2751;p37"/>
          <p:cNvPicPr preferRelativeResize="0"/>
          <p:nvPr/>
        </p:nvPicPr>
        <p:blipFill rotWithShape="1">
          <a:blip r:embed="rId7">
            <a:alphaModFix/>
          </a:blip>
          <a:srcRect b="-80" l="0" r="0" t="-80"/>
          <a:stretch/>
        </p:blipFill>
        <p:spPr>
          <a:xfrm>
            <a:off x="1825142" y="4533595"/>
            <a:ext cx="142646" cy="114300"/>
          </a:xfrm>
          <a:prstGeom prst="rect">
            <a:avLst/>
          </a:prstGeom>
          <a:noFill/>
          <a:ln>
            <a:noFill/>
          </a:ln>
        </p:spPr>
      </p:pic>
      <p:sp>
        <p:nvSpPr>
          <p:cNvPr id="2752" name="Google Shape;2752;p37"/>
          <p:cNvSpPr txBox="1"/>
          <p:nvPr/>
        </p:nvSpPr>
        <p:spPr>
          <a:xfrm>
            <a:off x="2006194" y="4505249"/>
            <a:ext cx="12957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法的リスク・評判</a:t>
            </a:r>
            <a:endParaRPr b="0" i="0" sz="900" u="none" cap="none" strike="noStrike">
              <a:solidFill>
                <a:schemeClr val="dk1"/>
              </a:solidFill>
              <a:latin typeface="Calibri"/>
              <a:ea typeface="Calibri"/>
              <a:cs typeface="Calibri"/>
              <a:sym typeface="Calibri"/>
            </a:endParaRPr>
          </a:p>
        </p:txBody>
      </p:sp>
      <p:sp>
        <p:nvSpPr>
          <p:cNvPr id="2753" name="Google Shape;2753;p37"/>
          <p:cNvSpPr/>
          <p:nvPr/>
        </p:nvSpPr>
        <p:spPr>
          <a:xfrm>
            <a:off x="580644" y="5020056"/>
            <a:ext cx="5219400" cy="1352400"/>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37"/>
          <p:cNvSpPr txBox="1"/>
          <p:nvPr/>
        </p:nvSpPr>
        <p:spPr>
          <a:xfrm>
            <a:off x="819302" y="5162702"/>
            <a:ext cx="28722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インシデント責任の契約条項未整備</a:t>
            </a:r>
            <a:endParaRPr b="0" i="0" sz="1300" u="none" cap="none" strike="noStrike">
              <a:solidFill>
                <a:schemeClr val="dk1"/>
              </a:solidFill>
              <a:latin typeface="Calibri"/>
              <a:ea typeface="Calibri"/>
              <a:cs typeface="Calibri"/>
              <a:sym typeface="Calibri"/>
            </a:endParaRPr>
          </a:p>
        </p:txBody>
      </p:sp>
      <p:sp>
        <p:nvSpPr>
          <p:cNvPr id="2755" name="Google Shape;2755;p37"/>
          <p:cNvSpPr txBox="1"/>
          <p:nvPr/>
        </p:nvSpPr>
        <p:spPr>
          <a:xfrm>
            <a:off x="819302" y="5480914"/>
            <a:ext cx="4541700" cy="181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AI起因のインシデント発生時に、ベンダー・ユーザー間の責任分界点が不明確。</a:t>
            </a:r>
            <a:endParaRPr b="0" i="0" sz="900" u="none" cap="none" strike="noStrike">
              <a:solidFill>
                <a:schemeClr val="dk1"/>
              </a:solidFill>
              <a:latin typeface="Calibri"/>
              <a:ea typeface="Calibri"/>
              <a:cs typeface="Calibri"/>
              <a:sym typeface="Calibri"/>
            </a:endParaRPr>
          </a:p>
        </p:txBody>
      </p:sp>
      <p:sp>
        <p:nvSpPr>
          <p:cNvPr id="2756" name="Google Shape;2756;p37"/>
          <p:cNvSpPr/>
          <p:nvPr/>
        </p:nvSpPr>
        <p:spPr>
          <a:xfrm>
            <a:off x="819302" y="5962802"/>
            <a:ext cx="828300" cy="247800"/>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57" name="Google Shape;2757;p37"/>
          <p:cNvPicPr preferRelativeResize="0"/>
          <p:nvPr/>
        </p:nvPicPr>
        <p:blipFill rotWithShape="1">
          <a:blip r:embed="rId8">
            <a:alphaModFix/>
          </a:blip>
          <a:srcRect b="0" l="0" r="0" t="0"/>
          <a:stretch/>
        </p:blipFill>
        <p:spPr>
          <a:xfrm>
            <a:off x="895198" y="6029554"/>
            <a:ext cx="114300" cy="114300"/>
          </a:xfrm>
          <a:prstGeom prst="rect">
            <a:avLst/>
          </a:prstGeom>
          <a:noFill/>
          <a:ln>
            <a:noFill/>
          </a:ln>
        </p:spPr>
      </p:pic>
      <p:sp>
        <p:nvSpPr>
          <p:cNvPr id="2758" name="Google Shape;2758;p37"/>
          <p:cNvSpPr txBox="1"/>
          <p:nvPr/>
        </p:nvSpPr>
        <p:spPr>
          <a:xfrm>
            <a:off x="1047902" y="6001207"/>
            <a:ext cx="6099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緊急度: 中</a:t>
            </a:r>
            <a:endParaRPr b="0" i="0" sz="900" u="none" cap="none" strike="noStrike">
              <a:solidFill>
                <a:schemeClr val="dk1"/>
              </a:solidFill>
              <a:latin typeface="Calibri"/>
              <a:ea typeface="Calibri"/>
              <a:cs typeface="Calibri"/>
              <a:sym typeface="Calibri"/>
            </a:endParaRPr>
          </a:p>
        </p:txBody>
      </p:sp>
      <p:sp>
        <p:nvSpPr>
          <p:cNvPr id="2759" name="Google Shape;2759;p37"/>
          <p:cNvSpPr/>
          <p:nvPr/>
        </p:nvSpPr>
        <p:spPr>
          <a:xfrm>
            <a:off x="1758391" y="5962802"/>
            <a:ext cx="1257300" cy="247800"/>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60" name="Google Shape;2760;p37"/>
          <p:cNvPicPr preferRelativeResize="0"/>
          <p:nvPr/>
        </p:nvPicPr>
        <p:blipFill rotWithShape="1">
          <a:blip r:embed="rId9">
            <a:alphaModFix/>
          </a:blip>
          <a:srcRect b="0" l="-130" r="-140" t="0"/>
          <a:stretch/>
        </p:blipFill>
        <p:spPr>
          <a:xfrm>
            <a:off x="1835201" y="6029554"/>
            <a:ext cx="85954" cy="114300"/>
          </a:xfrm>
          <a:prstGeom prst="rect">
            <a:avLst/>
          </a:prstGeom>
          <a:noFill/>
          <a:ln>
            <a:noFill/>
          </a:ln>
        </p:spPr>
      </p:pic>
      <p:sp>
        <p:nvSpPr>
          <p:cNvPr id="2761" name="Google Shape;2761;p37"/>
          <p:cNvSpPr txBox="1"/>
          <p:nvPr/>
        </p:nvSpPr>
        <p:spPr>
          <a:xfrm>
            <a:off x="1958645" y="6001207"/>
            <a:ext cx="10671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法的責任範囲</a:t>
            </a:r>
            <a:endParaRPr b="0" i="0" sz="900" u="none" cap="none" strike="noStrike">
              <a:solidFill>
                <a:schemeClr val="dk1"/>
              </a:solidFill>
              <a:latin typeface="Calibri"/>
              <a:ea typeface="Calibri"/>
              <a:cs typeface="Calibri"/>
              <a:sym typeface="Calibri"/>
            </a:endParaRPr>
          </a:p>
        </p:txBody>
      </p:sp>
      <p:sp>
        <p:nvSpPr>
          <p:cNvPr id="2762" name="Google Shape;2762;p37"/>
          <p:cNvSpPr/>
          <p:nvPr/>
        </p:nvSpPr>
        <p:spPr>
          <a:xfrm>
            <a:off x="6191402" y="1248156"/>
            <a:ext cx="5619900" cy="5324700"/>
          </a:xfrm>
          <a:prstGeom prst="roundRect">
            <a:avLst>
              <a:gd fmla="val 492" name="adj"/>
            </a:avLst>
          </a:prstGeom>
          <a:solidFill>
            <a:srgbClr val="FAF5FF"/>
          </a:solidFill>
          <a:ln cap="flat" cmpd="sng" w="12700">
            <a:solidFill>
              <a:srgbClr val="E9D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37"/>
          <p:cNvSpPr/>
          <p:nvPr/>
        </p:nvSpPr>
        <p:spPr>
          <a:xfrm>
            <a:off x="6391656" y="1828800"/>
            <a:ext cx="5219400" cy="9000"/>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64" name="Google Shape;2764;p37"/>
          <p:cNvPicPr preferRelativeResize="0"/>
          <p:nvPr/>
        </p:nvPicPr>
        <p:blipFill rotWithShape="1">
          <a:blip r:embed="rId10">
            <a:alphaModFix/>
          </a:blip>
          <a:srcRect b="0" l="0" r="0" t="0"/>
          <a:stretch/>
        </p:blipFill>
        <p:spPr>
          <a:xfrm>
            <a:off x="6391656" y="1495044"/>
            <a:ext cx="142646" cy="190195"/>
          </a:xfrm>
          <a:prstGeom prst="rect">
            <a:avLst/>
          </a:prstGeom>
          <a:noFill/>
          <a:ln>
            <a:noFill/>
          </a:ln>
        </p:spPr>
      </p:pic>
      <p:sp>
        <p:nvSpPr>
          <p:cNvPr id="2765" name="Google Shape;2765;p37"/>
          <p:cNvSpPr txBox="1"/>
          <p:nvPr/>
        </p:nvSpPr>
        <p:spPr>
          <a:xfrm>
            <a:off x="6629400" y="1447495"/>
            <a:ext cx="1839000" cy="277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B21A8"/>
              </a:buClr>
              <a:buSzPts val="1500"/>
              <a:buFont typeface="Noto Sans JP"/>
              <a:buNone/>
            </a:pPr>
            <a:r>
              <a:rPr b="1" i="0" lang="en-US" sz="1500" u="none" cap="none" strike="noStrike">
                <a:solidFill>
                  <a:srgbClr val="6B21A8"/>
                </a:solidFill>
                <a:latin typeface="Noto Sans JP"/>
                <a:ea typeface="Noto Sans JP"/>
                <a:cs typeface="Noto Sans JP"/>
                <a:sym typeface="Noto Sans JP"/>
              </a:rPr>
              <a:t>解決策 (Solutions)</a:t>
            </a:r>
            <a:endParaRPr b="0" i="0" sz="1500" u="none" cap="none" strike="noStrike">
              <a:solidFill>
                <a:schemeClr val="dk1"/>
              </a:solidFill>
              <a:latin typeface="Calibri"/>
              <a:ea typeface="Calibri"/>
              <a:cs typeface="Calibri"/>
              <a:sym typeface="Calibri"/>
            </a:endParaRPr>
          </a:p>
        </p:txBody>
      </p:sp>
      <p:sp>
        <p:nvSpPr>
          <p:cNvPr id="2766" name="Google Shape;2766;p37"/>
          <p:cNvSpPr/>
          <p:nvPr/>
        </p:nvSpPr>
        <p:spPr>
          <a:xfrm>
            <a:off x="6391656" y="2029054"/>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37"/>
          <p:cNvSpPr/>
          <p:nvPr/>
        </p:nvSpPr>
        <p:spPr>
          <a:xfrm>
            <a:off x="6629400" y="2190902"/>
            <a:ext cx="304500" cy="209400"/>
          </a:xfrm>
          <a:prstGeom prst="roundRect">
            <a:avLst>
              <a:gd fmla="val 7939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37"/>
          <p:cNvSpPr txBox="1"/>
          <p:nvPr/>
        </p:nvSpPr>
        <p:spPr>
          <a:xfrm>
            <a:off x="6705295" y="2210105"/>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2769" name="Google Shape;2769;p37"/>
          <p:cNvSpPr/>
          <p:nvPr/>
        </p:nvSpPr>
        <p:spPr>
          <a:xfrm>
            <a:off x="10848442" y="2190902"/>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70" name="Google Shape;2770;p37"/>
          <p:cNvPicPr preferRelativeResize="0"/>
          <p:nvPr/>
        </p:nvPicPr>
        <p:blipFill rotWithShape="1">
          <a:blip r:embed="rId11">
            <a:alphaModFix/>
          </a:blip>
          <a:srcRect b="0" l="0" r="0" t="0"/>
          <a:stretch/>
        </p:blipFill>
        <p:spPr>
          <a:xfrm>
            <a:off x="10924337" y="2243023"/>
            <a:ext cx="114300" cy="114300"/>
          </a:xfrm>
          <a:prstGeom prst="rect">
            <a:avLst/>
          </a:prstGeom>
          <a:noFill/>
          <a:ln>
            <a:noFill/>
          </a:ln>
        </p:spPr>
      </p:pic>
      <p:sp>
        <p:nvSpPr>
          <p:cNvPr id="2771" name="Google Shape;2771;p37"/>
          <p:cNvSpPr txBox="1"/>
          <p:nvPr/>
        </p:nvSpPr>
        <p:spPr>
          <a:xfrm>
            <a:off x="11038637" y="2210105"/>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1ヶ月</a:t>
            </a:r>
            <a:endParaRPr b="0" i="0" sz="900" u="none" cap="none" strike="noStrike">
              <a:solidFill>
                <a:schemeClr val="dk1"/>
              </a:solidFill>
              <a:latin typeface="Calibri"/>
              <a:ea typeface="Calibri"/>
              <a:cs typeface="Calibri"/>
              <a:sym typeface="Calibri"/>
            </a:endParaRPr>
          </a:p>
        </p:txBody>
      </p:sp>
      <p:sp>
        <p:nvSpPr>
          <p:cNvPr id="2772" name="Google Shape;2772;p37"/>
          <p:cNvSpPr txBox="1"/>
          <p:nvPr/>
        </p:nvSpPr>
        <p:spPr>
          <a:xfrm>
            <a:off x="6629400" y="2476195"/>
            <a:ext cx="20958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説明責任フレームワーク構築</a:t>
            </a:r>
            <a:endParaRPr b="0" i="0" sz="1200" u="none" cap="none" strike="noStrike">
              <a:solidFill>
                <a:schemeClr val="dk1"/>
              </a:solidFill>
              <a:latin typeface="Calibri"/>
              <a:ea typeface="Calibri"/>
              <a:cs typeface="Calibri"/>
              <a:sym typeface="Calibri"/>
            </a:endParaRPr>
          </a:p>
        </p:txBody>
      </p:sp>
      <p:sp>
        <p:nvSpPr>
          <p:cNvPr id="2773" name="Google Shape;2773;p37"/>
          <p:cNvSpPr txBox="1"/>
          <p:nvPr/>
        </p:nvSpPr>
        <p:spPr>
          <a:xfrm>
            <a:off x="6629400" y="2762402"/>
            <a:ext cx="48078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AI判断の説明可能性確保(XAI)、監査証跡の自動整備、透明性レポートの発行プロセスを確立。</a:t>
            </a:r>
            <a:endParaRPr b="0" i="0" sz="900" u="none" cap="none" strike="noStrike">
              <a:solidFill>
                <a:schemeClr val="dk1"/>
              </a:solidFill>
              <a:latin typeface="Calibri"/>
              <a:ea typeface="Calibri"/>
              <a:cs typeface="Calibri"/>
              <a:sym typeface="Calibri"/>
            </a:endParaRPr>
          </a:p>
        </p:txBody>
      </p:sp>
      <p:sp>
        <p:nvSpPr>
          <p:cNvPr id="2774" name="Google Shape;2774;p37"/>
          <p:cNvSpPr/>
          <p:nvPr/>
        </p:nvSpPr>
        <p:spPr>
          <a:xfrm>
            <a:off x="6629400" y="3209544"/>
            <a:ext cx="1399800" cy="247800"/>
          </a:xfrm>
          <a:prstGeom prst="roundRect">
            <a:avLst>
              <a:gd fmla="val 56770" name="adj"/>
            </a:avLst>
          </a:prstGeom>
          <a:solidFill>
            <a:srgbClr val="F5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75" name="Google Shape;2775;p37"/>
          <p:cNvPicPr preferRelativeResize="0"/>
          <p:nvPr/>
        </p:nvPicPr>
        <p:blipFill rotWithShape="1">
          <a:blip r:embed="rId12">
            <a:alphaModFix/>
          </a:blip>
          <a:srcRect b="0" l="0" r="0" t="0"/>
          <a:stretch/>
        </p:blipFill>
        <p:spPr>
          <a:xfrm>
            <a:off x="6705295" y="3276295"/>
            <a:ext cx="114300" cy="114300"/>
          </a:xfrm>
          <a:prstGeom prst="rect">
            <a:avLst/>
          </a:prstGeom>
          <a:noFill/>
          <a:ln>
            <a:noFill/>
          </a:ln>
        </p:spPr>
      </p:pic>
      <p:sp>
        <p:nvSpPr>
          <p:cNvPr id="2776" name="Google Shape;2776;p37"/>
          <p:cNvSpPr txBox="1"/>
          <p:nvPr/>
        </p:nvSpPr>
        <p:spPr>
          <a:xfrm>
            <a:off x="6858000" y="3247949"/>
            <a:ext cx="11814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900"/>
              <a:buFont typeface="Noto Sans JP"/>
              <a:buNone/>
            </a:pPr>
            <a:r>
              <a:rPr b="1" i="0" lang="en-US" sz="900" u="none" cap="none" strike="noStrike">
                <a:solidFill>
                  <a:srgbClr val="7C3AED"/>
                </a:solidFill>
                <a:latin typeface="Noto Sans JP"/>
                <a:ea typeface="Noto Sans JP"/>
                <a:cs typeface="Noto Sans JP"/>
                <a:sym typeface="Noto Sans JP"/>
              </a:rPr>
              <a:t>期待効果: 透明性確保</a:t>
            </a:r>
            <a:endParaRPr b="0" i="0" sz="900" u="none" cap="none" strike="noStrike">
              <a:solidFill>
                <a:schemeClr val="dk1"/>
              </a:solidFill>
              <a:latin typeface="Calibri"/>
              <a:ea typeface="Calibri"/>
              <a:cs typeface="Calibri"/>
              <a:sym typeface="Calibri"/>
            </a:endParaRPr>
          </a:p>
        </p:txBody>
      </p:sp>
      <p:sp>
        <p:nvSpPr>
          <p:cNvPr id="2777" name="Google Shape;2777;p37"/>
          <p:cNvSpPr/>
          <p:nvPr/>
        </p:nvSpPr>
        <p:spPr>
          <a:xfrm>
            <a:off x="6391656" y="3762756"/>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37"/>
          <p:cNvSpPr/>
          <p:nvPr/>
        </p:nvSpPr>
        <p:spPr>
          <a:xfrm>
            <a:off x="6629400" y="3924605"/>
            <a:ext cx="304500" cy="209400"/>
          </a:xfrm>
          <a:prstGeom prst="roundRect">
            <a:avLst>
              <a:gd fmla="val 7939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37"/>
          <p:cNvSpPr txBox="1"/>
          <p:nvPr/>
        </p:nvSpPr>
        <p:spPr>
          <a:xfrm>
            <a:off x="6705295" y="3943807"/>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2780" name="Google Shape;2780;p37"/>
          <p:cNvSpPr/>
          <p:nvPr/>
        </p:nvSpPr>
        <p:spPr>
          <a:xfrm>
            <a:off x="10848442" y="3924605"/>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81" name="Google Shape;2781;p37"/>
          <p:cNvPicPr preferRelativeResize="0"/>
          <p:nvPr/>
        </p:nvPicPr>
        <p:blipFill rotWithShape="1">
          <a:blip r:embed="rId11">
            <a:alphaModFix/>
          </a:blip>
          <a:srcRect b="0" l="0" r="0" t="0"/>
          <a:stretch/>
        </p:blipFill>
        <p:spPr>
          <a:xfrm>
            <a:off x="10924337" y="3976726"/>
            <a:ext cx="114300" cy="114300"/>
          </a:xfrm>
          <a:prstGeom prst="rect">
            <a:avLst/>
          </a:prstGeom>
          <a:noFill/>
          <a:ln>
            <a:noFill/>
          </a:ln>
        </p:spPr>
      </p:pic>
      <p:sp>
        <p:nvSpPr>
          <p:cNvPr id="2782" name="Google Shape;2782;p37"/>
          <p:cNvSpPr txBox="1"/>
          <p:nvPr/>
        </p:nvSpPr>
        <p:spPr>
          <a:xfrm>
            <a:off x="11038637" y="3943807"/>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6週間</a:t>
            </a:r>
            <a:endParaRPr b="0" i="0" sz="900" u="none" cap="none" strike="noStrike">
              <a:solidFill>
                <a:schemeClr val="dk1"/>
              </a:solidFill>
              <a:latin typeface="Calibri"/>
              <a:ea typeface="Calibri"/>
              <a:cs typeface="Calibri"/>
              <a:sym typeface="Calibri"/>
            </a:endParaRPr>
          </a:p>
        </p:txBody>
      </p:sp>
      <p:sp>
        <p:nvSpPr>
          <p:cNvPr id="2783" name="Google Shape;2783;p37"/>
          <p:cNvSpPr txBox="1"/>
          <p:nvPr/>
        </p:nvSpPr>
        <p:spPr>
          <a:xfrm>
            <a:off x="6629400" y="4209898"/>
            <a:ext cx="21060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データ偏り検証プロセス実装</a:t>
            </a:r>
            <a:endParaRPr b="0" i="0" sz="1200" u="none" cap="none" strike="noStrike">
              <a:solidFill>
                <a:schemeClr val="dk1"/>
              </a:solidFill>
              <a:latin typeface="Calibri"/>
              <a:ea typeface="Calibri"/>
              <a:cs typeface="Calibri"/>
              <a:sym typeface="Calibri"/>
            </a:endParaRPr>
          </a:p>
        </p:txBody>
      </p:sp>
      <p:sp>
        <p:nvSpPr>
          <p:cNvPr id="2784" name="Google Shape;2784;p37"/>
          <p:cNvSpPr txBox="1"/>
          <p:nvPr/>
        </p:nvSpPr>
        <p:spPr>
          <a:xfrm>
            <a:off x="6629400" y="4496105"/>
            <a:ext cx="47988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バイアス検出ツールの導入、公平性メトリクスの定義、定期的な監査プロセスを運用化。</a:t>
            </a:r>
            <a:endParaRPr b="0" i="0" sz="900" u="none" cap="none" strike="noStrike">
              <a:solidFill>
                <a:schemeClr val="dk1"/>
              </a:solidFill>
              <a:latin typeface="Calibri"/>
              <a:ea typeface="Calibri"/>
              <a:cs typeface="Calibri"/>
              <a:sym typeface="Calibri"/>
            </a:endParaRPr>
          </a:p>
        </p:txBody>
      </p:sp>
      <p:sp>
        <p:nvSpPr>
          <p:cNvPr id="2785" name="Google Shape;2785;p37"/>
          <p:cNvSpPr/>
          <p:nvPr/>
        </p:nvSpPr>
        <p:spPr>
          <a:xfrm>
            <a:off x="6629400" y="4943246"/>
            <a:ext cx="1429200" cy="247800"/>
          </a:xfrm>
          <a:prstGeom prst="roundRect">
            <a:avLst>
              <a:gd fmla="val 56770" name="adj"/>
            </a:avLst>
          </a:prstGeom>
          <a:solidFill>
            <a:srgbClr val="F5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86" name="Google Shape;2786;p37"/>
          <p:cNvPicPr preferRelativeResize="0"/>
          <p:nvPr/>
        </p:nvPicPr>
        <p:blipFill rotWithShape="1">
          <a:blip r:embed="rId13">
            <a:alphaModFix/>
          </a:blip>
          <a:srcRect b="-80" l="0" r="0" t="-80"/>
          <a:stretch/>
        </p:blipFill>
        <p:spPr>
          <a:xfrm>
            <a:off x="6705295" y="5009998"/>
            <a:ext cx="142646" cy="114300"/>
          </a:xfrm>
          <a:prstGeom prst="rect">
            <a:avLst/>
          </a:prstGeom>
          <a:noFill/>
          <a:ln>
            <a:noFill/>
          </a:ln>
        </p:spPr>
      </p:pic>
      <p:sp>
        <p:nvSpPr>
          <p:cNvPr id="2787" name="Google Shape;2787;p37"/>
          <p:cNvSpPr txBox="1"/>
          <p:nvPr/>
        </p:nvSpPr>
        <p:spPr>
          <a:xfrm>
            <a:off x="6886346" y="4981651"/>
            <a:ext cx="11814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900"/>
              <a:buFont typeface="Noto Sans JP"/>
              <a:buNone/>
            </a:pPr>
            <a:r>
              <a:rPr b="1" i="0" lang="en-US" sz="900" u="none" cap="none" strike="noStrike">
                <a:solidFill>
                  <a:srgbClr val="7C3AED"/>
                </a:solidFill>
                <a:latin typeface="Noto Sans JP"/>
                <a:ea typeface="Noto Sans JP"/>
                <a:cs typeface="Noto Sans JP"/>
                <a:sym typeface="Noto Sans JP"/>
              </a:rPr>
              <a:t>期待効果: 公平性保証</a:t>
            </a:r>
            <a:endParaRPr b="0" i="0" sz="900" u="none" cap="none" strike="noStrike">
              <a:solidFill>
                <a:schemeClr val="dk1"/>
              </a:solidFill>
              <a:latin typeface="Calibri"/>
              <a:ea typeface="Calibri"/>
              <a:cs typeface="Calibri"/>
              <a:sym typeface="Calibri"/>
            </a:endParaRPr>
          </a:p>
        </p:txBody>
      </p:sp>
      <p:sp>
        <p:nvSpPr>
          <p:cNvPr id="2788" name="Google Shape;2788;p37"/>
          <p:cNvSpPr/>
          <p:nvPr/>
        </p:nvSpPr>
        <p:spPr>
          <a:xfrm>
            <a:off x="6391656" y="5495544"/>
            <a:ext cx="5219400" cy="1591200"/>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37"/>
          <p:cNvSpPr/>
          <p:nvPr/>
        </p:nvSpPr>
        <p:spPr>
          <a:xfrm>
            <a:off x="6629400" y="5658307"/>
            <a:ext cx="304500" cy="209400"/>
          </a:xfrm>
          <a:prstGeom prst="roundRect">
            <a:avLst>
              <a:gd fmla="val 79396" name="adj"/>
            </a:avLst>
          </a:prstGeom>
          <a:solidFill>
            <a:srgbClr val="EA58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37"/>
          <p:cNvSpPr txBox="1"/>
          <p:nvPr/>
        </p:nvSpPr>
        <p:spPr>
          <a:xfrm>
            <a:off x="6705295" y="5676595"/>
            <a:ext cx="238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P1</a:t>
            </a:r>
            <a:endParaRPr b="0" i="0" sz="900" u="none" cap="none" strike="noStrike">
              <a:solidFill>
                <a:schemeClr val="dk1"/>
              </a:solidFill>
              <a:latin typeface="Calibri"/>
              <a:ea typeface="Calibri"/>
              <a:cs typeface="Calibri"/>
              <a:sym typeface="Calibri"/>
            </a:endParaRPr>
          </a:p>
        </p:txBody>
      </p:sp>
      <p:sp>
        <p:nvSpPr>
          <p:cNvPr id="2791" name="Google Shape;2791;p37"/>
          <p:cNvSpPr/>
          <p:nvPr/>
        </p:nvSpPr>
        <p:spPr>
          <a:xfrm>
            <a:off x="10848442" y="5658307"/>
            <a:ext cx="571500" cy="209400"/>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92" name="Google Shape;2792;p37"/>
          <p:cNvPicPr preferRelativeResize="0"/>
          <p:nvPr/>
        </p:nvPicPr>
        <p:blipFill rotWithShape="1">
          <a:blip r:embed="rId11">
            <a:alphaModFix/>
          </a:blip>
          <a:srcRect b="0" l="0" r="0" t="0"/>
          <a:stretch/>
        </p:blipFill>
        <p:spPr>
          <a:xfrm>
            <a:off x="10924337" y="5710428"/>
            <a:ext cx="114300" cy="114300"/>
          </a:xfrm>
          <a:prstGeom prst="rect">
            <a:avLst/>
          </a:prstGeom>
          <a:noFill/>
          <a:ln>
            <a:noFill/>
          </a:ln>
        </p:spPr>
      </p:pic>
      <p:sp>
        <p:nvSpPr>
          <p:cNvPr id="2793" name="Google Shape;2793;p37"/>
          <p:cNvSpPr txBox="1"/>
          <p:nvPr/>
        </p:nvSpPr>
        <p:spPr>
          <a:xfrm>
            <a:off x="11038637" y="5676595"/>
            <a:ext cx="391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1ヶ月</a:t>
            </a:r>
            <a:endParaRPr b="0" i="0" sz="900" u="none" cap="none" strike="noStrike">
              <a:solidFill>
                <a:schemeClr val="dk1"/>
              </a:solidFill>
              <a:latin typeface="Calibri"/>
              <a:ea typeface="Calibri"/>
              <a:cs typeface="Calibri"/>
              <a:sym typeface="Calibri"/>
            </a:endParaRPr>
          </a:p>
        </p:txBody>
      </p:sp>
      <p:sp>
        <p:nvSpPr>
          <p:cNvPr id="2794" name="Google Shape;2794;p37"/>
          <p:cNvSpPr txBox="1"/>
          <p:nvPr/>
        </p:nvSpPr>
        <p:spPr>
          <a:xfrm>
            <a:off x="6629400" y="5943600"/>
            <a:ext cx="22578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インシデント責任契約条項整備</a:t>
            </a:r>
            <a:endParaRPr b="0" i="0" sz="1200" u="none" cap="none" strike="noStrike">
              <a:solidFill>
                <a:schemeClr val="dk1"/>
              </a:solidFill>
              <a:latin typeface="Calibri"/>
              <a:ea typeface="Calibri"/>
              <a:cs typeface="Calibri"/>
              <a:sym typeface="Calibri"/>
            </a:endParaRPr>
          </a:p>
        </p:txBody>
      </p:sp>
      <p:sp>
        <p:nvSpPr>
          <p:cNvPr id="2795" name="Google Shape;2795;p37"/>
          <p:cNvSpPr txBox="1"/>
          <p:nvPr/>
        </p:nvSpPr>
        <p:spPr>
          <a:xfrm>
            <a:off x="6629400" y="6229807"/>
            <a:ext cx="46368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SLAの再定義、責任分界点の明確化、補償ルールの策定により、法的リスクを最小化。</a:t>
            </a:r>
            <a:endParaRPr b="0" i="0" sz="900" u="none" cap="none" strike="noStrike">
              <a:solidFill>
                <a:schemeClr val="dk1"/>
              </a:solidFill>
              <a:latin typeface="Calibri"/>
              <a:ea typeface="Calibri"/>
              <a:cs typeface="Calibri"/>
              <a:sym typeface="Calibri"/>
            </a:endParaRPr>
          </a:p>
        </p:txBody>
      </p:sp>
      <p:sp>
        <p:nvSpPr>
          <p:cNvPr id="2796" name="Google Shape;2796;p37"/>
          <p:cNvSpPr/>
          <p:nvPr/>
        </p:nvSpPr>
        <p:spPr>
          <a:xfrm>
            <a:off x="6629400" y="6676949"/>
            <a:ext cx="1647600" cy="247800"/>
          </a:xfrm>
          <a:prstGeom prst="roundRect">
            <a:avLst>
              <a:gd fmla="val 56770" name="adj"/>
            </a:avLst>
          </a:prstGeom>
          <a:solidFill>
            <a:srgbClr val="F5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97" name="Google Shape;2797;p37"/>
          <p:cNvPicPr preferRelativeResize="0"/>
          <p:nvPr/>
        </p:nvPicPr>
        <p:blipFill rotWithShape="1">
          <a:blip r:embed="rId14">
            <a:alphaModFix/>
          </a:blip>
          <a:srcRect b="0" l="-1910" r="-1910" t="0"/>
          <a:stretch/>
        </p:blipFill>
        <p:spPr>
          <a:xfrm>
            <a:off x="6705295" y="6743700"/>
            <a:ext cx="133502" cy="114300"/>
          </a:xfrm>
          <a:prstGeom prst="rect">
            <a:avLst/>
          </a:prstGeom>
          <a:noFill/>
          <a:ln>
            <a:noFill/>
          </a:ln>
        </p:spPr>
      </p:pic>
      <p:sp>
        <p:nvSpPr>
          <p:cNvPr id="2798" name="Google Shape;2798;p37"/>
          <p:cNvSpPr txBox="1"/>
          <p:nvPr/>
        </p:nvSpPr>
        <p:spPr>
          <a:xfrm>
            <a:off x="6877202" y="6715354"/>
            <a:ext cx="14100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900"/>
              <a:buFont typeface="Noto Sans JP"/>
              <a:buNone/>
            </a:pPr>
            <a:r>
              <a:rPr b="1" i="0" lang="en-US" sz="900" u="none" cap="none" strike="noStrike">
                <a:solidFill>
                  <a:srgbClr val="7C3AED"/>
                </a:solidFill>
                <a:latin typeface="Noto Sans JP"/>
                <a:ea typeface="Noto Sans JP"/>
                <a:cs typeface="Noto Sans JP"/>
                <a:sym typeface="Noto Sans JP"/>
              </a:rPr>
              <a:t>期待効果: 法的リスク低減</a:t>
            </a:r>
            <a:endParaRPr b="0" i="0" sz="900" u="none" cap="none" strike="noStrike">
              <a:solidFill>
                <a:schemeClr val="dk1"/>
              </a:solidFill>
              <a:latin typeface="Calibri"/>
              <a:ea typeface="Calibri"/>
              <a:cs typeface="Calibri"/>
              <a:sym typeface="Calibri"/>
            </a:endParaRPr>
          </a:p>
        </p:txBody>
      </p:sp>
      <p:sp>
        <p:nvSpPr>
          <p:cNvPr id="2799" name="Google Shape;2799;p37"/>
          <p:cNvSpPr/>
          <p:nvPr/>
        </p:nvSpPr>
        <p:spPr>
          <a:xfrm>
            <a:off x="5943600" y="1736446"/>
            <a:ext cx="304500" cy="304500"/>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800" name="Google Shape;2800;p37"/>
          <p:cNvPicPr preferRelativeResize="0"/>
          <p:nvPr/>
        </p:nvPicPr>
        <p:blipFill rotWithShape="1">
          <a:blip r:embed="rId15">
            <a:alphaModFix/>
          </a:blip>
          <a:srcRect b="0" l="-60" r="-50" t="0"/>
          <a:stretch/>
        </p:blipFill>
        <p:spPr>
          <a:xfrm>
            <a:off x="5995721" y="1774850"/>
            <a:ext cx="200254" cy="228600"/>
          </a:xfrm>
          <a:prstGeom prst="rect">
            <a:avLst/>
          </a:prstGeom>
          <a:noFill/>
          <a:ln>
            <a:noFill/>
          </a:ln>
        </p:spPr>
      </p:pic>
      <p:sp>
        <p:nvSpPr>
          <p:cNvPr id="2801" name="Google Shape;2801;p37"/>
          <p:cNvSpPr/>
          <p:nvPr/>
        </p:nvSpPr>
        <p:spPr>
          <a:xfrm>
            <a:off x="5943600" y="3610051"/>
            <a:ext cx="304500" cy="304500"/>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802" name="Google Shape;2802;p37"/>
          <p:cNvPicPr preferRelativeResize="0"/>
          <p:nvPr/>
        </p:nvPicPr>
        <p:blipFill rotWithShape="1">
          <a:blip r:embed="rId15">
            <a:alphaModFix/>
          </a:blip>
          <a:srcRect b="0" l="-60" r="-50" t="0"/>
          <a:stretch/>
        </p:blipFill>
        <p:spPr>
          <a:xfrm>
            <a:off x="5995721" y="3647542"/>
            <a:ext cx="200254" cy="228600"/>
          </a:xfrm>
          <a:prstGeom prst="rect">
            <a:avLst/>
          </a:prstGeom>
          <a:noFill/>
          <a:ln>
            <a:noFill/>
          </a:ln>
        </p:spPr>
      </p:pic>
      <p:sp>
        <p:nvSpPr>
          <p:cNvPr id="2803" name="Google Shape;2803;p37"/>
          <p:cNvSpPr/>
          <p:nvPr/>
        </p:nvSpPr>
        <p:spPr>
          <a:xfrm>
            <a:off x="5943600" y="5482742"/>
            <a:ext cx="304500" cy="304500"/>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804" name="Google Shape;2804;p37"/>
          <p:cNvPicPr preferRelativeResize="0"/>
          <p:nvPr/>
        </p:nvPicPr>
        <p:blipFill rotWithShape="1">
          <a:blip r:embed="rId15">
            <a:alphaModFix/>
          </a:blip>
          <a:srcRect b="0" l="-60" r="-50" t="0"/>
          <a:stretch/>
        </p:blipFill>
        <p:spPr>
          <a:xfrm>
            <a:off x="5995721" y="5521147"/>
            <a:ext cx="200254" cy="228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9" name="Shape 2809"/>
        <p:cNvGrpSpPr/>
        <p:nvPr/>
      </p:nvGrpSpPr>
      <p:grpSpPr>
        <a:xfrm>
          <a:off x="0" y="0"/>
          <a:ext cx="0" cy="0"/>
          <a:chOff x="0" y="0"/>
          <a:chExt cx="0" cy="0"/>
        </a:xfrm>
      </p:grpSpPr>
      <p:sp>
        <p:nvSpPr>
          <p:cNvPr id="2810" name="Google Shape;2810;p38"/>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38"/>
          <p:cNvSpPr/>
          <p:nvPr/>
        </p:nvSpPr>
        <p:spPr>
          <a:xfrm>
            <a:off x="5608015" y="0"/>
            <a:ext cx="6591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38"/>
          <p:cNvSpPr/>
          <p:nvPr/>
        </p:nvSpPr>
        <p:spPr>
          <a:xfrm>
            <a:off x="6827825" y="3129077"/>
            <a:ext cx="342900" cy="304500"/>
          </a:xfrm>
          <a:prstGeom prst="roundRect">
            <a:avLst>
              <a:gd fmla="val 56306" name="adj"/>
            </a:avLst>
          </a:prstGeom>
          <a:solidFill>
            <a:srgbClr val="DBEAFE"/>
          </a:solidFill>
          <a:ln cap="flat" cmpd="sng" w="25400">
            <a:solidFill>
              <a:srgbClr val="BFDB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38"/>
          <p:cNvSpPr/>
          <p:nvPr/>
        </p:nvSpPr>
        <p:spPr>
          <a:xfrm>
            <a:off x="7243877" y="3129077"/>
            <a:ext cx="342900" cy="304500"/>
          </a:xfrm>
          <a:prstGeom prst="roundRect">
            <a:avLst>
              <a:gd fmla="val 56306" name="adj"/>
            </a:avLst>
          </a:prstGeom>
          <a:solidFill>
            <a:srgbClr val="1E3A8A"/>
          </a:solidFill>
          <a:ln cap="flat" cmpd="sng" w="25400">
            <a:solidFill>
              <a:srgbClr val="1E3A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38"/>
          <p:cNvSpPr/>
          <p:nvPr/>
        </p:nvSpPr>
        <p:spPr>
          <a:xfrm>
            <a:off x="6142025" y="3639312"/>
            <a:ext cx="1742700" cy="714000"/>
          </a:xfrm>
          <a:prstGeom prst="roundRect">
            <a:avLst>
              <a:gd fmla="val 17072"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815" name="Google Shape;2815;p38"/>
          <p:cNvPicPr preferRelativeResize="0"/>
          <p:nvPr/>
        </p:nvPicPr>
        <p:blipFill rotWithShape="1">
          <a:blip r:embed="rId3">
            <a:alphaModFix/>
          </a:blip>
          <a:srcRect b="-12499" l="0" r="0" t="-12500"/>
          <a:stretch/>
        </p:blipFill>
        <p:spPr>
          <a:xfrm>
            <a:off x="6332220" y="3762756"/>
            <a:ext cx="171907" cy="171907"/>
          </a:xfrm>
          <a:prstGeom prst="rect">
            <a:avLst/>
          </a:prstGeom>
          <a:noFill/>
          <a:ln>
            <a:noFill/>
          </a:ln>
        </p:spPr>
      </p:pic>
      <p:sp>
        <p:nvSpPr>
          <p:cNvPr id="2816" name="Google Shape;2816;p38"/>
          <p:cNvSpPr/>
          <p:nvPr/>
        </p:nvSpPr>
        <p:spPr>
          <a:xfrm>
            <a:off x="8031175" y="3639312"/>
            <a:ext cx="1742700" cy="714000"/>
          </a:xfrm>
          <a:prstGeom prst="roundRect">
            <a:avLst>
              <a:gd fmla="val 17072"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817" name="Google Shape;2817;p38"/>
          <p:cNvPicPr preferRelativeResize="0"/>
          <p:nvPr/>
        </p:nvPicPr>
        <p:blipFill rotWithShape="1">
          <a:blip r:embed="rId4">
            <a:alphaModFix/>
          </a:blip>
          <a:srcRect b="0" l="-3798" r="-3798" t="0"/>
          <a:stretch/>
        </p:blipFill>
        <p:spPr>
          <a:xfrm>
            <a:off x="8222285" y="3762756"/>
            <a:ext cx="161849" cy="171907"/>
          </a:xfrm>
          <a:prstGeom prst="rect">
            <a:avLst/>
          </a:prstGeom>
          <a:noFill/>
          <a:ln>
            <a:noFill/>
          </a:ln>
        </p:spPr>
      </p:pic>
      <p:sp>
        <p:nvSpPr>
          <p:cNvPr id="2818" name="Google Shape;2818;p38"/>
          <p:cNvSpPr/>
          <p:nvPr/>
        </p:nvSpPr>
        <p:spPr>
          <a:xfrm>
            <a:off x="9921240" y="3639312"/>
            <a:ext cx="1742700" cy="714000"/>
          </a:xfrm>
          <a:prstGeom prst="roundRect">
            <a:avLst>
              <a:gd fmla="val 17072"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819" name="Google Shape;2819;p38"/>
          <p:cNvPicPr preferRelativeResize="0"/>
          <p:nvPr/>
        </p:nvPicPr>
        <p:blipFill rotWithShape="1">
          <a:blip r:embed="rId5">
            <a:alphaModFix/>
          </a:blip>
          <a:srcRect b="-12499" l="0" r="0" t="-12500"/>
          <a:stretch/>
        </p:blipFill>
        <p:spPr>
          <a:xfrm>
            <a:off x="10111435" y="3762756"/>
            <a:ext cx="171907" cy="171907"/>
          </a:xfrm>
          <a:prstGeom prst="rect">
            <a:avLst/>
          </a:prstGeom>
          <a:noFill/>
          <a:ln>
            <a:noFill/>
          </a:ln>
        </p:spPr>
      </p:pic>
      <p:sp>
        <p:nvSpPr>
          <p:cNvPr id="2820" name="Google Shape;2820;p38"/>
          <p:cNvSpPr txBox="1"/>
          <p:nvPr/>
        </p:nvSpPr>
        <p:spPr>
          <a:xfrm>
            <a:off x="6142025" y="2460650"/>
            <a:ext cx="4467900" cy="495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700"/>
              <a:buFont typeface="Noto Sans JP"/>
              <a:buNone/>
            </a:pPr>
            <a:r>
              <a:rPr b="1" i="0" lang="en-US" sz="2700" u="none" cap="none" strike="noStrike">
                <a:solidFill>
                  <a:srgbClr val="0F172A"/>
                </a:solidFill>
                <a:latin typeface="Noto Sans JP"/>
                <a:ea typeface="Noto Sans JP"/>
                <a:cs typeface="Noto Sans JP"/>
                <a:sym typeface="Noto Sans JP"/>
              </a:rPr>
              <a:t>完全AI統合 (頂上／10合目)</a:t>
            </a:r>
            <a:endParaRPr b="0" i="0" sz="2700" u="none" cap="none" strike="noStrike">
              <a:solidFill>
                <a:schemeClr val="dk1"/>
              </a:solidFill>
              <a:latin typeface="Calibri"/>
              <a:ea typeface="Calibri"/>
              <a:cs typeface="Calibri"/>
              <a:sym typeface="Calibri"/>
            </a:endParaRPr>
          </a:p>
        </p:txBody>
      </p:sp>
      <p:sp>
        <p:nvSpPr>
          <p:cNvPr id="2821" name="Google Shape;2821;p38"/>
          <p:cNvSpPr txBox="1"/>
          <p:nvPr/>
        </p:nvSpPr>
        <p:spPr>
          <a:xfrm>
            <a:off x="6142025" y="3193999"/>
            <a:ext cx="667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到達レベル</a:t>
            </a:r>
            <a:endParaRPr b="0" i="0" sz="900" u="none" cap="none" strike="noStrike">
              <a:solidFill>
                <a:schemeClr val="dk1"/>
              </a:solidFill>
              <a:latin typeface="Calibri"/>
              <a:ea typeface="Calibri"/>
              <a:cs typeface="Calibri"/>
              <a:sym typeface="Calibri"/>
            </a:endParaRPr>
          </a:p>
        </p:txBody>
      </p:sp>
      <p:sp>
        <p:nvSpPr>
          <p:cNvPr id="2822" name="Google Shape;2822;p38"/>
          <p:cNvSpPr txBox="1"/>
          <p:nvPr/>
        </p:nvSpPr>
        <p:spPr>
          <a:xfrm>
            <a:off x="6922922" y="3186684"/>
            <a:ext cx="246000" cy="181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40AF"/>
              </a:buClr>
              <a:buSzPts val="900"/>
              <a:buFont typeface="Noto Sans JP"/>
              <a:buNone/>
            </a:pPr>
            <a:r>
              <a:rPr b="1" i="0" lang="en-US" sz="900" u="none" cap="none" strike="noStrike">
                <a:solidFill>
                  <a:srgbClr val="1E40AF"/>
                </a:solidFill>
                <a:latin typeface="Noto Sans JP"/>
                <a:ea typeface="Noto Sans JP"/>
                <a:cs typeface="Noto Sans JP"/>
                <a:sym typeface="Noto Sans JP"/>
              </a:rPr>
              <a:t>L6</a:t>
            </a:r>
            <a:endParaRPr b="0" i="0" sz="900" u="none" cap="none" strike="noStrike">
              <a:solidFill>
                <a:schemeClr val="dk1"/>
              </a:solidFill>
              <a:latin typeface="Calibri"/>
              <a:ea typeface="Calibri"/>
              <a:cs typeface="Calibri"/>
              <a:sym typeface="Calibri"/>
            </a:endParaRPr>
          </a:p>
        </p:txBody>
      </p:sp>
      <p:sp>
        <p:nvSpPr>
          <p:cNvPr id="2823" name="Google Shape;2823;p38"/>
          <p:cNvSpPr txBox="1"/>
          <p:nvPr/>
        </p:nvSpPr>
        <p:spPr>
          <a:xfrm>
            <a:off x="7338974" y="3186684"/>
            <a:ext cx="246000" cy="181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L7</a:t>
            </a:r>
            <a:endParaRPr b="0" i="0" sz="900" u="none" cap="none" strike="noStrike">
              <a:solidFill>
                <a:schemeClr val="dk1"/>
              </a:solidFill>
              <a:latin typeface="Calibri"/>
              <a:ea typeface="Calibri"/>
              <a:cs typeface="Calibri"/>
              <a:sym typeface="Calibri"/>
            </a:endParaRPr>
          </a:p>
        </p:txBody>
      </p:sp>
      <p:sp>
        <p:nvSpPr>
          <p:cNvPr id="2824" name="Google Shape;2824;p38"/>
          <p:cNvSpPr txBox="1"/>
          <p:nvPr/>
        </p:nvSpPr>
        <p:spPr>
          <a:xfrm>
            <a:off x="6599225" y="3753612"/>
            <a:ext cx="11577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1300"/>
              <a:buFont typeface="Noto Sans JP"/>
              <a:buNone/>
            </a:pPr>
            <a:r>
              <a:rPr b="1" i="0" lang="en-US" sz="1300" u="none" cap="none" strike="noStrike">
                <a:solidFill>
                  <a:srgbClr val="0F172A"/>
                </a:solidFill>
                <a:latin typeface="Noto Sans JP"/>
                <a:ea typeface="Noto Sans JP"/>
                <a:cs typeface="Noto Sans JP"/>
                <a:sym typeface="Noto Sans JP"/>
              </a:rPr>
              <a:t>完全自律実現</a:t>
            </a:r>
            <a:endParaRPr b="0" i="0" sz="1300" u="none" cap="none" strike="noStrike">
              <a:solidFill>
                <a:schemeClr val="dk1"/>
              </a:solidFill>
              <a:latin typeface="Calibri"/>
              <a:ea typeface="Calibri"/>
              <a:cs typeface="Calibri"/>
              <a:sym typeface="Calibri"/>
            </a:endParaRPr>
          </a:p>
        </p:txBody>
      </p:sp>
      <p:sp>
        <p:nvSpPr>
          <p:cNvPr id="2825" name="Google Shape;2825;p38"/>
          <p:cNvSpPr txBox="1"/>
          <p:nvPr/>
        </p:nvSpPr>
        <p:spPr>
          <a:xfrm>
            <a:off x="8479231" y="3753612"/>
            <a:ext cx="1157700" cy="486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1300"/>
              <a:buFont typeface="Noto Sans JP"/>
              <a:buNone/>
            </a:pPr>
            <a:r>
              <a:rPr b="1" i="0" lang="en-US" sz="1300" u="none" cap="none" strike="noStrike">
                <a:solidFill>
                  <a:srgbClr val="0F172A"/>
                </a:solidFill>
                <a:latin typeface="Noto Sans JP"/>
                <a:ea typeface="Noto Sans JP"/>
                <a:cs typeface="Noto Sans JP"/>
                <a:sym typeface="Noto Sans JP"/>
              </a:rPr>
              <a:t>戦略的人間役割</a:t>
            </a:r>
            <a:endParaRPr b="0" i="0" sz="1300" u="none" cap="none" strike="noStrike">
              <a:solidFill>
                <a:schemeClr val="dk1"/>
              </a:solidFill>
              <a:latin typeface="Calibri"/>
              <a:ea typeface="Calibri"/>
              <a:cs typeface="Calibri"/>
              <a:sym typeface="Calibri"/>
            </a:endParaRPr>
          </a:p>
        </p:txBody>
      </p:sp>
      <p:sp>
        <p:nvSpPr>
          <p:cNvPr id="2826" name="Google Shape;2826;p38"/>
          <p:cNvSpPr txBox="1"/>
          <p:nvPr/>
        </p:nvSpPr>
        <p:spPr>
          <a:xfrm>
            <a:off x="10378440" y="3753612"/>
            <a:ext cx="1167600" cy="486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1300"/>
              <a:buFont typeface="Noto Sans JP"/>
              <a:buNone/>
            </a:pPr>
            <a:r>
              <a:rPr b="1" i="0" lang="en-US" sz="1300" u="none" cap="none" strike="noStrike">
                <a:solidFill>
                  <a:srgbClr val="0F172A"/>
                </a:solidFill>
                <a:latin typeface="Noto Sans JP"/>
                <a:ea typeface="Noto Sans JP"/>
                <a:cs typeface="Noto Sans JP"/>
                <a:sym typeface="Noto Sans JP"/>
              </a:rPr>
              <a:t>AI統治体制確立</a:t>
            </a:r>
            <a:endParaRPr b="0" i="0" sz="1300" u="none" cap="none" strike="noStrike">
              <a:solidFill>
                <a:schemeClr val="dk1"/>
              </a:solidFill>
              <a:latin typeface="Calibri"/>
              <a:ea typeface="Calibri"/>
              <a:cs typeface="Calibri"/>
              <a:sym typeface="Calibri"/>
            </a:endParaRPr>
          </a:p>
        </p:txBody>
      </p:sp>
      <p:sp>
        <p:nvSpPr>
          <p:cNvPr id="2827" name="Google Shape;2827;p38"/>
          <p:cNvSpPr/>
          <p:nvPr/>
        </p:nvSpPr>
        <p:spPr>
          <a:xfrm>
            <a:off x="0" y="0"/>
            <a:ext cx="5609700" cy="6858000"/>
          </a:xfrm>
          <a:prstGeom prst="rect">
            <a:avLst/>
          </a:prstGeom>
          <a:solidFill>
            <a:srgbClr val="CA8A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38"/>
          <p:cNvSpPr/>
          <p:nvPr/>
        </p:nvSpPr>
        <p:spPr>
          <a:xfrm>
            <a:off x="392278" y="2900477"/>
            <a:ext cx="1134000" cy="314700"/>
          </a:xfrm>
          <a:prstGeom prst="roundRect">
            <a:avLst>
              <a:gd fmla="val 290697" name="adj"/>
            </a:avLst>
          </a:prstGeom>
          <a:noFill/>
          <a:ln cap="flat" cmpd="sng" w="25400">
            <a:solidFill>
              <a:srgbClr val="FFFFFF">
                <a:alpha val="6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38"/>
          <p:cNvSpPr txBox="1"/>
          <p:nvPr/>
        </p:nvSpPr>
        <p:spPr>
          <a:xfrm>
            <a:off x="506578" y="2957170"/>
            <a:ext cx="10050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1000"/>
              <a:buFont typeface="Noto Sans JP"/>
              <a:buNone/>
            </a:pPr>
            <a:r>
              <a:rPr b="1" i="0" lang="en-US" sz="1000" u="none" cap="none" strike="noStrike">
                <a:solidFill>
                  <a:srgbClr val="FFFFFF"/>
                </a:solidFill>
                <a:latin typeface="Noto Sans JP"/>
                <a:ea typeface="Noto Sans JP"/>
                <a:cs typeface="Noto Sans JP"/>
                <a:sym typeface="Noto Sans JP"/>
              </a:rPr>
              <a:t>FINAL GOAL</a:t>
            </a:r>
            <a:endParaRPr b="0" i="0" sz="1000" u="none" cap="none" strike="noStrike">
              <a:solidFill>
                <a:schemeClr val="dk1"/>
              </a:solidFill>
              <a:latin typeface="Calibri"/>
              <a:ea typeface="Calibri"/>
              <a:cs typeface="Calibri"/>
              <a:sym typeface="Calibri"/>
            </a:endParaRPr>
          </a:p>
        </p:txBody>
      </p:sp>
      <p:sp>
        <p:nvSpPr>
          <p:cNvPr id="2830" name="Google Shape;2830;p38"/>
          <p:cNvSpPr txBox="1"/>
          <p:nvPr/>
        </p:nvSpPr>
        <p:spPr>
          <a:xfrm>
            <a:off x="392278" y="3185770"/>
            <a:ext cx="2833800" cy="914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4900"/>
              <a:buFont typeface="Noto Sans JP"/>
              <a:buNone/>
            </a:pPr>
            <a:r>
              <a:rPr b="1" i="0" lang="en-US" sz="4900" u="none" cap="none" strike="noStrike">
                <a:solidFill>
                  <a:srgbClr val="FFFFFF"/>
                </a:solidFill>
                <a:latin typeface="Noto Sans JP"/>
                <a:ea typeface="Noto Sans JP"/>
                <a:cs typeface="Noto Sans JP"/>
                <a:sym typeface="Noto Sans JP"/>
              </a:rPr>
              <a:t>STAGE4</a:t>
            </a:r>
            <a:endParaRPr b="0" i="0" sz="4900" u="none" cap="none" strike="noStrike">
              <a:solidFill>
                <a:schemeClr val="dk1"/>
              </a:solidFill>
              <a:latin typeface="Calibri"/>
              <a:ea typeface="Calibri"/>
              <a:cs typeface="Calibri"/>
              <a:sym typeface="Calibri"/>
            </a:endParaRPr>
          </a:p>
        </p:txBody>
      </p:sp>
      <p:sp>
        <p:nvSpPr>
          <p:cNvPr id="2831" name="Google Shape;2831;p38"/>
          <p:cNvSpPr/>
          <p:nvPr/>
        </p:nvSpPr>
        <p:spPr>
          <a:xfrm>
            <a:off x="3893515" y="5143500"/>
            <a:ext cx="2095800" cy="2095800"/>
          </a:xfrm>
          <a:prstGeom prst="roundRect">
            <a:avLst>
              <a:gd fmla="val 2380" name="adj"/>
            </a:avLst>
          </a:prstGeom>
          <a:solidFill>
            <a:srgbClr val="F59E0B">
              <a:alpha val="1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38"/>
          <p:cNvSpPr/>
          <p:nvPr/>
        </p:nvSpPr>
        <p:spPr>
          <a:xfrm>
            <a:off x="-285293" y="228600"/>
            <a:ext cx="1333200" cy="1333200"/>
          </a:xfrm>
          <a:prstGeom prst="roundRect">
            <a:avLst>
              <a:gd fmla="val 5879" name="adj"/>
            </a:avLst>
          </a:prstGeom>
          <a:solidFill>
            <a:srgbClr val="FACC15">
              <a:alpha val="1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8"/>
          <p:cNvSpPr/>
          <p:nvPr/>
        </p:nvSpPr>
        <p:spPr>
          <a:xfrm>
            <a:off x="4097426" y="6529730"/>
            <a:ext cx="1380600" cy="237600"/>
          </a:xfrm>
          <a:prstGeom prst="roundRect">
            <a:avLst>
              <a:gd fmla="val 384615" name="adj"/>
            </a:avLst>
          </a:prstGeom>
          <a:solidFill>
            <a:srgbClr val="FEF3C7"/>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38"/>
          <p:cNvSpPr txBox="1"/>
          <p:nvPr/>
        </p:nvSpPr>
        <p:spPr>
          <a:xfrm>
            <a:off x="4183380" y="6567221"/>
            <a:ext cx="1288500" cy="152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stage_eyecatch_full_ai</a:t>
            </a:r>
            <a:endParaRPr b="0" i="0" sz="800" u="none" cap="none" strike="noStrike">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9" name="Shape 2839"/>
        <p:cNvGrpSpPr/>
        <p:nvPr/>
      </p:nvGrpSpPr>
      <p:grpSpPr>
        <a:xfrm>
          <a:off x="0" y="0"/>
          <a:ext cx="0" cy="0"/>
          <a:chOff x="0" y="0"/>
          <a:chExt cx="0" cy="0"/>
        </a:xfrm>
      </p:grpSpPr>
      <p:sp>
        <p:nvSpPr>
          <p:cNvPr id="2840" name="Google Shape;2840;p39"/>
          <p:cNvSpPr/>
          <p:nvPr/>
        </p:nvSpPr>
        <p:spPr>
          <a:xfrm>
            <a:off x="0" y="0"/>
            <a:ext cx="12191695"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39"/>
          <p:cNvSpPr/>
          <p:nvPr/>
        </p:nvSpPr>
        <p:spPr>
          <a:xfrm>
            <a:off x="0" y="0"/>
            <a:ext cx="12191695"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39"/>
          <p:cNvSpPr/>
          <p:nvPr/>
        </p:nvSpPr>
        <p:spPr>
          <a:xfrm>
            <a:off x="333756" y="704088"/>
            <a:ext cx="11525098" cy="19202"/>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39"/>
          <p:cNvSpPr txBox="1"/>
          <p:nvPr/>
        </p:nvSpPr>
        <p:spPr>
          <a:xfrm>
            <a:off x="333756" y="237744"/>
            <a:ext cx="6863486"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1900"/>
              <a:buFont typeface="Noto Sans JP"/>
              <a:buNone/>
            </a:pPr>
            <a:r>
              <a:rPr b="1" i="0" lang="en-US" sz="1900" u="none" cap="none" strike="noStrike">
                <a:solidFill>
                  <a:srgbClr val="1E3A8A"/>
                </a:solidFill>
                <a:latin typeface="Noto Sans JP"/>
                <a:ea typeface="Noto Sans JP"/>
                <a:cs typeface="Noto Sans JP"/>
                <a:sym typeface="Noto Sans JP"/>
              </a:rPr>
              <a:t>完全AI統合：プロセス代替可能状況 Current: 頂上／10合目</a:t>
            </a:r>
            <a:endParaRPr b="0" i="0" sz="1900" u="none" cap="none" strike="noStrike">
              <a:solidFill>
                <a:schemeClr val="dk1"/>
              </a:solidFill>
              <a:latin typeface="Calibri"/>
              <a:ea typeface="Calibri"/>
              <a:cs typeface="Calibri"/>
              <a:sym typeface="Calibri"/>
            </a:endParaRPr>
          </a:p>
        </p:txBody>
      </p:sp>
      <p:sp>
        <p:nvSpPr>
          <p:cNvPr id="2844" name="Google Shape;2844;p39"/>
          <p:cNvSpPr/>
          <p:nvPr/>
        </p:nvSpPr>
        <p:spPr>
          <a:xfrm>
            <a:off x="7095744" y="302666"/>
            <a:ext cx="4772254" cy="247802"/>
          </a:xfrm>
          <a:prstGeom prst="roundRect">
            <a:avLst>
              <a:gd fmla="val 85155"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39"/>
          <p:cNvSpPr/>
          <p:nvPr/>
        </p:nvSpPr>
        <p:spPr>
          <a:xfrm>
            <a:off x="7199986" y="385877"/>
            <a:ext cx="75895" cy="75895"/>
          </a:xfrm>
          <a:prstGeom prst="roundRect">
            <a:avLst>
              <a:gd fmla="val 301206" name="adj"/>
            </a:avLst>
          </a:prstGeom>
          <a:solidFill>
            <a:srgbClr val="1E3A8A"/>
          </a:solidFill>
          <a:ln>
            <a:noFill/>
          </a:ln>
          <a:effectLst>
            <a:outerShdw blurRad="25400" rotWithShape="0" algn="bl" dir="5400000" dist="12700">
              <a:srgbClr val="000000">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39"/>
          <p:cNvSpPr txBox="1"/>
          <p:nvPr/>
        </p:nvSpPr>
        <p:spPr>
          <a:xfrm>
            <a:off x="7314286" y="359359"/>
            <a:ext cx="553212"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L7:完全自律</a:t>
            </a:r>
            <a:endParaRPr b="0" i="0" sz="800" u="none" cap="none" strike="noStrike">
              <a:solidFill>
                <a:schemeClr val="dk1"/>
              </a:solidFill>
              <a:latin typeface="Calibri"/>
              <a:ea typeface="Calibri"/>
              <a:cs typeface="Calibri"/>
              <a:sym typeface="Calibri"/>
            </a:endParaRPr>
          </a:p>
        </p:txBody>
      </p:sp>
      <p:sp>
        <p:nvSpPr>
          <p:cNvPr id="2847" name="Google Shape;2847;p39"/>
          <p:cNvSpPr/>
          <p:nvPr/>
        </p:nvSpPr>
        <p:spPr>
          <a:xfrm>
            <a:off x="7862011" y="385877"/>
            <a:ext cx="75895" cy="75895"/>
          </a:xfrm>
          <a:prstGeom prst="roundRect">
            <a:avLst>
              <a:gd fmla="val 301206" name="adj"/>
            </a:avLst>
          </a:prstGeom>
          <a:solidFill>
            <a:srgbClr val="2563EB"/>
          </a:solidFill>
          <a:ln>
            <a:noFill/>
          </a:ln>
          <a:effectLst>
            <a:outerShdw blurRad="25400" rotWithShape="0" algn="bl" dir="5400000" dist="12700">
              <a:srgbClr val="000000">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39"/>
          <p:cNvSpPr txBox="1"/>
          <p:nvPr/>
        </p:nvSpPr>
        <p:spPr>
          <a:xfrm>
            <a:off x="7976311" y="359359"/>
            <a:ext cx="553212"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L6:監視のみ</a:t>
            </a:r>
            <a:endParaRPr b="0" i="0" sz="800" u="none" cap="none" strike="noStrike">
              <a:solidFill>
                <a:schemeClr val="dk1"/>
              </a:solidFill>
              <a:latin typeface="Calibri"/>
              <a:ea typeface="Calibri"/>
              <a:cs typeface="Calibri"/>
              <a:sym typeface="Calibri"/>
            </a:endParaRPr>
          </a:p>
        </p:txBody>
      </p:sp>
      <p:sp>
        <p:nvSpPr>
          <p:cNvPr id="2849" name="Google Shape;2849;p39"/>
          <p:cNvSpPr/>
          <p:nvPr/>
        </p:nvSpPr>
        <p:spPr>
          <a:xfrm>
            <a:off x="8523122" y="385877"/>
            <a:ext cx="75895" cy="75895"/>
          </a:xfrm>
          <a:prstGeom prst="roundRect">
            <a:avLst>
              <a:gd fmla="val 301206" name="adj"/>
            </a:avLst>
          </a:prstGeom>
          <a:solidFill>
            <a:srgbClr val="06B6D4"/>
          </a:solidFill>
          <a:ln>
            <a:noFill/>
          </a:ln>
          <a:effectLst>
            <a:outerShdw blurRad="25400" rotWithShape="0" algn="bl" dir="5400000" dist="12700">
              <a:srgbClr val="000000">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39"/>
          <p:cNvSpPr txBox="1"/>
          <p:nvPr/>
        </p:nvSpPr>
        <p:spPr>
          <a:xfrm>
            <a:off x="8637422" y="359359"/>
            <a:ext cx="553212"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L5:承認のみ</a:t>
            </a:r>
            <a:endParaRPr b="0" i="0" sz="800" u="none" cap="none" strike="noStrike">
              <a:solidFill>
                <a:schemeClr val="dk1"/>
              </a:solidFill>
              <a:latin typeface="Calibri"/>
              <a:ea typeface="Calibri"/>
              <a:cs typeface="Calibri"/>
              <a:sym typeface="Calibri"/>
            </a:endParaRPr>
          </a:p>
        </p:txBody>
      </p:sp>
      <p:sp>
        <p:nvSpPr>
          <p:cNvPr id="2851" name="Google Shape;2851;p39"/>
          <p:cNvSpPr/>
          <p:nvPr/>
        </p:nvSpPr>
        <p:spPr>
          <a:xfrm>
            <a:off x="9184234" y="385877"/>
            <a:ext cx="75895" cy="75895"/>
          </a:xfrm>
          <a:prstGeom prst="roundRect">
            <a:avLst>
              <a:gd fmla="val 301206" name="adj"/>
            </a:avLst>
          </a:prstGeom>
          <a:solidFill>
            <a:srgbClr val="F59E0B"/>
          </a:solidFill>
          <a:ln>
            <a:noFill/>
          </a:ln>
          <a:effectLst>
            <a:outerShdw blurRad="25400" rotWithShape="0" algn="bl" dir="5400000" dist="12700">
              <a:srgbClr val="000000">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39"/>
          <p:cNvSpPr txBox="1"/>
          <p:nvPr/>
        </p:nvSpPr>
        <p:spPr>
          <a:xfrm>
            <a:off x="9298534" y="359359"/>
            <a:ext cx="553212"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L4:強い支援</a:t>
            </a:r>
            <a:endParaRPr b="0" i="0" sz="800" u="none" cap="none" strike="noStrike">
              <a:solidFill>
                <a:schemeClr val="dk1"/>
              </a:solidFill>
              <a:latin typeface="Calibri"/>
              <a:ea typeface="Calibri"/>
              <a:cs typeface="Calibri"/>
              <a:sym typeface="Calibri"/>
            </a:endParaRPr>
          </a:p>
        </p:txBody>
      </p:sp>
      <p:sp>
        <p:nvSpPr>
          <p:cNvPr id="2853" name="Google Shape;2853;p39"/>
          <p:cNvSpPr/>
          <p:nvPr/>
        </p:nvSpPr>
        <p:spPr>
          <a:xfrm>
            <a:off x="9846259" y="385877"/>
            <a:ext cx="75895" cy="75895"/>
          </a:xfrm>
          <a:prstGeom prst="roundRect">
            <a:avLst>
              <a:gd fmla="val 301206" name="adj"/>
            </a:avLst>
          </a:prstGeom>
          <a:solidFill>
            <a:srgbClr val="EA580C"/>
          </a:solidFill>
          <a:ln>
            <a:noFill/>
          </a:ln>
          <a:effectLst>
            <a:outerShdw blurRad="25400" rotWithShape="0" algn="bl" dir="5400000" dist="12700">
              <a:srgbClr val="000000">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39"/>
          <p:cNvSpPr txBox="1"/>
          <p:nvPr/>
        </p:nvSpPr>
        <p:spPr>
          <a:xfrm>
            <a:off x="9960559" y="359359"/>
            <a:ext cx="553212"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L3:限定支援</a:t>
            </a:r>
            <a:endParaRPr b="0" i="0" sz="800" u="none" cap="none" strike="noStrike">
              <a:solidFill>
                <a:schemeClr val="dk1"/>
              </a:solidFill>
              <a:latin typeface="Calibri"/>
              <a:ea typeface="Calibri"/>
              <a:cs typeface="Calibri"/>
              <a:sym typeface="Calibri"/>
            </a:endParaRPr>
          </a:p>
        </p:txBody>
      </p:sp>
      <p:sp>
        <p:nvSpPr>
          <p:cNvPr id="2855" name="Google Shape;2855;p39"/>
          <p:cNvSpPr/>
          <p:nvPr/>
        </p:nvSpPr>
        <p:spPr>
          <a:xfrm>
            <a:off x="10507370" y="385877"/>
            <a:ext cx="75895" cy="75895"/>
          </a:xfrm>
          <a:prstGeom prst="roundRect">
            <a:avLst>
              <a:gd fmla="val 301206" name="adj"/>
            </a:avLst>
          </a:prstGeom>
          <a:solidFill>
            <a:srgbClr val="DC2626"/>
          </a:solidFill>
          <a:ln>
            <a:noFill/>
          </a:ln>
          <a:effectLst>
            <a:outerShdw blurRad="25400" rotWithShape="0" algn="bl" dir="5400000" dist="12700">
              <a:srgbClr val="000000">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39"/>
          <p:cNvSpPr txBox="1"/>
          <p:nvPr/>
        </p:nvSpPr>
        <p:spPr>
          <a:xfrm>
            <a:off x="10621670" y="359359"/>
            <a:ext cx="553212"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L2:最小支援</a:t>
            </a:r>
            <a:endParaRPr b="0" i="0" sz="800" u="none" cap="none" strike="noStrike">
              <a:solidFill>
                <a:schemeClr val="dk1"/>
              </a:solidFill>
              <a:latin typeface="Calibri"/>
              <a:ea typeface="Calibri"/>
              <a:cs typeface="Calibri"/>
              <a:sym typeface="Calibri"/>
            </a:endParaRPr>
          </a:p>
        </p:txBody>
      </p:sp>
      <p:sp>
        <p:nvSpPr>
          <p:cNvPr id="2857" name="Google Shape;2857;p39"/>
          <p:cNvSpPr/>
          <p:nvPr/>
        </p:nvSpPr>
        <p:spPr>
          <a:xfrm>
            <a:off x="11168482" y="385877"/>
            <a:ext cx="75895" cy="75895"/>
          </a:xfrm>
          <a:prstGeom prst="roundRect">
            <a:avLst>
              <a:gd fmla="val 301206" name="adj"/>
            </a:avLst>
          </a:prstGeom>
          <a:solidFill>
            <a:srgbClr val="CBD5E1"/>
          </a:solidFill>
          <a:ln>
            <a:noFill/>
          </a:ln>
          <a:effectLst>
            <a:outerShdw blurRad="25400" rotWithShape="0" algn="bl" dir="5400000" dist="12700">
              <a:srgbClr val="000000">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39"/>
          <p:cNvSpPr txBox="1"/>
          <p:nvPr/>
        </p:nvSpPr>
        <p:spPr>
          <a:xfrm>
            <a:off x="11282782" y="359359"/>
            <a:ext cx="553212"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L1:人間必須</a:t>
            </a:r>
            <a:endParaRPr b="0" i="0" sz="800" u="none" cap="none" strike="noStrike">
              <a:solidFill>
                <a:schemeClr val="dk1"/>
              </a:solidFill>
              <a:latin typeface="Calibri"/>
              <a:ea typeface="Calibri"/>
              <a:cs typeface="Calibri"/>
              <a:sym typeface="Calibri"/>
            </a:endParaRPr>
          </a:p>
        </p:txBody>
      </p:sp>
      <p:sp>
        <p:nvSpPr>
          <p:cNvPr id="2859" name="Google Shape;2859;p39"/>
          <p:cNvSpPr/>
          <p:nvPr/>
        </p:nvSpPr>
        <p:spPr>
          <a:xfrm>
            <a:off x="333756" y="866851"/>
            <a:ext cx="1857146" cy="4876495"/>
          </a:xfrm>
          <a:prstGeom prst="roundRect">
            <a:avLst>
              <a:gd fmla="val 2020" name="adj"/>
            </a:avLst>
          </a:prstGeom>
          <a:solidFill>
            <a:srgbClr val="F8FAFC"/>
          </a:solidFill>
          <a:ln cap="flat" cmpd="sng" w="12700">
            <a:solidFill>
              <a:srgbClr val="F1F5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39"/>
          <p:cNvSpPr/>
          <p:nvPr/>
        </p:nvSpPr>
        <p:spPr>
          <a:xfrm>
            <a:off x="400507" y="1143000"/>
            <a:ext cx="1723644" cy="19202"/>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861" name="Google Shape;2861;p39"/>
          <p:cNvPicPr preferRelativeResize="0"/>
          <p:nvPr/>
        </p:nvPicPr>
        <p:blipFill rotWithShape="1">
          <a:blip r:embed="rId3">
            <a:alphaModFix/>
          </a:blip>
          <a:srcRect b="-1958" l="0" r="0" t="-1958"/>
          <a:stretch/>
        </p:blipFill>
        <p:spPr>
          <a:xfrm>
            <a:off x="971093" y="966521"/>
            <a:ext cx="75895" cy="105156"/>
          </a:xfrm>
          <a:prstGeom prst="rect">
            <a:avLst/>
          </a:prstGeom>
          <a:noFill/>
          <a:ln>
            <a:noFill/>
          </a:ln>
        </p:spPr>
      </p:pic>
      <p:sp>
        <p:nvSpPr>
          <p:cNvPr id="2862" name="Google Shape;2862;p39"/>
          <p:cNvSpPr txBox="1"/>
          <p:nvPr/>
        </p:nvSpPr>
        <p:spPr>
          <a:xfrm>
            <a:off x="1095451" y="933602"/>
            <a:ext cx="553212" cy="171907"/>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要件定義</a:t>
            </a:r>
            <a:endParaRPr b="0" i="0" sz="900" u="none" cap="none" strike="noStrike">
              <a:solidFill>
                <a:schemeClr val="dk1"/>
              </a:solidFill>
              <a:latin typeface="Calibri"/>
              <a:ea typeface="Calibri"/>
              <a:cs typeface="Calibri"/>
              <a:sym typeface="Calibri"/>
            </a:endParaRPr>
          </a:p>
        </p:txBody>
      </p:sp>
      <p:sp>
        <p:nvSpPr>
          <p:cNvPr id="2863" name="Google Shape;2863;p39"/>
          <p:cNvSpPr/>
          <p:nvPr/>
        </p:nvSpPr>
        <p:spPr>
          <a:xfrm>
            <a:off x="400507" y="1248156"/>
            <a:ext cx="1723644" cy="400507"/>
          </a:xfrm>
          <a:prstGeom prst="roundRect">
            <a:avLst>
              <a:gd fmla="val 21744" name="adj"/>
            </a:avLst>
          </a:prstGeom>
          <a:solidFill>
            <a:srgbClr val="FEF08A"/>
          </a:solidFill>
          <a:ln cap="flat" cmpd="sng" w="12700">
            <a:solidFill>
              <a:srgbClr val="F59E0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39"/>
          <p:cNvSpPr txBox="1"/>
          <p:nvPr/>
        </p:nvSpPr>
        <p:spPr>
          <a:xfrm>
            <a:off x="485546" y="1396289"/>
            <a:ext cx="1114654"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L41.ステークホルダー分析</a:t>
            </a:r>
            <a:endParaRPr b="0" i="0" sz="800" u="none" cap="none" strike="noStrike">
              <a:solidFill>
                <a:schemeClr val="dk1"/>
              </a:solidFill>
              <a:latin typeface="Calibri"/>
              <a:ea typeface="Calibri"/>
              <a:cs typeface="Calibri"/>
              <a:sym typeface="Calibri"/>
            </a:endParaRPr>
          </a:p>
        </p:txBody>
      </p:sp>
      <p:sp>
        <p:nvSpPr>
          <p:cNvPr id="2865" name="Google Shape;2865;p39"/>
          <p:cNvSpPr/>
          <p:nvPr/>
        </p:nvSpPr>
        <p:spPr>
          <a:xfrm>
            <a:off x="400507" y="1695298"/>
            <a:ext cx="1723644" cy="400507"/>
          </a:xfrm>
          <a:prstGeom prst="roundRect">
            <a:avLst>
              <a:gd fmla="val 21744" name="adj"/>
            </a:avLst>
          </a:prstGeom>
          <a:solidFill>
            <a:srgbClr val="FECACA"/>
          </a:solidFill>
          <a:ln cap="flat" cmpd="sng" w="12700">
            <a:solidFill>
              <a:srgbClr val="DC2626"/>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39"/>
          <p:cNvSpPr txBox="1"/>
          <p:nvPr/>
        </p:nvSpPr>
        <p:spPr>
          <a:xfrm>
            <a:off x="485546" y="1844345"/>
            <a:ext cx="9436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L22.ヒアリング・合意</a:t>
            </a:r>
            <a:endParaRPr b="0" i="0" sz="800" u="none" cap="none" strike="noStrike">
              <a:solidFill>
                <a:schemeClr val="dk1"/>
              </a:solidFill>
              <a:latin typeface="Calibri"/>
              <a:ea typeface="Calibri"/>
              <a:cs typeface="Calibri"/>
              <a:sym typeface="Calibri"/>
            </a:endParaRPr>
          </a:p>
        </p:txBody>
      </p:sp>
      <p:sp>
        <p:nvSpPr>
          <p:cNvPr id="2867" name="Google Shape;2867;p39"/>
          <p:cNvSpPr/>
          <p:nvPr/>
        </p:nvSpPr>
        <p:spPr>
          <a:xfrm>
            <a:off x="400507" y="2143354"/>
            <a:ext cx="1723644" cy="400507"/>
          </a:xfrm>
          <a:prstGeom prst="roundRect">
            <a:avLst>
              <a:gd fmla="val 21744"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39"/>
          <p:cNvSpPr txBox="1"/>
          <p:nvPr/>
        </p:nvSpPr>
        <p:spPr>
          <a:xfrm>
            <a:off x="485546" y="2291486"/>
            <a:ext cx="857707"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L53.現状分析(As-Is)</a:t>
            </a:r>
            <a:endParaRPr b="0" i="0" sz="800" u="none" cap="none" strike="noStrike">
              <a:solidFill>
                <a:schemeClr val="dk1"/>
              </a:solidFill>
              <a:latin typeface="Calibri"/>
              <a:ea typeface="Calibri"/>
              <a:cs typeface="Calibri"/>
              <a:sym typeface="Calibri"/>
            </a:endParaRPr>
          </a:p>
        </p:txBody>
      </p:sp>
      <p:sp>
        <p:nvSpPr>
          <p:cNvPr id="2869" name="Google Shape;2869;p39"/>
          <p:cNvSpPr/>
          <p:nvPr/>
        </p:nvSpPr>
        <p:spPr>
          <a:xfrm>
            <a:off x="400507" y="2590495"/>
            <a:ext cx="1723644" cy="400507"/>
          </a:xfrm>
          <a:prstGeom prst="roundRect">
            <a:avLst>
              <a:gd fmla="val 21744" name="adj"/>
            </a:avLst>
          </a:prstGeom>
          <a:solidFill>
            <a:srgbClr val="FEF08A"/>
          </a:solidFill>
          <a:ln cap="flat" cmpd="sng" w="12700">
            <a:solidFill>
              <a:srgbClr val="F59E0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39"/>
          <p:cNvSpPr txBox="1"/>
          <p:nvPr/>
        </p:nvSpPr>
        <p:spPr>
          <a:xfrm>
            <a:off x="485546" y="2739542"/>
            <a:ext cx="896112"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L44.理想設計(To-Be)</a:t>
            </a:r>
            <a:endParaRPr b="0" i="0" sz="800" u="none" cap="none" strike="noStrike">
              <a:solidFill>
                <a:schemeClr val="dk1"/>
              </a:solidFill>
              <a:latin typeface="Calibri"/>
              <a:ea typeface="Calibri"/>
              <a:cs typeface="Calibri"/>
              <a:sym typeface="Calibri"/>
            </a:endParaRPr>
          </a:p>
        </p:txBody>
      </p:sp>
      <p:sp>
        <p:nvSpPr>
          <p:cNvPr id="2871" name="Google Shape;2871;p39"/>
          <p:cNvSpPr/>
          <p:nvPr/>
        </p:nvSpPr>
        <p:spPr>
          <a:xfrm>
            <a:off x="400507" y="3038551"/>
            <a:ext cx="1723644" cy="400507"/>
          </a:xfrm>
          <a:prstGeom prst="roundRect">
            <a:avLst>
              <a:gd fmla="val 21744" name="adj"/>
            </a:avLst>
          </a:prstGeom>
          <a:solidFill>
            <a:srgbClr val="1E3A8A"/>
          </a:solidFill>
          <a:ln cap="flat" cmpd="sng" w="12700">
            <a:solidFill>
              <a:srgbClr val="1E3A8A"/>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39"/>
          <p:cNvSpPr txBox="1"/>
          <p:nvPr/>
        </p:nvSpPr>
        <p:spPr>
          <a:xfrm>
            <a:off x="485546" y="3186684"/>
            <a:ext cx="1114654"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800"/>
              <a:buFont typeface="Noto Sans JP"/>
              <a:buNone/>
            </a:pPr>
            <a:r>
              <a:rPr b="1" i="0" lang="en-US" sz="800" u="none" cap="none" strike="noStrike">
                <a:solidFill>
                  <a:srgbClr val="FFFFFF"/>
                </a:solidFill>
                <a:latin typeface="Noto Sans JP"/>
                <a:ea typeface="Noto Sans JP"/>
                <a:cs typeface="Noto Sans JP"/>
                <a:sym typeface="Noto Sans JP"/>
              </a:rPr>
              <a:t>L75.要件文書作成・構造化</a:t>
            </a:r>
            <a:endParaRPr b="0" i="0" sz="800" u="none" cap="none" strike="noStrike">
              <a:solidFill>
                <a:schemeClr val="dk1"/>
              </a:solidFill>
              <a:latin typeface="Calibri"/>
              <a:ea typeface="Calibri"/>
              <a:cs typeface="Calibri"/>
              <a:sym typeface="Calibri"/>
            </a:endParaRPr>
          </a:p>
        </p:txBody>
      </p:sp>
      <p:sp>
        <p:nvSpPr>
          <p:cNvPr id="2873" name="Google Shape;2873;p39"/>
          <p:cNvSpPr/>
          <p:nvPr/>
        </p:nvSpPr>
        <p:spPr>
          <a:xfrm>
            <a:off x="400507" y="3486607"/>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39"/>
          <p:cNvSpPr txBox="1"/>
          <p:nvPr/>
        </p:nvSpPr>
        <p:spPr>
          <a:xfrm>
            <a:off x="485546" y="3634740"/>
            <a:ext cx="857707"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L66.非機能要件定義</a:t>
            </a:r>
            <a:endParaRPr b="0" i="0" sz="800" u="none" cap="none" strike="noStrike">
              <a:solidFill>
                <a:schemeClr val="dk1"/>
              </a:solidFill>
              <a:latin typeface="Calibri"/>
              <a:ea typeface="Calibri"/>
              <a:cs typeface="Calibri"/>
              <a:sym typeface="Calibri"/>
            </a:endParaRPr>
          </a:p>
        </p:txBody>
      </p:sp>
      <p:sp>
        <p:nvSpPr>
          <p:cNvPr id="2875" name="Google Shape;2875;p39"/>
          <p:cNvSpPr/>
          <p:nvPr/>
        </p:nvSpPr>
        <p:spPr>
          <a:xfrm>
            <a:off x="400507" y="3933749"/>
            <a:ext cx="1723644" cy="400507"/>
          </a:xfrm>
          <a:prstGeom prst="roundRect">
            <a:avLst>
              <a:gd fmla="val 21744" name="adj"/>
            </a:avLst>
          </a:prstGeom>
          <a:solidFill>
            <a:srgbClr val="FEF08A"/>
          </a:solidFill>
          <a:ln cap="flat" cmpd="sng" w="12700">
            <a:solidFill>
              <a:srgbClr val="F59E0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39"/>
          <p:cNvSpPr txBox="1"/>
          <p:nvPr/>
        </p:nvSpPr>
        <p:spPr>
          <a:xfrm>
            <a:off x="485546" y="4082796"/>
            <a:ext cx="771754"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L47.優先順位付け</a:t>
            </a:r>
            <a:endParaRPr b="0" i="0" sz="800" u="none" cap="none" strike="noStrike">
              <a:solidFill>
                <a:schemeClr val="dk1"/>
              </a:solidFill>
              <a:latin typeface="Calibri"/>
              <a:ea typeface="Calibri"/>
              <a:cs typeface="Calibri"/>
              <a:sym typeface="Calibri"/>
            </a:endParaRPr>
          </a:p>
        </p:txBody>
      </p:sp>
      <p:sp>
        <p:nvSpPr>
          <p:cNvPr id="2877" name="Google Shape;2877;p39"/>
          <p:cNvSpPr/>
          <p:nvPr/>
        </p:nvSpPr>
        <p:spPr>
          <a:xfrm>
            <a:off x="400507" y="4381805"/>
            <a:ext cx="1723644" cy="400507"/>
          </a:xfrm>
          <a:prstGeom prst="roundRect">
            <a:avLst>
              <a:gd fmla="val 21744" name="adj"/>
            </a:avLst>
          </a:prstGeom>
          <a:solidFill>
            <a:srgbClr val="1E3A8A"/>
          </a:solidFill>
          <a:ln cap="flat" cmpd="sng" w="12700">
            <a:solidFill>
              <a:srgbClr val="1E3A8A"/>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39"/>
          <p:cNvSpPr txBox="1"/>
          <p:nvPr/>
        </p:nvSpPr>
        <p:spPr>
          <a:xfrm>
            <a:off x="485546" y="4529938"/>
            <a:ext cx="933602"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800"/>
              <a:buFont typeface="Noto Sans JP"/>
              <a:buNone/>
            </a:pPr>
            <a:r>
              <a:rPr b="1" i="0" lang="en-US" sz="800" u="none" cap="none" strike="noStrike">
                <a:solidFill>
                  <a:srgbClr val="FFFFFF"/>
                </a:solidFill>
                <a:latin typeface="Noto Sans JP"/>
                <a:ea typeface="Noto Sans JP"/>
                <a:cs typeface="Noto Sans JP"/>
                <a:sym typeface="Noto Sans JP"/>
              </a:rPr>
              <a:t>L78.トレーサビリティ</a:t>
            </a:r>
            <a:endParaRPr b="0" i="0" sz="800" u="none" cap="none" strike="noStrike">
              <a:solidFill>
                <a:schemeClr val="dk1"/>
              </a:solidFill>
              <a:latin typeface="Calibri"/>
              <a:ea typeface="Calibri"/>
              <a:cs typeface="Calibri"/>
              <a:sym typeface="Calibri"/>
            </a:endParaRPr>
          </a:p>
        </p:txBody>
      </p:sp>
      <p:sp>
        <p:nvSpPr>
          <p:cNvPr id="2879" name="Google Shape;2879;p39"/>
          <p:cNvSpPr/>
          <p:nvPr/>
        </p:nvSpPr>
        <p:spPr>
          <a:xfrm>
            <a:off x="400507" y="4828946"/>
            <a:ext cx="1723644" cy="400507"/>
          </a:xfrm>
          <a:prstGeom prst="roundRect">
            <a:avLst>
              <a:gd fmla="val 21744" name="adj"/>
            </a:avLst>
          </a:prstGeom>
          <a:solidFill>
            <a:srgbClr val="1E3A8A"/>
          </a:solidFill>
          <a:ln cap="flat" cmpd="sng" w="12700">
            <a:solidFill>
              <a:srgbClr val="1E3A8A"/>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39"/>
          <p:cNvSpPr txBox="1"/>
          <p:nvPr/>
        </p:nvSpPr>
        <p:spPr>
          <a:xfrm>
            <a:off x="485546" y="4977994"/>
            <a:ext cx="9436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800"/>
              <a:buFont typeface="Noto Sans JP"/>
              <a:buNone/>
            </a:pPr>
            <a:r>
              <a:rPr b="1" i="0" lang="en-US" sz="800" u="none" cap="none" strike="noStrike">
                <a:solidFill>
                  <a:srgbClr val="FFFFFF"/>
                </a:solidFill>
                <a:latin typeface="Noto Sans JP"/>
                <a:ea typeface="Noto Sans JP"/>
                <a:cs typeface="Noto Sans JP"/>
                <a:sym typeface="Noto Sans JP"/>
              </a:rPr>
              <a:t>L79.レビュー資料準備</a:t>
            </a:r>
            <a:endParaRPr b="0" i="0" sz="800" u="none" cap="none" strike="noStrike">
              <a:solidFill>
                <a:schemeClr val="dk1"/>
              </a:solidFill>
              <a:latin typeface="Calibri"/>
              <a:ea typeface="Calibri"/>
              <a:cs typeface="Calibri"/>
              <a:sym typeface="Calibri"/>
            </a:endParaRPr>
          </a:p>
        </p:txBody>
      </p:sp>
      <p:sp>
        <p:nvSpPr>
          <p:cNvPr id="2881" name="Google Shape;2881;p39"/>
          <p:cNvSpPr/>
          <p:nvPr/>
        </p:nvSpPr>
        <p:spPr>
          <a:xfrm>
            <a:off x="400507" y="5277002"/>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39"/>
          <p:cNvSpPr txBox="1"/>
          <p:nvPr/>
        </p:nvSpPr>
        <p:spPr>
          <a:xfrm>
            <a:off x="485546" y="5425135"/>
            <a:ext cx="819302"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L610.変更影響分析</a:t>
            </a:r>
            <a:endParaRPr b="0" i="0" sz="800" u="none" cap="none" strike="noStrike">
              <a:solidFill>
                <a:schemeClr val="dk1"/>
              </a:solidFill>
              <a:latin typeface="Calibri"/>
              <a:ea typeface="Calibri"/>
              <a:cs typeface="Calibri"/>
              <a:sym typeface="Calibri"/>
            </a:endParaRPr>
          </a:p>
        </p:txBody>
      </p:sp>
      <p:sp>
        <p:nvSpPr>
          <p:cNvPr id="2883" name="Google Shape;2883;p39"/>
          <p:cNvSpPr/>
          <p:nvPr/>
        </p:nvSpPr>
        <p:spPr>
          <a:xfrm>
            <a:off x="2266798" y="866851"/>
            <a:ext cx="1857146" cy="4876495"/>
          </a:xfrm>
          <a:prstGeom prst="roundRect">
            <a:avLst>
              <a:gd fmla="val 2020" name="adj"/>
            </a:avLst>
          </a:prstGeom>
          <a:solidFill>
            <a:srgbClr val="F8FAFC"/>
          </a:solidFill>
          <a:ln cap="flat" cmpd="sng" w="12700">
            <a:solidFill>
              <a:srgbClr val="F1F5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39"/>
          <p:cNvSpPr/>
          <p:nvPr/>
        </p:nvSpPr>
        <p:spPr>
          <a:xfrm>
            <a:off x="2333549" y="1143000"/>
            <a:ext cx="1723644" cy="19202"/>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885" name="Google Shape;2885;p39"/>
          <p:cNvPicPr preferRelativeResize="0"/>
          <p:nvPr/>
        </p:nvPicPr>
        <p:blipFill rotWithShape="1">
          <a:blip r:embed="rId4">
            <a:alphaModFix/>
          </a:blip>
          <a:srcRect b="0" l="0" r="0" t="0"/>
          <a:stretch/>
        </p:blipFill>
        <p:spPr>
          <a:xfrm>
            <a:off x="3004718" y="966521"/>
            <a:ext cx="105156" cy="105156"/>
          </a:xfrm>
          <a:prstGeom prst="rect">
            <a:avLst/>
          </a:prstGeom>
          <a:noFill/>
          <a:ln>
            <a:noFill/>
          </a:ln>
        </p:spPr>
      </p:pic>
      <p:sp>
        <p:nvSpPr>
          <p:cNvPr id="2886" name="Google Shape;2886;p39"/>
          <p:cNvSpPr txBox="1"/>
          <p:nvPr/>
        </p:nvSpPr>
        <p:spPr>
          <a:xfrm>
            <a:off x="3157423" y="933602"/>
            <a:ext cx="324612" cy="171907"/>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設計</a:t>
            </a:r>
            <a:endParaRPr b="0" i="0" sz="900" u="none" cap="none" strike="noStrike">
              <a:solidFill>
                <a:schemeClr val="dk1"/>
              </a:solidFill>
              <a:latin typeface="Calibri"/>
              <a:ea typeface="Calibri"/>
              <a:cs typeface="Calibri"/>
              <a:sym typeface="Calibri"/>
            </a:endParaRPr>
          </a:p>
        </p:txBody>
      </p:sp>
      <p:sp>
        <p:nvSpPr>
          <p:cNvPr id="2887" name="Google Shape;2887;p39"/>
          <p:cNvSpPr/>
          <p:nvPr/>
        </p:nvSpPr>
        <p:spPr>
          <a:xfrm>
            <a:off x="2333549" y="1248156"/>
            <a:ext cx="1723644" cy="400507"/>
          </a:xfrm>
          <a:prstGeom prst="roundRect">
            <a:avLst>
              <a:gd fmla="val 21744"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39"/>
          <p:cNvSpPr txBox="1"/>
          <p:nvPr/>
        </p:nvSpPr>
        <p:spPr>
          <a:xfrm>
            <a:off x="2419502" y="1396289"/>
            <a:ext cx="1019556"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L51.アーキテクチャ選定</a:t>
            </a:r>
            <a:endParaRPr b="0" i="0" sz="800" u="none" cap="none" strike="noStrike">
              <a:solidFill>
                <a:schemeClr val="dk1"/>
              </a:solidFill>
              <a:latin typeface="Calibri"/>
              <a:ea typeface="Calibri"/>
              <a:cs typeface="Calibri"/>
              <a:sym typeface="Calibri"/>
            </a:endParaRPr>
          </a:p>
        </p:txBody>
      </p:sp>
      <p:sp>
        <p:nvSpPr>
          <p:cNvPr id="2889" name="Google Shape;2889;p39"/>
          <p:cNvSpPr/>
          <p:nvPr/>
        </p:nvSpPr>
        <p:spPr>
          <a:xfrm>
            <a:off x="2333549" y="1695298"/>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39"/>
          <p:cNvSpPr txBox="1"/>
          <p:nvPr/>
        </p:nvSpPr>
        <p:spPr>
          <a:xfrm>
            <a:off x="2419502" y="1844345"/>
            <a:ext cx="886054"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L62.DB論理設計(ER)</a:t>
            </a:r>
            <a:endParaRPr b="0" i="0" sz="800" u="none" cap="none" strike="noStrike">
              <a:solidFill>
                <a:schemeClr val="dk1"/>
              </a:solidFill>
              <a:latin typeface="Calibri"/>
              <a:ea typeface="Calibri"/>
              <a:cs typeface="Calibri"/>
              <a:sym typeface="Calibri"/>
            </a:endParaRPr>
          </a:p>
        </p:txBody>
      </p:sp>
      <p:sp>
        <p:nvSpPr>
          <p:cNvPr id="2891" name="Google Shape;2891;p39"/>
          <p:cNvSpPr/>
          <p:nvPr/>
        </p:nvSpPr>
        <p:spPr>
          <a:xfrm>
            <a:off x="2333549" y="2143354"/>
            <a:ext cx="1723644" cy="400507"/>
          </a:xfrm>
          <a:prstGeom prst="roundRect">
            <a:avLst>
              <a:gd fmla="val 21744"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39"/>
          <p:cNvSpPr txBox="1"/>
          <p:nvPr/>
        </p:nvSpPr>
        <p:spPr>
          <a:xfrm>
            <a:off x="2419502" y="2291486"/>
            <a:ext cx="952805"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L53.DB物理設計(DDL)</a:t>
            </a:r>
            <a:endParaRPr b="0" i="0" sz="800" u="none" cap="none" strike="noStrike">
              <a:solidFill>
                <a:schemeClr val="dk1"/>
              </a:solidFill>
              <a:latin typeface="Calibri"/>
              <a:ea typeface="Calibri"/>
              <a:cs typeface="Calibri"/>
              <a:sym typeface="Calibri"/>
            </a:endParaRPr>
          </a:p>
        </p:txBody>
      </p:sp>
      <p:sp>
        <p:nvSpPr>
          <p:cNvPr id="2893" name="Google Shape;2893;p39"/>
          <p:cNvSpPr/>
          <p:nvPr/>
        </p:nvSpPr>
        <p:spPr>
          <a:xfrm>
            <a:off x="2333549" y="2590495"/>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39"/>
          <p:cNvSpPr txBox="1"/>
          <p:nvPr/>
        </p:nvSpPr>
        <p:spPr>
          <a:xfrm>
            <a:off x="2419502" y="2739542"/>
            <a:ext cx="562356"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L64.API設計</a:t>
            </a:r>
            <a:endParaRPr b="0" i="0" sz="800" u="none" cap="none" strike="noStrike">
              <a:solidFill>
                <a:schemeClr val="dk1"/>
              </a:solidFill>
              <a:latin typeface="Calibri"/>
              <a:ea typeface="Calibri"/>
              <a:cs typeface="Calibri"/>
              <a:sym typeface="Calibri"/>
            </a:endParaRPr>
          </a:p>
        </p:txBody>
      </p:sp>
      <p:sp>
        <p:nvSpPr>
          <p:cNvPr id="2895" name="Google Shape;2895;p39"/>
          <p:cNvSpPr/>
          <p:nvPr/>
        </p:nvSpPr>
        <p:spPr>
          <a:xfrm>
            <a:off x="2333549" y="3038551"/>
            <a:ext cx="1723644" cy="400507"/>
          </a:xfrm>
          <a:prstGeom prst="roundRect">
            <a:avLst>
              <a:gd fmla="val 21744"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39"/>
          <p:cNvSpPr txBox="1"/>
          <p:nvPr/>
        </p:nvSpPr>
        <p:spPr>
          <a:xfrm>
            <a:off x="2419502" y="3186684"/>
            <a:ext cx="8293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L55.UI/UXワイヤー</a:t>
            </a:r>
            <a:endParaRPr b="0" i="0" sz="800" u="none" cap="none" strike="noStrike">
              <a:solidFill>
                <a:schemeClr val="dk1"/>
              </a:solidFill>
              <a:latin typeface="Calibri"/>
              <a:ea typeface="Calibri"/>
              <a:cs typeface="Calibri"/>
              <a:sym typeface="Calibri"/>
            </a:endParaRPr>
          </a:p>
        </p:txBody>
      </p:sp>
      <p:sp>
        <p:nvSpPr>
          <p:cNvPr id="2897" name="Google Shape;2897;p39"/>
          <p:cNvSpPr/>
          <p:nvPr/>
        </p:nvSpPr>
        <p:spPr>
          <a:xfrm>
            <a:off x="2333549" y="3486607"/>
            <a:ext cx="1723644" cy="400507"/>
          </a:xfrm>
          <a:prstGeom prst="roundRect">
            <a:avLst>
              <a:gd fmla="val 21744"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39"/>
          <p:cNvSpPr txBox="1"/>
          <p:nvPr/>
        </p:nvSpPr>
        <p:spPr>
          <a:xfrm>
            <a:off x="2419502" y="3634740"/>
            <a:ext cx="771754"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L56.画面詳細設計</a:t>
            </a:r>
            <a:endParaRPr b="0" i="0" sz="800" u="none" cap="none" strike="noStrike">
              <a:solidFill>
                <a:schemeClr val="dk1"/>
              </a:solidFill>
              <a:latin typeface="Calibri"/>
              <a:ea typeface="Calibri"/>
              <a:cs typeface="Calibri"/>
              <a:sym typeface="Calibri"/>
            </a:endParaRPr>
          </a:p>
        </p:txBody>
      </p:sp>
      <p:sp>
        <p:nvSpPr>
          <p:cNvPr id="2899" name="Google Shape;2899;p39"/>
          <p:cNvSpPr/>
          <p:nvPr/>
        </p:nvSpPr>
        <p:spPr>
          <a:xfrm>
            <a:off x="2333549" y="3933749"/>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39"/>
          <p:cNvSpPr txBox="1"/>
          <p:nvPr/>
        </p:nvSpPr>
        <p:spPr>
          <a:xfrm>
            <a:off x="2419502" y="4082796"/>
            <a:ext cx="933602"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L67.セキュリティ設計</a:t>
            </a:r>
            <a:endParaRPr b="0" i="0" sz="800" u="none" cap="none" strike="noStrike">
              <a:solidFill>
                <a:schemeClr val="dk1"/>
              </a:solidFill>
              <a:latin typeface="Calibri"/>
              <a:ea typeface="Calibri"/>
              <a:cs typeface="Calibri"/>
              <a:sym typeface="Calibri"/>
            </a:endParaRPr>
          </a:p>
        </p:txBody>
      </p:sp>
      <p:sp>
        <p:nvSpPr>
          <p:cNvPr id="2901" name="Google Shape;2901;p39"/>
          <p:cNvSpPr/>
          <p:nvPr/>
        </p:nvSpPr>
        <p:spPr>
          <a:xfrm>
            <a:off x="2333549" y="4381805"/>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39"/>
          <p:cNvSpPr txBox="1"/>
          <p:nvPr/>
        </p:nvSpPr>
        <p:spPr>
          <a:xfrm>
            <a:off x="2419502" y="4529938"/>
            <a:ext cx="6007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L68.詳細設計</a:t>
            </a:r>
            <a:endParaRPr b="0" i="0" sz="800" u="none" cap="none" strike="noStrike">
              <a:solidFill>
                <a:schemeClr val="dk1"/>
              </a:solidFill>
              <a:latin typeface="Calibri"/>
              <a:ea typeface="Calibri"/>
              <a:cs typeface="Calibri"/>
              <a:sym typeface="Calibri"/>
            </a:endParaRPr>
          </a:p>
        </p:txBody>
      </p:sp>
      <p:sp>
        <p:nvSpPr>
          <p:cNvPr id="2903" name="Google Shape;2903;p39"/>
          <p:cNvSpPr/>
          <p:nvPr/>
        </p:nvSpPr>
        <p:spPr>
          <a:xfrm>
            <a:off x="2333549" y="4828946"/>
            <a:ext cx="1723644" cy="400507"/>
          </a:xfrm>
          <a:prstGeom prst="roundRect">
            <a:avLst>
              <a:gd fmla="val 21744"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39"/>
          <p:cNvSpPr txBox="1"/>
          <p:nvPr/>
        </p:nvSpPr>
        <p:spPr>
          <a:xfrm>
            <a:off x="2419502" y="4977994"/>
            <a:ext cx="771754"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L59.設計レビュー</a:t>
            </a:r>
            <a:endParaRPr b="0" i="0" sz="800" u="none" cap="none" strike="noStrike">
              <a:solidFill>
                <a:schemeClr val="dk1"/>
              </a:solidFill>
              <a:latin typeface="Calibri"/>
              <a:ea typeface="Calibri"/>
              <a:cs typeface="Calibri"/>
              <a:sym typeface="Calibri"/>
            </a:endParaRPr>
          </a:p>
        </p:txBody>
      </p:sp>
      <p:sp>
        <p:nvSpPr>
          <p:cNvPr id="2905" name="Google Shape;2905;p39"/>
          <p:cNvSpPr/>
          <p:nvPr/>
        </p:nvSpPr>
        <p:spPr>
          <a:xfrm>
            <a:off x="2333549" y="5277002"/>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39"/>
          <p:cNvSpPr txBox="1"/>
          <p:nvPr/>
        </p:nvSpPr>
        <p:spPr>
          <a:xfrm>
            <a:off x="2419502" y="5425135"/>
            <a:ext cx="734263"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L610.設計書生成</a:t>
            </a:r>
            <a:endParaRPr b="0" i="0" sz="800" u="none" cap="none" strike="noStrike">
              <a:solidFill>
                <a:schemeClr val="dk1"/>
              </a:solidFill>
              <a:latin typeface="Calibri"/>
              <a:ea typeface="Calibri"/>
              <a:cs typeface="Calibri"/>
              <a:sym typeface="Calibri"/>
            </a:endParaRPr>
          </a:p>
        </p:txBody>
      </p:sp>
      <p:sp>
        <p:nvSpPr>
          <p:cNvPr id="2907" name="Google Shape;2907;p39"/>
          <p:cNvSpPr/>
          <p:nvPr/>
        </p:nvSpPr>
        <p:spPr>
          <a:xfrm>
            <a:off x="4200754" y="866851"/>
            <a:ext cx="1857146" cy="4876495"/>
          </a:xfrm>
          <a:prstGeom prst="roundRect">
            <a:avLst>
              <a:gd fmla="val 2020" name="adj"/>
            </a:avLst>
          </a:prstGeom>
          <a:solidFill>
            <a:srgbClr val="F8FAFC"/>
          </a:solidFill>
          <a:ln cap="flat" cmpd="sng" w="12700">
            <a:solidFill>
              <a:srgbClr val="F1F5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39"/>
          <p:cNvSpPr/>
          <p:nvPr/>
        </p:nvSpPr>
        <p:spPr>
          <a:xfrm>
            <a:off x="4267505" y="1143000"/>
            <a:ext cx="1723644" cy="19202"/>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09" name="Google Shape;2909;p39"/>
          <p:cNvPicPr preferRelativeResize="0"/>
          <p:nvPr/>
        </p:nvPicPr>
        <p:blipFill rotWithShape="1">
          <a:blip r:embed="rId5">
            <a:alphaModFix/>
          </a:blip>
          <a:srcRect b="0" l="-782" r="-783" t="0"/>
          <a:stretch/>
        </p:blipFill>
        <p:spPr>
          <a:xfrm>
            <a:off x="4924044" y="966521"/>
            <a:ext cx="133502" cy="105156"/>
          </a:xfrm>
          <a:prstGeom prst="rect">
            <a:avLst/>
          </a:prstGeom>
          <a:noFill/>
          <a:ln>
            <a:noFill/>
          </a:ln>
        </p:spPr>
      </p:pic>
      <p:sp>
        <p:nvSpPr>
          <p:cNvPr id="2910" name="Google Shape;2910;p39"/>
          <p:cNvSpPr txBox="1"/>
          <p:nvPr/>
        </p:nvSpPr>
        <p:spPr>
          <a:xfrm>
            <a:off x="5105095" y="933602"/>
            <a:ext cx="324612" cy="171907"/>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実装</a:t>
            </a:r>
            <a:endParaRPr b="0" i="0" sz="900" u="none" cap="none" strike="noStrike">
              <a:solidFill>
                <a:schemeClr val="dk1"/>
              </a:solidFill>
              <a:latin typeface="Calibri"/>
              <a:ea typeface="Calibri"/>
              <a:cs typeface="Calibri"/>
              <a:sym typeface="Calibri"/>
            </a:endParaRPr>
          </a:p>
        </p:txBody>
      </p:sp>
      <p:sp>
        <p:nvSpPr>
          <p:cNvPr id="2911" name="Google Shape;2911;p39"/>
          <p:cNvSpPr/>
          <p:nvPr/>
        </p:nvSpPr>
        <p:spPr>
          <a:xfrm>
            <a:off x="4267505" y="1248156"/>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39"/>
          <p:cNvSpPr txBox="1"/>
          <p:nvPr/>
        </p:nvSpPr>
        <p:spPr>
          <a:xfrm>
            <a:off x="4352544" y="1396289"/>
            <a:ext cx="6007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L61.環境構築</a:t>
            </a:r>
            <a:endParaRPr b="0" i="0" sz="800" u="none" cap="none" strike="noStrike">
              <a:solidFill>
                <a:schemeClr val="dk1"/>
              </a:solidFill>
              <a:latin typeface="Calibri"/>
              <a:ea typeface="Calibri"/>
              <a:cs typeface="Calibri"/>
              <a:sym typeface="Calibri"/>
            </a:endParaRPr>
          </a:p>
        </p:txBody>
      </p:sp>
      <p:sp>
        <p:nvSpPr>
          <p:cNvPr id="2913" name="Google Shape;2913;p39"/>
          <p:cNvSpPr/>
          <p:nvPr/>
        </p:nvSpPr>
        <p:spPr>
          <a:xfrm>
            <a:off x="4267505" y="1695298"/>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39"/>
          <p:cNvSpPr txBox="1"/>
          <p:nvPr/>
        </p:nvSpPr>
        <p:spPr>
          <a:xfrm>
            <a:off x="4352544" y="1844345"/>
            <a:ext cx="771754"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L62.フロント実装</a:t>
            </a:r>
            <a:endParaRPr b="0" i="0" sz="800" u="none" cap="none" strike="noStrike">
              <a:solidFill>
                <a:schemeClr val="dk1"/>
              </a:solidFill>
              <a:latin typeface="Calibri"/>
              <a:ea typeface="Calibri"/>
              <a:cs typeface="Calibri"/>
              <a:sym typeface="Calibri"/>
            </a:endParaRPr>
          </a:p>
        </p:txBody>
      </p:sp>
      <p:sp>
        <p:nvSpPr>
          <p:cNvPr id="2915" name="Google Shape;2915;p39"/>
          <p:cNvSpPr/>
          <p:nvPr/>
        </p:nvSpPr>
        <p:spPr>
          <a:xfrm>
            <a:off x="4267505" y="2143354"/>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39"/>
          <p:cNvSpPr txBox="1"/>
          <p:nvPr/>
        </p:nvSpPr>
        <p:spPr>
          <a:xfrm>
            <a:off x="4352544" y="2291486"/>
            <a:ext cx="9436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L63.バックエンド実装</a:t>
            </a:r>
            <a:endParaRPr b="0" i="0" sz="800" u="none" cap="none" strike="noStrike">
              <a:solidFill>
                <a:schemeClr val="dk1"/>
              </a:solidFill>
              <a:latin typeface="Calibri"/>
              <a:ea typeface="Calibri"/>
              <a:cs typeface="Calibri"/>
              <a:sym typeface="Calibri"/>
            </a:endParaRPr>
          </a:p>
        </p:txBody>
      </p:sp>
      <p:sp>
        <p:nvSpPr>
          <p:cNvPr id="2917" name="Google Shape;2917;p39"/>
          <p:cNvSpPr/>
          <p:nvPr/>
        </p:nvSpPr>
        <p:spPr>
          <a:xfrm>
            <a:off x="4267505" y="2590495"/>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39"/>
          <p:cNvSpPr txBox="1"/>
          <p:nvPr/>
        </p:nvSpPr>
        <p:spPr>
          <a:xfrm>
            <a:off x="4352544" y="2739542"/>
            <a:ext cx="10579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L64.DBマイグレーション</a:t>
            </a:r>
            <a:endParaRPr b="0" i="0" sz="800" u="none" cap="none" strike="noStrike">
              <a:solidFill>
                <a:schemeClr val="dk1"/>
              </a:solidFill>
              <a:latin typeface="Calibri"/>
              <a:ea typeface="Calibri"/>
              <a:cs typeface="Calibri"/>
              <a:sym typeface="Calibri"/>
            </a:endParaRPr>
          </a:p>
        </p:txBody>
      </p:sp>
      <p:sp>
        <p:nvSpPr>
          <p:cNvPr id="2919" name="Google Shape;2919;p39"/>
          <p:cNvSpPr/>
          <p:nvPr/>
        </p:nvSpPr>
        <p:spPr>
          <a:xfrm>
            <a:off x="4267505" y="3038551"/>
            <a:ext cx="1723644" cy="400507"/>
          </a:xfrm>
          <a:prstGeom prst="roundRect">
            <a:avLst>
              <a:gd fmla="val 21744" name="adj"/>
            </a:avLst>
          </a:prstGeom>
          <a:solidFill>
            <a:srgbClr val="1E3A8A"/>
          </a:solidFill>
          <a:ln cap="flat" cmpd="sng" w="12700">
            <a:solidFill>
              <a:srgbClr val="1E3A8A"/>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39"/>
          <p:cNvSpPr txBox="1"/>
          <p:nvPr/>
        </p:nvSpPr>
        <p:spPr>
          <a:xfrm>
            <a:off x="4352544" y="3186684"/>
            <a:ext cx="857707"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800"/>
              <a:buFont typeface="Noto Sans JP"/>
              <a:buNone/>
            </a:pPr>
            <a:r>
              <a:rPr b="1" i="0" lang="en-US" sz="800" u="none" cap="none" strike="noStrike">
                <a:solidFill>
                  <a:srgbClr val="FFFFFF"/>
                </a:solidFill>
                <a:latin typeface="Noto Sans JP"/>
                <a:ea typeface="Noto Sans JP"/>
                <a:cs typeface="Noto Sans JP"/>
                <a:sym typeface="Noto Sans JP"/>
              </a:rPr>
              <a:t>L75.単体テスト作成</a:t>
            </a:r>
            <a:endParaRPr b="0" i="0" sz="800" u="none" cap="none" strike="noStrike">
              <a:solidFill>
                <a:schemeClr val="dk1"/>
              </a:solidFill>
              <a:latin typeface="Calibri"/>
              <a:ea typeface="Calibri"/>
              <a:cs typeface="Calibri"/>
              <a:sym typeface="Calibri"/>
            </a:endParaRPr>
          </a:p>
        </p:txBody>
      </p:sp>
      <p:sp>
        <p:nvSpPr>
          <p:cNvPr id="2921" name="Google Shape;2921;p39"/>
          <p:cNvSpPr/>
          <p:nvPr/>
        </p:nvSpPr>
        <p:spPr>
          <a:xfrm>
            <a:off x="4267505" y="3486607"/>
            <a:ext cx="1723644" cy="400507"/>
          </a:xfrm>
          <a:prstGeom prst="roundRect">
            <a:avLst>
              <a:gd fmla="val 21744" name="adj"/>
            </a:avLst>
          </a:prstGeom>
          <a:solidFill>
            <a:srgbClr val="1E3A8A"/>
          </a:solidFill>
          <a:ln cap="flat" cmpd="sng" w="12700">
            <a:solidFill>
              <a:srgbClr val="1E3A8A"/>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39"/>
          <p:cNvSpPr txBox="1"/>
          <p:nvPr/>
        </p:nvSpPr>
        <p:spPr>
          <a:xfrm>
            <a:off x="4352544" y="3634740"/>
            <a:ext cx="1028700"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800"/>
              <a:buFont typeface="Noto Sans JP"/>
              <a:buNone/>
            </a:pPr>
            <a:r>
              <a:rPr b="1" i="0" lang="en-US" sz="800" u="none" cap="none" strike="noStrike">
                <a:solidFill>
                  <a:srgbClr val="FFFFFF"/>
                </a:solidFill>
                <a:latin typeface="Noto Sans JP"/>
                <a:ea typeface="Noto Sans JP"/>
                <a:cs typeface="Noto Sans JP"/>
                <a:sym typeface="Noto Sans JP"/>
              </a:rPr>
              <a:t>L76.静的解析・レビュー</a:t>
            </a:r>
            <a:endParaRPr b="0" i="0" sz="800" u="none" cap="none" strike="noStrike">
              <a:solidFill>
                <a:schemeClr val="dk1"/>
              </a:solidFill>
              <a:latin typeface="Calibri"/>
              <a:ea typeface="Calibri"/>
              <a:cs typeface="Calibri"/>
              <a:sym typeface="Calibri"/>
            </a:endParaRPr>
          </a:p>
        </p:txBody>
      </p:sp>
      <p:sp>
        <p:nvSpPr>
          <p:cNvPr id="2923" name="Google Shape;2923;p39"/>
          <p:cNvSpPr/>
          <p:nvPr/>
        </p:nvSpPr>
        <p:spPr>
          <a:xfrm>
            <a:off x="4267505" y="3933749"/>
            <a:ext cx="1723644" cy="400507"/>
          </a:xfrm>
          <a:prstGeom prst="roundRect">
            <a:avLst>
              <a:gd fmla="val 21744" name="adj"/>
            </a:avLst>
          </a:prstGeom>
          <a:solidFill>
            <a:srgbClr val="FED7AA"/>
          </a:solidFill>
          <a:ln cap="flat" cmpd="sng" w="12700">
            <a:solidFill>
              <a:srgbClr val="EA580C"/>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39"/>
          <p:cNvSpPr txBox="1"/>
          <p:nvPr/>
        </p:nvSpPr>
        <p:spPr>
          <a:xfrm>
            <a:off x="4352544" y="4082796"/>
            <a:ext cx="972007"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L37.ペアプロ/仕様調整</a:t>
            </a:r>
            <a:endParaRPr b="0" i="0" sz="800" u="none" cap="none" strike="noStrike">
              <a:solidFill>
                <a:schemeClr val="dk1"/>
              </a:solidFill>
              <a:latin typeface="Calibri"/>
              <a:ea typeface="Calibri"/>
              <a:cs typeface="Calibri"/>
              <a:sym typeface="Calibri"/>
            </a:endParaRPr>
          </a:p>
        </p:txBody>
      </p:sp>
      <p:sp>
        <p:nvSpPr>
          <p:cNvPr id="2925" name="Google Shape;2925;p39"/>
          <p:cNvSpPr/>
          <p:nvPr/>
        </p:nvSpPr>
        <p:spPr>
          <a:xfrm>
            <a:off x="4267505" y="4381805"/>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39"/>
          <p:cNvSpPr txBox="1"/>
          <p:nvPr/>
        </p:nvSpPr>
        <p:spPr>
          <a:xfrm>
            <a:off x="4352544" y="4529938"/>
            <a:ext cx="933602"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L68.リファクタリング</a:t>
            </a:r>
            <a:endParaRPr b="0" i="0" sz="800" u="none" cap="none" strike="noStrike">
              <a:solidFill>
                <a:schemeClr val="dk1"/>
              </a:solidFill>
              <a:latin typeface="Calibri"/>
              <a:ea typeface="Calibri"/>
              <a:cs typeface="Calibri"/>
              <a:sym typeface="Calibri"/>
            </a:endParaRPr>
          </a:p>
        </p:txBody>
      </p:sp>
      <p:sp>
        <p:nvSpPr>
          <p:cNvPr id="2927" name="Google Shape;2927;p39"/>
          <p:cNvSpPr/>
          <p:nvPr/>
        </p:nvSpPr>
        <p:spPr>
          <a:xfrm>
            <a:off x="4267505" y="4828946"/>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39"/>
          <p:cNvSpPr txBox="1"/>
          <p:nvPr/>
        </p:nvSpPr>
        <p:spPr>
          <a:xfrm>
            <a:off x="4352544" y="4977994"/>
            <a:ext cx="9436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L69.ドキュメント生成</a:t>
            </a:r>
            <a:endParaRPr b="0" i="0" sz="800" u="none" cap="none" strike="noStrike">
              <a:solidFill>
                <a:schemeClr val="dk1"/>
              </a:solidFill>
              <a:latin typeface="Calibri"/>
              <a:ea typeface="Calibri"/>
              <a:cs typeface="Calibri"/>
              <a:sym typeface="Calibri"/>
            </a:endParaRPr>
          </a:p>
        </p:txBody>
      </p:sp>
      <p:sp>
        <p:nvSpPr>
          <p:cNvPr id="2929" name="Google Shape;2929;p39"/>
          <p:cNvSpPr/>
          <p:nvPr/>
        </p:nvSpPr>
        <p:spPr>
          <a:xfrm>
            <a:off x="4267505" y="5277002"/>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39"/>
          <p:cNvSpPr txBox="1"/>
          <p:nvPr/>
        </p:nvSpPr>
        <p:spPr>
          <a:xfrm>
            <a:off x="4352544" y="5425135"/>
            <a:ext cx="648310"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L610.品質計測</a:t>
            </a:r>
            <a:endParaRPr b="0" i="0" sz="800" u="none" cap="none" strike="noStrike">
              <a:solidFill>
                <a:schemeClr val="dk1"/>
              </a:solidFill>
              <a:latin typeface="Calibri"/>
              <a:ea typeface="Calibri"/>
              <a:cs typeface="Calibri"/>
              <a:sym typeface="Calibri"/>
            </a:endParaRPr>
          </a:p>
        </p:txBody>
      </p:sp>
      <p:sp>
        <p:nvSpPr>
          <p:cNvPr id="2931" name="Google Shape;2931;p39"/>
          <p:cNvSpPr/>
          <p:nvPr/>
        </p:nvSpPr>
        <p:spPr>
          <a:xfrm>
            <a:off x="6133795" y="866851"/>
            <a:ext cx="1857146" cy="4876495"/>
          </a:xfrm>
          <a:prstGeom prst="roundRect">
            <a:avLst>
              <a:gd fmla="val 2020" name="adj"/>
            </a:avLst>
          </a:prstGeom>
          <a:solidFill>
            <a:srgbClr val="F8FAFC"/>
          </a:solidFill>
          <a:ln cap="flat" cmpd="sng" w="12700">
            <a:solidFill>
              <a:srgbClr val="F1F5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39"/>
          <p:cNvSpPr/>
          <p:nvPr/>
        </p:nvSpPr>
        <p:spPr>
          <a:xfrm>
            <a:off x="6200546" y="1143000"/>
            <a:ext cx="1723644" cy="19202"/>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33" name="Google Shape;2933;p39"/>
          <p:cNvPicPr preferRelativeResize="0"/>
          <p:nvPr/>
        </p:nvPicPr>
        <p:blipFill rotWithShape="1">
          <a:blip r:embed="rId6">
            <a:alphaModFix/>
          </a:blip>
          <a:srcRect b="0" l="0" r="0" t="0"/>
          <a:stretch/>
        </p:blipFill>
        <p:spPr>
          <a:xfrm>
            <a:off x="6815023" y="966521"/>
            <a:ext cx="105156" cy="105156"/>
          </a:xfrm>
          <a:prstGeom prst="rect">
            <a:avLst/>
          </a:prstGeom>
          <a:noFill/>
          <a:ln>
            <a:noFill/>
          </a:ln>
        </p:spPr>
      </p:pic>
      <p:sp>
        <p:nvSpPr>
          <p:cNvPr id="2934" name="Google Shape;2934;p39"/>
          <p:cNvSpPr txBox="1"/>
          <p:nvPr/>
        </p:nvSpPr>
        <p:spPr>
          <a:xfrm>
            <a:off x="6967728" y="933602"/>
            <a:ext cx="438912" cy="171907"/>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テスト</a:t>
            </a:r>
            <a:endParaRPr b="0" i="0" sz="900" u="none" cap="none" strike="noStrike">
              <a:solidFill>
                <a:schemeClr val="dk1"/>
              </a:solidFill>
              <a:latin typeface="Calibri"/>
              <a:ea typeface="Calibri"/>
              <a:cs typeface="Calibri"/>
              <a:sym typeface="Calibri"/>
            </a:endParaRPr>
          </a:p>
        </p:txBody>
      </p:sp>
      <p:sp>
        <p:nvSpPr>
          <p:cNvPr id="2935" name="Google Shape;2935;p39"/>
          <p:cNvSpPr/>
          <p:nvPr/>
        </p:nvSpPr>
        <p:spPr>
          <a:xfrm>
            <a:off x="6200546" y="1248156"/>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9"/>
          <p:cNvSpPr txBox="1"/>
          <p:nvPr/>
        </p:nvSpPr>
        <p:spPr>
          <a:xfrm>
            <a:off x="6286500" y="1396289"/>
            <a:ext cx="685800"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L61.テスト計画</a:t>
            </a:r>
            <a:endParaRPr b="0" i="0" sz="800" u="none" cap="none" strike="noStrike">
              <a:solidFill>
                <a:schemeClr val="dk1"/>
              </a:solidFill>
              <a:latin typeface="Calibri"/>
              <a:ea typeface="Calibri"/>
              <a:cs typeface="Calibri"/>
              <a:sym typeface="Calibri"/>
            </a:endParaRPr>
          </a:p>
        </p:txBody>
      </p:sp>
      <p:sp>
        <p:nvSpPr>
          <p:cNvPr id="2937" name="Google Shape;2937;p39"/>
          <p:cNvSpPr/>
          <p:nvPr/>
        </p:nvSpPr>
        <p:spPr>
          <a:xfrm>
            <a:off x="6200546" y="1695298"/>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9"/>
          <p:cNvSpPr txBox="1"/>
          <p:nvPr/>
        </p:nvSpPr>
        <p:spPr>
          <a:xfrm>
            <a:off x="6286500" y="1844345"/>
            <a:ext cx="857707"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L62.単体テスト設計</a:t>
            </a:r>
            <a:endParaRPr b="0" i="0" sz="800" u="none" cap="none" strike="noStrike">
              <a:solidFill>
                <a:schemeClr val="dk1"/>
              </a:solidFill>
              <a:latin typeface="Calibri"/>
              <a:ea typeface="Calibri"/>
              <a:cs typeface="Calibri"/>
              <a:sym typeface="Calibri"/>
            </a:endParaRPr>
          </a:p>
        </p:txBody>
      </p:sp>
      <p:sp>
        <p:nvSpPr>
          <p:cNvPr id="2939" name="Google Shape;2939;p39"/>
          <p:cNvSpPr/>
          <p:nvPr/>
        </p:nvSpPr>
        <p:spPr>
          <a:xfrm>
            <a:off x="6200546" y="2143354"/>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9"/>
          <p:cNvSpPr txBox="1"/>
          <p:nvPr/>
        </p:nvSpPr>
        <p:spPr>
          <a:xfrm>
            <a:off x="6286500" y="2291486"/>
            <a:ext cx="857707"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L63.単体テスト実行</a:t>
            </a:r>
            <a:endParaRPr b="0" i="0" sz="800" u="none" cap="none" strike="noStrike">
              <a:solidFill>
                <a:schemeClr val="dk1"/>
              </a:solidFill>
              <a:latin typeface="Calibri"/>
              <a:ea typeface="Calibri"/>
              <a:cs typeface="Calibri"/>
              <a:sym typeface="Calibri"/>
            </a:endParaRPr>
          </a:p>
        </p:txBody>
      </p:sp>
      <p:sp>
        <p:nvSpPr>
          <p:cNvPr id="2941" name="Google Shape;2941;p39"/>
          <p:cNvSpPr/>
          <p:nvPr/>
        </p:nvSpPr>
        <p:spPr>
          <a:xfrm>
            <a:off x="6200546" y="2590495"/>
            <a:ext cx="1723644" cy="400507"/>
          </a:xfrm>
          <a:prstGeom prst="roundRect">
            <a:avLst>
              <a:gd fmla="val 21744"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9"/>
          <p:cNvSpPr txBox="1"/>
          <p:nvPr/>
        </p:nvSpPr>
        <p:spPr>
          <a:xfrm>
            <a:off x="6286500" y="2739542"/>
            <a:ext cx="857707"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L54.結合テスト設計</a:t>
            </a:r>
            <a:endParaRPr b="0" i="0" sz="800" u="none" cap="none" strike="noStrike">
              <a:solidFill>
                <a:schemeClr val="dk1"/>
              </a:solidFill>
              <a:latin typeface="Calibri"/>
              <a:ea typeface="Calibri"/>
              <a:cs typeface="Calibri"/>
              <a:sym typeface="Calibri"/>
            </a:endParaRPr>
          </a:p>
        </p:txBody>
      </p:sp>
      <p:sp>
        <p:nvSpPr>
          <p:cNvPr id="2943" name="Google Shape;2943;p39"/>
          <p:cNvSpPr/>
          <p:nvPr/>
        </p:nvSpPr>
        <p:spPr>
          <a:xfrm>
            <a:off x="6200546" y="3038551"/>
            <a:ext cx="1723644" cy="400507"/>
          </a:xfrm>
          <a:prstGeom prst="roundRect">
            <a:avLst>
              <a:gd fmla="val 21744"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9"/>
          <p:cNvSpPr txBox="1"/>
          <p:nvPr/>
        </p:nvSpPr>
        <p:spPr>
          <a:xfrm>
            <a:off x="6286500" y="3186684"/>
            <a:ext cx="771754"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L55.結合シナリオ</a:t>
            </a:r>
            <a:endParaRPr b="0" i="0" sz="800" u="none" cap="none" strike="noStrike">
              <a:solidFill>
                <a:schemeClr val="dk1"/>
              </a:solidFill>
              <a:latin typeface="Calibri"/>
              <a:ea typeface="Calibri"/>
              <a:cs typeface="Calibri"/>
              <a:sym typeface="Calibri"/>
            </a:endParaRPr>
          </a:p>
        </p:txBody>
      </p:sp>
      <p:sp>
        <p:nvSpPr>
          <p:cNvPr id="2945" name="Google Shape;2945;p39"/>
          <p:cNvSpPr/>
          <p:nvPr/>
        </p:nvSpPr>
        <p:spPr>
          <a:xfrm>
            <a:off x="6200546" y="3486607"/>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9"/>
          <p:cNvSpPr txBox="1"/>
          <p:nvPr/>
        </p:nvSpPr>
        <p:spPr>
          <a:xfrm>
            <a:off x="6286500" y="3634740"/>
            <a:ext cx="857707"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L66.結合テスト実行</a:t>
            </a:r>
            <a:endParaRPr b="0" i="0" sz="800" u="none" cap="none" strike="noStrike">
              <a:solidFill>
                <a:schemeClr val="dk1"/>
              </a:solidFill>
              <a:latin typeface="Calibri"/>
              <a:ea typeface="Calibri"/>
              <a:cs typeface="Calibri"/>
              <a:sym typeface="Calibri"/>
            </a:endParaRPr>
          </a:p>
        </p:txBody>
      </p:sp>
      <p:sp>
        <p:nvSpPr>
          <p:cNvPr id="2947" name="Google Shape;2947;p39"/>
          <p:cNvSpPr/>
          <p:nvPr/>
        </p:nvSpPr>
        <p:spPr>
          <a:xfrm>
            <a:off x="6200546" y="3933749"/>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9"/>
          <p:cNvSpPr txBox="1"/>
          <p:nvPr/>
        </p:nvSpPr>
        <p:spPr>
          <a:xfrm>
            <a:off x="6286500" y="4082796"/>
            <a:ext cx="857707"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L67.システムテスト</a:t>
            </a:r>
            <a:endParaRPr b="0" i="0" sz="800" u="none" cap="none" strike="noStrike">
              <a:solidFill>
                <a:schemeClr val="dk1"/>
              </a:solidFill>
              <a:latin typeface="Calibri"/>
              <a:ea typeface="Calibri"/>
              <a:cs typeface="Calibri"/>
              <a:sym typeface="Calibri"/>
            </a:endParaRPr>
          </a:p>
        </p:txBody>
      </p:sp>
      <p:sp>
        <p:nvSpPr>
          <p:cNvPr id="2949" name="Google Shape;2949;p39"/>
          <p:cNvSpPr/>
          <p:nvPr/>
        </p:nvSpPr>
        <p:spPr>
          <a:xfrm>
            <a:off x="6200546" y="4381805"/>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39"/>
          <p:cNvSpPr txBox="1"/>
          <p:nvPr/>
        </p:nvSpPr>
        <p:spPr>
          <a:xfrm>
            <a:off x="6286500" y="4529938"/>
            <a:ext cx="771754"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L68.非機能テスト</a:t>
            </a:r>
            <a:endParaRPr b="0" i="0" sz="800" u="none" cap="none" strike="noStrike">
              <a:solidFill>
                <a:schemeClr val="dk1"/>
              </a:solidFill>
              <a:latin typeface="Calibri"/>
              <a:ea typeface="Calibri"/>
              <a:cs typeface="Calibri"/>
              <a:sym typeface="Calibri"/>
            </a:endParaRPr>
          </a:p>
        </p:txBody>
      </p:sp>
      <p:sp>
        <p:nvSpPr>
          <p:cNvPr id="2951" name="Google Shape;2951;p39"/>
          <p:cNvSpPr/>
          <p:nvPr/>
        </p:nvSpPr>
        <p:spPr>
          <a:xfrm>
            <a:off x="6200546" y="4828946"/>
            <a:ext cx="1723644" cy="400507"/>
          </a:xfrm>
          <a:prstGeom prst="roundRect">
            <a:avLst>
              <a:gd fmla="val 21744" name="adj"/>
            </a:avLst>
          </a:prstGeom>
          <a:solidFill>
            <a:srgbClr val="FEF08A"/>
          </a:solidFill>
          <a:ln cap="flat" cmpd="sng" w="12700">
            <a:solidFill>
              <a:srgbClr val="F59E0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39"/>
          <p:cNvSpPr txBox="1"/>
          <p:nvPr/>
        </p:nvSpPr>
        <p:spPr>
          <a:xfrm>
            <a:off x="6286500" y="4977994"/>
            <a:ext cx="857707"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L49.受入テスト支援</a:t>
            </a:r>
            <a:endParaRPr b="0" i="0" sz="800" u="none" cap="none" strike="noStrike">
              <a:solidFill>
                <a:schemeClr val="dk1"/>
              </a:solidFill>
              <a:latin typeface="Calibri"/>
              <a:ea typeface="Calibri"/>
              <a:cs typeface="Calibri"/>
              <a:sym typeface="Calibri"/>
            </a:endParaRPr>
          </a:p>
        </p:txBody>
      </p:sp>
      <p:sp>
        <p:nvSpPr>
          <p:cNvPr id="2953" name="Google Shape;2953;p39"/>
          <p:cNvSpPr/>
          <p:nvPr/>
        </p:nvSpPr>
        <p:spPr>
          <a:xfrm>
            <a:off x="6200546" y="5277002"/>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39"/>
          <p:cNvSpPr txBox="1"/>
          <p:nvPr/>
        </p:nvSpPr>
        <p:spPr>
          <a:xfrm>
            <a:off x="6286500" y="5425135"/>
            <a:ext cx="905256"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L610.リグレッション</a:t>
            </a:r>
            <a:endParaRPr b="0" i="0" sz="800" u="none" cap="none" strike="noStrike">
              <a:solidFill>
                <a:schemeClr val="dk1"/>
              </a:solidFill>
              <a:latin typeface="Calibri"/>
              <a:ea typeface="Calibri"/>
              <a:cs typeface="Calibri"/>
              <a:sym typeface="Calibri"/>
            </a:endParaRPr>
          </a:p>
        </p:txBody>
      </p:sp>
      <p:sp>
        <p:nvSpPr>
          <p:cNvPr id="2955" name="Google Shape;2955;p39"/>
          <p:cNvSpPr/>
          <p:nvPr/>
        </p:nvSpPr>
        <p:spPr>
          <a:xfrm>
            <a:off x="8067751" y="866851"/>
            <a:ext cx="1857146" cy="4876495"/>
          </a:xfrm>
          <a:prstGeom prst="roundRect">
            <a:avLst>
              <a:gd fmla="val 2020" name="adj"/>
            </a:avLst>
          </a:prstGeom>
          <a:solidFill>
            <a:srgbClr val="F8FAFC"/>
          </a:solidFill>
          <a:ln cap="flat" cmpd="sng" w="12700">
            <a:solidFill>
              <a:srgbClr val="F1F5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39"/>
          <p:cNvSpPr/>
          <p:nvPr/>
        </p:nvSpPr>
        <p:spPr>
          <a:xfrm>
            <a:off x="8134502" y="1143000"/>
            <a:ext cx="1723644" cy="19202"/>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57" name="Google Shape;2957;p39"/>
          <p:cNvPicPr preferRelativeResize="0"/>
          <p:nvPr/>
        </p:nvPicPr>
        <p:blipFill rotWithShape="1">
          <a:blip r:embed="rId7">
            <a:alphaModFix/>
          </a:blip>
          <a:srcRect b="0" l="0" r="0" t="0"/>
          <a:stretch/>
        </p:blipFill>
        <p:spPr>
          <a:xfrm>
            <a:off x="8520379" y="966521"/>
            <a:ext cx="105156" cy="105156"/>
          </a:xfrm>
          <a:prstGeom prst="rect">
            <a:avLst/>
          </a:prstGeom>
          <a:noFill/>
          <a:ln>
            <a:noFill/>
          </a:ln>
        </p:spPr>
      </p:pic>
      <p:sp>
        <p:nvSpPr>
          <p:cNvPr id="2958" name="Google Shape;2958;p39"/>
          <p:cNvSpPr txBox="1"/>
          <p:nvPr/>
        </p:nvSpPr>
        <p:spPr>
          <a:xfrm>
            <a:off x="8672170" y="933602"/>
            <a:ext cx="896112" cy="171907"/>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デプロイ・運用</a:t>
            </a:r>
            <a:endParaRPr b="0" i="0" sz="900" u="none" cap="none" strike="noStrike">
              <a:solidFill>
                <a:schemeClr val="dk1"/>
              </a:solidFill>
              <a:latin typeface="Calibri"/>
              <a:ea typeface="Calibri"/>
              <a:cs typeface="Calibri"/>
              <a:sym typeface="Calibri"/>
            </a:endParaRPr>
          </a:p>
        </p:txBody>
      </p:sp>
      <p:sp>
        <p:nvSpPr>
          <p:cNvPr id="2959" name="Google Shape;2959;p39"/>
          <p:cNvSpPr/>
          <p:nvPr/>
        </p:nvSpPr>
        <p:spPr>
          <a:xfrm>
            <a:off x="8134502" y="1248156"/>
            <a:ext cx="1723644" cy="400507"/>
          </a:xfrm>
          <a:prstGeom prst="roundRect">
            <a:avLst>
              <a:gd fmla="val 21744" name="adj"/>
            </a:avLst>
          </a:prstGeom>
          <a:solidFill>
            <a:srgbClr val="FFFFFF"/>
          </a:solidFill>
          <a:ln cap="flat" cmpd="sng" w="12700">
            <a:solidFill>
              <a:srgbClr val="CBD5E1"/>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39"/>
          <p:cNvSpPr txBox="1"/>
          <p:nvPr/>
        </p:nvSpPr>
        <p:spPr>
          <a:xfrm>
            <a:off x="8220456" y="1396289"/>
            <a:ext cx="762610"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L11.リリース判定</a:t>
            </a:r>
            <a:endParaRPr b="0" i="0" sz="800" u="none" cap="none" strike="noStrike">
              <a:solidFill>
                <a:schemeClr val="dk1"/>
              </a:solidFill>
              <a:latin typeface="Calibri"/>
              <a:ea typeface="Calibri"/>
              <a:cs typeface="Calibri"/>
              <a:sym typeface="Calibri"/>
            </a:endParaRPr>
          </a:p>
        </p:txBody>
      </p:sp>
      <p:sp>
        <p:nvSpPr>
          <p:cNvPr id="2961" name="Google Shape;2961;p39"/>
          <p:cNvSpPr/>
          <p:nvPr/>
        </p:nvSpPr>
        <p:spPr>
          <a:xfrm>
            <a:off x="8134502" y="1695298"/>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39"/>
          <p:cNvSpPr txBox="1"/>
          <p:nvPr/>
        </p:nvSpPr>
        <p:spPr>
          <a:xfrm>
            <a:off x="8220456" y="1844345"/>
            <a:ext cx="657454"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L62.CI/CD構築</a:t>
            </a:r>
            <a:endParaRPr b="0" i="0" sz="800" u="none" cap="none" strike="noStrike">
              <a:solidFill>
                <a:schemeClr val="dk1"/>
              </a:solidFill>
              <a:latin typeface="Calibri"/>
              <a:ea typeface="Calibri"/>
              <a:cs typeface="Calibri"/>
              <a:sym typeface="Calibri"/>
            </a:endParaRPr>
          </a:p>
        </p:txBody>
      </p:sp>
      <p:sp>
        <p:nvSpPr>
          <p:cNvPr id="2963" name="Google Shape;2963;p39"/>
          <p:cNvSpPr/>
          <p:nvPr/>
        </p:nvSpPr>
        <p:spPr>
          <a:xfrm>
            <a:off x="8134502" y="2143354"/>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39"/>
          <p:cNvSpPr txBox="1"/>
          <p:nvPr/>
        </p:nvSpPr>
        <p:spPr>
          <a:xfrm>
            <a:off x="8220456" y="2291486"/>
            <a:ext cx="9436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L63.ステージング展開</a:t>
            </a:r>
            <a:endParaRPr b="0" i="0" sz="800" u="none" cap="none" strike="noStrike">
              <a:solidFill>
                <a:schemeClr val="dk1"/>
              </a:solidFill>
              <a:latin typeface="Calibri"/>
              <a:ea typeface="Calibri"/>
              <a:cs typeface="Calibri"/>
              <a:sym typeface="Calibri"/>
            </a:endParaRPr>
          </a:p>
        </p:txBody>
      </p:sp>
      <p:sp>
        <p:nvSpPr>
          <p:cNvPr id="2965" name="Google Shape;2965;p39"/>
          <p:cNvSpPr/>
          <p:nvPr/>
        </p:nvSpPr>
        <p:spPr>
          <a:xfrm>
            <a:off x="8134502" y="2590495"/>
            <a:ext cx="1723644" cy="400507"/>
          </a:xfrm>
          <a:prstGeom prst="roundRect">
            <a:avLst>
              <a:gd fmla="val 21744"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39"/>
          <p:cNvSpPr txBox="1"/>
          <p:nvPr/>
        </p:nvSpPr>
        <p:spPr>
          <a:xfrm>
            <a:off x="8220456" y="2739542"/>
            <a:ext cx="771754"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L54.本番デプロイ</a:t>
            </a:r>
            <a:endParaRPr b="0" i="0" sz="800" u="none" cap="none" strike="noStrike">
              <a:solidFill>
                <a:schemeClr val="dk1"/>
              </a:solidFill>
              <a:latin typeface="Calibri"/>
              <a:ea typeface="Calibri"/>
              <a:cs typeface="Calibri"/>
              <a:sym typeface="Calibri"/>
            </a:endParaRPr>
          </a:p>
        </p:txBody>
      </p:sp>
      <p:sp>
        <p:nvSpPr>
          <p:cNvPr id="2967" name="Google Shape;2967;p39"/>
          <p:cNvSpPr/>
          <p:nvPr/>
        </p:nvSpPr>
        <p:spPr>
          <a:xfrm>
            <a:off x="8134502" y="3038551"/>
            <a:ext cx="1723644" cy="400507"/>
          </a:xfrm>
          <a:prstGeom prst="roundRect">
            <a:avLst>
              <a:gd fmla="val 21744"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39"/>
          <p:cNvSpPr txBox="1"/>
          <p:nvPr/>
        </p:nvSpPr>
        <p:spPr>
          <a:xfrm>
            <a:off x="8220456" y="3186684"/>
            <a:ext cx="543154"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L55.DB移行</a:t>
            </a:r>
            <a:endParaRPr b="0" i="0" sz="800" u="none" cap="none" strike="noStrike">
              <a:solidFill>
                <a:schemeClr val="dk1"/>
              </a:solidFill>
              <a:latin typeface="Calibri"/>
              <a:ea typeface="Calibri"/>
              <a:cs typeface="Calibri"/>
              <a:sym typeface="Calibri"/>
            </a:endParaRPr>
          </a:p>
        </p:txBody>
      </p:sp>
      <p:sp>
        <p:nvSpPr>
          <p:cNvPr id="2969" name="Google Shape;2969;p39"/>
          <p:cNvSpPr/>
          <p:nvPr/>
        </p:nvSpPr>
        <p:spPr>
          <a:xfrm>
            <a:off x="8134502" y="3486607"/>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9"/>
          <p:cNvSpPr txBox="1"/>
          <p:nvPr/>
        </p:nvSpPr>
        <p:spPr>
          <a:xfrm>
            <a:off x="8220456" y="3634740"/>
            <a:ext cx="857707"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L66.監視・アラート</a:t>
            </a:r>
            <a:endParaRPr b="0" i="0" sz="800" u="none" cap="none" strike="noStrike">
              <a:solidFill>
                <a:schemeClr val="dk1"/>
              </a:solidFill>
              <a:latin typeface="Calibri"/>
              <a:ea typeface="Calibri"/>
              <a:cs typeface="Calibri"/>
              <a:sym typeface="Calibri"/>
            </a:endParaRPr>
          </a:p>
        </p:txBody>
      </p:sp>
      <p:sp>
        <p:nvSpPr>
          <p:cNvPr id="2971" name="Google Shape;2971;p39"/>
          <p:cNvSpPr/>
          <p:nvPr/>
        </p:nvSpPr>
        <p:spPr>
          <a:xfrm>
            <a:off x="8134502" y="3933749"/>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39"/>
          <p:cNvSpPr txBox="1"/>
          <p:nvPr/>
        </p:nvSpPr>
        <p:spPr>
          <a:xfrm>
            <a:off x="8220456" y="4082796"/>
            <a:ext cx="6007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L67.ログ収集</a:t>
            </a:r>
            <a:endParaRPr b="0" i="0" sz="800" u="none" cap="none" strike="noStrike">
              <a:solidFill>
                <a:schemeClr val="dk1"/>
              </a:solidFill>
              <a:latin typeface="Calibri"/>
              <a:ea typeface="Calibri"/>
              <a:cs typeface="Calibri"/>
              <a:sym typeface="Calibri"/>
            </a:endParaRPr>
          </a:p>
        </p:txBody>
      </p:sp>
      <p:sp>
        <p:nvSpPr>
          <p:cNvPr id="2973" name="Google Shape;2973;p39"/>
          <p:cNvSpPr/>
          <p:nvPr/>
        </p:nvSpPr>
        <p:spPr>
          <a:xfrm>
            <a:off x="8134502" y="4381805"/>
            <a:ext cx="1723644" cy="400507"/>
          </a:xfrm>
          <a:prstGeom prst="roundRect">
            <a:avLst>
              <a:gd fmla="val 21744"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39"/>
          <p:cNvSpPr txBox="1"/>
          <p:nvPr/>
        </p:nvSpPr>
        <p:spPr>
          <a:xfrm>
            <a:off x="8220456" y="4529938"/>
            <a:ext cx="9436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L58.インシデント初動</a:t>
            </a:r>
            <a:endParaRPr b="0" i="0" sz="800" u="none" cap="none" strike="noStrike">
              <a:solidFill>
                <a:schemeClr val="dk1"/>
              </a:solidFill>
              <a:latin typeface="Calibri"/>
              <a:ea typeface="Calibri"/>
              <a:cs typeface="Calibri"/>
              <a:sym typeface="Calibri"/>
            </a:endParaRPr>
          </a:p>
        </p:txBody>
      </p:sp>
      <p:sp>
        <p:nvSpPr>
          <p:cNvPr id="2975" name="Google Shape;2975;p39"/>
          <p:cNvSpPr/>
          <p:nvPr/>
        </p:nvSpPr>
        <p:spPr>
          <a:xfrm>
            <a:off x="8134502" y="4828946"/>
            <a:ext cx="1723644" cy="400507"/>
          </a:xfrm>
          <a:prstGeom prst="roundRect">
            <a:avLst>
              <a:gd fmla="val 21744"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39"/>
          <p:cNvSpPr txBox="1"/>
          <p:nvPr/>
        </p:nvSpPr>
        <p:spPr>
          <a:xfrm>
            <a:off x="8220456" y="4977994"/>
            <a:ext cx="8293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L59.原因分析(RCA)</a:t>
            </a:r>
            <a:endParaRPr b="0" i="0" sz="800" u="none" cap="none" strike="noStrike">
              <a:solidFill>
                <a:schemeClr val="dk1"/>
              </a:solidFill>
              <a:latin typeface="Calibri"/>
              <a:ea typeface="Calibri"/>
              <a:cs typeface="Calibri"/>
              <a:sym typeface="Calibri"/>
            </a:endParaRPr>
          </a:p>
        </p:txBody>
      </p:sp>
      <p:sp>
        <p:nvSpPr>
          <p:cNvPr id="2977" name="Google Shape;2977;p39"/>
          <p:cNvSpPr/>
          <p:nvPr/>
        </p:nvSpPr>
        <p:spPr>
          <a:xfrm>
            <a:off x="8134502" y="5277002"/>
            <a:ext cx="1723644" cy="400507"/>
          </a:xfrm>
          <a:prstGeom prst="roundRect">
            <a:avLst>
              <a:gd fmla="val 21744"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39"/>
          <p:cNvSpPr txBox="1"/>
          <p:nvPr/>
        </p:nvSpPr>
        <p:spPr>
          <a:xfrm>
            <a:off x="8220456" y="5425135"/>
            <a:ext cx="819302"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L510.チューニング</a:t>
            </a:r>
            <a:endParaRPr b="0" i="0" sz="800" u="none" cap="none" strike="noStrike">
              <a:solidFill>
                <a:schemeClr val="dk1"/>
              </a:solidFill>
              <a:latin typeface="Calibri"/>
              <a:ea typeface="Calibri"/>
              <a:cs typeface="Calibri"/>
              <a:sym typeface="Calibri"/>
            </a:endParaRPr>
          </a:p>
        </p:txBody>
      </p:sp>
      <p:sp>
        <p:nvSpPr>
          <p:cNvPr id="2979" name="Google Shape;2979;p39"/>
          <p:cNvSpPr/>
          <p:nvPr/>
        </p:nvSpPr>
        <p:spPr>
          <a:xfrm>
            <a:off x="10001707" y="866851"/>
            <a:ext cx="1857146" cy="4876495"/>
          </a:xfrm>
          <a:prstGeom prst="roundRect">
            <a:avLst>
              <a:gd fmla="val 2020" name="adj"/>
            </a:avLst>
          </a:prstGeom>
          <a:solidFill>
            <a:srgbClr val="F8FAFC"/>
          </a:solidFill>
          <a:ln cap="flat" cmpd="sng" w="12700">
            <a:solidFill>
              <a:srgbClr val="F1F5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39"/>
          <p:cNvSpPr/>
          <p:nvPr/>
        </p:nvSpPr>
        <p:spPr>
          <a:xfrm>
            <a:off x="10067544" y="1143000"/>
            <a:ext cx="1723644" cy="19202"/>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81" name="Google Shape;2981;p39"/>
          <p:cNvPicPr preferRelativeResize="0"/>
          <p:nvPr/>
        </p:nvPicPr>
        <p:blipFill rotWithShape="1">
          <a:blip r:embed="rId8">
            <a:alphaModFix/>
          </a:blip>
          <a:srcRect b="0" l="0" r="0" t="0"/>
          <a:stretch/>
        </p:blipFill>
        <p:spPr>
          <a:xfrm>
            <a:off x="10567721" y="966521"/>
            <a:ext cx="105156" cy="105156"/>
          </a:xfrm>
          <a:prstGeom prst="rect">
            <a:avLst/>
          </a:prstGeom>
          <a:noFill/>
          <a:ln>
            <a:noFill/>
          </a:ln>
        </p:spPr>
      </p:pic>
      <p:sp>
        <p:nvSpPr>
          <p:cNvPr id="2982" name="Google Shape;2982;p39"/>
          <p:cNvSpPr txBox="1"/>
          <p:nvPr/>
        </p:nvSpPr>
        <p:spPr>
          <a:xfrm>
            <a:off x="10720426" y="933602"/>
            <a:ext cx="667512" cy="171907"/>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保守・改善</a:t>
            </a:r>
            <a:endParaRPr b="0" i="0" sz="900" u="none" cap="none" strike="noStrike">
              <a:solidFill>
                <a:schemeClr val="dk1"/>
              </a:solidFill>
              <a:latin typeface="Calibri"/>
              <a:ea typeface="Calibri"/>
              <a:cs typeface="Calibri"/>
              <a:sym typeface="Calibri"/>
            </a:endParaRPr>
          </a:p>
        </p:txBody>
      </p:sp>
      <p:sp>
        <p:nvSpPr>
          <p:cNvPr id="2983" name="Google Shape;2983;p39"/>
          <p:cNvSpPr/>
          <p:nvPr/>
        </p:nvSpPr>
        <p:spPr>
          <a:xfrm>
            <a:off x="10067544" y="1248156"/>
            <a:ext cx="1723644" cy="400507"/>
          </a:xfrm>
          <a:prstGeom prst="roundRect">
            <a:avLst>
              <a:gd fmla="val 21744"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39"/>
          <p:cNvSpPr txBox="1"/>
          <p:nvPr/>
        </p:nvSpPr>
        <p:spPr>
          <a:xfrm>
            <a:off x="10153498" y="1396289"/>
            <a:ext cx="848563"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L51.バグトリアージ</a:t>
            </a:r>
            <a:endParaRPr b="0" i="0" sz="800" u="none" cap="none" strike="noStrike">
              <a:solidFill>
                <a:schemeClr val="dk1"/>
              </a:solidFill>
              <a:latin typeface="Calibri"/>
              <a:ea typeface="Calibri"/>
              <a:cs typeface="Calibri"/>
              <a:sym typeface="Calibri"/>
            </a:endParaRPr>
          </a:p>
        </p:txBody>
      </p:sp>
      <p:sp>
        <p:nvSpPr>
          <p:cNvPr id="2985" name="Google Shape;2985;p39"/>
          <p:cNvSpPr/>
          <p:nvPr/>
        </p:nvSpPr>
        <p:spPr>
          <a:xfrm>
            <a:off x="10067544" y="1695298"/>
            <a:ext cx="1723644" cy="400507"/>
          </a:xfrm>
          <a:prstGeom prst="roundRect">
            <a:avLst>
              <a:gd fmla="val 21744"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39"/>
          <p:cNvSpPr txBox="1"/>
          <p:nvPr/>
        </p:nvSpPr>
        <p:spPr>
          <a:xfrm>
            <a:off x="10153498" y="1844345"/>
            <a:ext cx="6007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L52.原因特定</a:t>
            </a:r>
            <a:endParaRPr b="0" i="0" sz="800" u="none" cap="none" strike="noStrike">
              <a:solidFill>
                <a:schemeClr val="dk1"/>
              </a:solidFill>
              <a:latin typeface="Calibri"/>
              <a:ea typeface="Calibri"/>
              <a:cs typeface="Calibri"/>
              <a:sym typeface="Calibri"/>
            </a:endParaRPr>
          </a:p>
        </p:txBody>
      </p:sp>
      <p:sp>
        <p:nvSpPr>
          <p:cNvPr id="2987" name="Google Shape;2987;p39"/>
          <p:cNvSpPr/>
          <p:nvPr/>
        </p:nvSpPr>
        <p:spPr>
          <a:xfrm>
            <a:off x="10067544" y="2143354"/>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39"/>
          <p:cNvSpPr txBox="1"/>
          <p:nvPr/>
        </p:nvSpPr>
        <p:spPr>
          <a:xfrm>
            <a:off x="10153498" y="2291486"/>
            <a:ext cx="6007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L63.修正実装</a:t>
            </a:r>
            <a:endParaRPr b="0" i="0" sz="800" u="none" cap="none" strike="noStrike">
              <a:solidFill>
                <a:schemeClr val="dk1"/>
              </a:solidFill>
              <a:latin typeface="Calibri"/>
              <a:ea typeface="Calibri"/>
              <a:cs typeface="Calibri"/>
              <a:sym typeface="Calibri"/>
            </a:endParaRPr>
          </a:p>
        </p:txBody>
      </p:sp>
      <p:sp>
        <p:nvSpPr>
          <p:cNvPr id="2989" name="Google Shape;2989;p39"/>
          <p:cNvSpPr/>
          <p:nvPr/>
        </p:nvSpPr>
        <p:spPr>
          <a:xfrm>
            <a:off x="10067544" y="2590495"/>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39"/>
          <p:cNvSpPr txBox="1"/>
          <p:nvPr/>
        </p:nvSpPr>
        <p:spPr>
          <a:xfrm>
            <a:off x="10153498" y="2739542"/>
            <a:ext cx="6007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L64.修正検証</a:t>
            </a:r>
            <a:endParaRPr b="0" i="0" sz="800" u="none" cap="none" strike="noStrike">
              <a:solidFill>
                <a:schemeClr val="dk1"/>
              </a:solidFill>
              <a:latin typeface="Calibri"/>
              <a:ea typeface="Calibri"/>
              <a:cs typeface="Calibri"/>
              <a:sym typeface="Calibri"/>
            </a:endParaRPr>
          </a:p>
        </p:txBody>
      </p:sp>
      <p:sp>
        <p:nvSpPr>
          <p:cNvPr id="2991" name="Google Shape;2991;p39"/>
          <p:cNvSpPr/>
          <p:nvPr/>
        </p:nvSpPr>
        <p:spPr>
          <a:xfrm>
            <a:off x="10067544" y="3038551"/>
            <a:ext cx="1723644" cy="400507"/>
          </a:xfrm>
          <a:prstGeom prst="roundRect">
            <a:avLst>
              <a:gd fmla="val 21744" name="adj"/>
            </a:avLst>
          </a:prstGeom>
          <a:solidFill>
            <a:srgbClr val="FEF08A"/>
          </a:solidFill>
          <a:ln cap="flat" cmpd="sng" w="12700">
            <a:solidFill>
              <a:srgbClr val="F59E0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39"/>
          <p:cNvSpPr txBox="1"/>
          <p:nvPr/>
        </p:nvSpPr>
        <p:spPr>
          <a:xfrm>
            <a:off x="10153498" y="3186684"/>
            <a:ext cx="771754"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L45.機能追加分析</a:t>
            </a:r>
            <a:endParaRPr b="0" i="0" sz="800" u="none" cap="none" strike="noStrike">
              <a:solidFill>
                <a:schemeClr val="dk1"/>
              </a:solidFill>
              <a:latin typeface="Calibri"/>
              <a:ea typeface="Calibri"/>
              <a:cs typeface="Calibri"/>
              <a:sym typeface="Calibri"/>
            </a:endParaRPr>
          </a:p>
        </p:txBody>
      </p:sp>
      <p:sp>
        <p:nvSpPr>
          <p:cNvPr id="2993" name="Google Shape;2993;p39"/>
          <p:cNvSpPr/>
          <p:nvPr/>
        </p:nvSpPr>
        <p:spPr>
          <a:xfrm>
            <a:off x="10067544" y="3486607"/>
            <a:ext cx="1723644" cy="400507"/>
          </a:xfrm>
          <a:prstGeom prst="roundRect">
            <a:avLst>
              <a:gd fmla="val 21744" name="adj"/>
            </a:avLst>
          </a:prstGeom>
          <a:solidFill>
            <a:srgbClr val="FEF08A"/>
          </a:solidFill>
          <a:ln cap="flat" cmpd="sng" w="12700">
            <a:solidFill>
              <a:srgbClr val="F59E0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39"/>
          <p:cNvSpPr txBox="1"/>
          <p:nvPr/>
        </p:nvSpPr>
        <p:spPr>
          <a:xfrm>
            <a:off x="10153498" y="3634740"/>
            <a:ext cx="771754"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L46.機能追加実装</a:t>
            </a:r>
            <a:endParaRPr b="0" i="0" sz="800" u="none" cap="none" strike="noStrike">
              <a:solidFill>
                <a:schemeClr val="dk1"/>
              </a:solidFill>
              <a:latin typeface="Calibri"/>
              <a:ea typeface="Calibri"/>
              <a:cs typeface="Calibri"/>
              <a:sym typeface="Calibri"/>
            </a:endParaRPr>
          </a:p>
        </p:txBody>
      </p:sp>
      <p:sp>
        <p:nvSpPr>
          <p:cNvPr id="2995" name="Google Shape;2995;p39"/>
          <p:cNvSpPr/>
          <p:nvPr/>
        </p:nvSpPr>
        <p:spPr>
          <a:xfrm>
            <a:off x="10067544" y="3933749"/>
            <a:ext cx="1723644" cy="400507"/>
          </a:xfrm>
          <a:prstGeom prst="roundRect">
            <a:avLst>
              <a:gd fmla="val 21744"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39"/>
          <p:cNvSpPr txBox="1"/>
          <p:nvPr/>
        </p:nvSpPr>
        <p:spPr>
          <a:xfrm>
            <a:off x="10153498" y="4082796"/>
            <a:ext cx="943661"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L57.プロファイリング</a:t>
            </a:r>
            <a:endParaRPr b="0" i="0" sz="800" u="none" cap="none" strike="noStrike">
              <a:solidFill>
                <a:schemeClr val="dk1"/>
              </a:solidFill>
              <a:latin typeface="Calibri"/>
              <a:ea typeface="Calibri"/>
              <a:cs typeface="Calibri"/>
              <a:sym typeface="Calibri"/>
            </a:endParaRPr>
          </a:p>
        </p:txBody>
      </p:sp>
      <p:sp>
        <p:nvSpPr>
          <p:cNvPr id="2997" name="Google Shape;2997;p39"/>
          <p:cNvSpPr/>
          <p:nvPr/>
        </p:nvSpPr>
        <p:spPr>
          <a:xfrm>
            <a:off x="10067544" y="4381805"/>
            <a:ext cx="1723644" cy="400507"/>
          </a:xfrm>
          <a:prstGeom prst="roundRect">
            <a:avLst>
              <a:gd fmla="val 21744" name="adj"/>
            </a:avLst>
          </a:prstGeom>
          <a:solidFill>
            <a:srgbClr val="EFF6FF"/>
          </a:solidFill>
          <a:ln cap="flat" cmpd="sng" w="12700">
            <a:solidFill>
              <a:srgbClr val="2563EB"/>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39"/>
          <p:cNvSpPr txBox="1"/>
          <p:nvPr/>
        </p:nvSpPr>
        <p:spPr>
          <a:xfrm>
            <a:off x="10153498" y="4529938"/>
            <a:ext cx="857707"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L68.脆弱性スキャン</a:t>
            </a:r>
            <a:endParaRPr b="0" i="0" sz="800" u="none" cap="none" strike="noStrike">
              <a:solidFill>
                <a:schemeClr val="dk1"/>
              </a:solidFill>
              <a:latin typeface="Calibri"/>
              <a:ea typeface="Calibri"/>
              <a:cs typeface="Calibri"/>
              <a:sym typeface="Calibri"/>
            </a:endParaRPr>
          </a:p>
        </p:txBody>
      </p:sp>
      <p:sp>
        <p:nvSpPr>
          <p:cNvPr id="2999" name="Google Shape;2999;p39"/>
          <p:cNvSpPr/>
          <p:nvPr/>
        </p:nvSpPr>
        <p:spPr>
          <a:xfrm>
            <a:off x="10067544" y="4828946"/>
            <a:ext cx="1723644" cy="400507"/>
          </a:xfrm>
          <a:prstGeom prst="roundRect">
            <a:avLst>
              <a:gd fmla="val 21744" name="adj"/>
            </a:avLst>
          </a:prstGeom>
          <a:solidFill>
            <a:srgbClr val="ECFEFF"/>
          </a:solidFill>
          <a:ln cap="flat" cmpd="sng" w="12700">
            <a:solidFill>
              <a:srgbClr val="06B6D4"/>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39"/>
          <p:cNvSpPr txBox="1"/>
          <p:nvPr/>
        </p:nvSpPr>
        <p:spPr>
          <a:xfrm>
            <a:off x="10153498" y="4977994"/>
            <a:ext cx="685800"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L59.パッチ適用</a:t>
            </a:r>
            <a:endParaRPr b="0" i="0" sz="800" u="none" cap="none" strike="noStrike">
              <a:solidFill>
                <a:schemeClr val="dk1"/>
              </a:solidFill>
              <a:latin typeface="Calibri"/>
              <a:ea typeface="Calibri"/>
              <a:cs typeface="Calibri"/>
              <a:sym typeface="Calibri"/>
            </a:endParaRPr>
          </a:p>
        </p:txBody>
      </p:sp>
      <p:sp>
        <p:nvSpPr>
          <p:cNvPr id="3001" name="Google Shape;3001;p39"/>
          <p:cNvSpPr/>
          <p:nvPr/>
        </p:nvSpPr>
        <p:spPr>
          <a:xfrm>
            <a:off x="10067544" y="5277002"/>
            <a:ext cx="1723644" cy="400507"/>
          </a:xfrm>
          <a:prstGeom prst="roundRect">
            <a:avLst>
              <a:gd fmla="val 21744" name="adj"/>
            </a:avLst>
          </a:prstGeom>
          <a:solidFill>
            <a:srgbClr val="1E3A8A"/>
          </a:solidFill>
          <a:ln cap="flat" cmpd="sng" w="12700">
            <a:solidFill>
              <a:srgbClr val="1E3A8A"/>
            </a:solidFill>
            <a:prstDash val="solid"/>
            <a:round/>
            <a:headEnd len="sm" w="sm" type="none"/>
            <a:tailEnd len="sm" w="sm" type="none"/>
          </a:ln>
          <a:effectLst>
            <a:outerShdw blurRad="127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39"/>
          <p:cNvSpPr txBox="1"/>
          <p:nvPr/>
        </p:nvSpPr>
        <p:spPr>
          <a:xfrm>
            <a:off x="10153498" y="5425135"/>
            <a:ext cx="991210" cy="1051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800"/>
              <a:buFont typeface="Noto Sans JP"/>
              <a:buNone/>
            </a:pPr>
            <a:r>
              <a:rPr b="1" i="0" lang="en-US" sz="800" u="none" cap="none" strike="noStrike">
                <a:solidFill>
                  <a:srgbClr val="FFFFFF"/>
                </a:solidFill>
                <a:latin typeface="Noto Sans JP"/>
                <a:ea typeface="Noto Sans JP"/>
                <a:cs typeface="Noto Sans JP"/>
                <a:sym typeface="Noto Sans JP"/>
              </a:rPr>
              <a:t>L710.ドキュメント更新</a:t>
            </a:r>
            <a:endParaRPr b="0" i="0" sz="800" u="none" cap="none" strike="noStrike">
              <a:solidFill>
                <a:schemeClr val="dk1"/>
              </a:solidFill>
              <a:latin typeface="Calibri"/>
              <a:ea typeface="Calibri"/>
              <a:cs typeface="Calibri"/>
              <a:sym typeface="Calibri"/>
            </a:endParaRPr>
          </a:p>
        </p:txBody>
      </p:sp>
      <p:sp>
        <p:nvSpPr>
          <p:cNvPr id="3003" name="Google Shape;3003;p39"/>
          <p:cNvSpPr/>
          <p:nvPr/>
        </p:nvSpPr>
        <p:spPr>
          <a:xfrm>
            <a:off x="333756" y="5857646"/>
            <a:ext cx="11525098" cy="761695"/>
          </a:xfrm>
          <a:prstGeom prst="roundRect">
            <a:avLst>
              <a:gd fmla="val 12005" name="adj"/>
            </a:avLst>
          </a:prstGeom>
          <a:solidFill>
            <a:srgbClr val="F0F9FF"/>
          </a:solidFill>
          <a:ln cap="flat" cmpd="sng" w="12700">
            <a:solidFill>
              <a:srgbClr val="BAE6F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004" name="Google Shape;3004;p39"/>
          <p:cNvPicPr preferRelativeResize="0"/>
          <p:nvPr/>
        </p:nvPicPr>
        <p:blipFill rotWithShape="1">
          <a:blip r:embed="rId9">
            <a:alphaModFix/>
          </a:blip>
          <a:srcRect b="0" l="-1064" r="-1064" t="0"/>
          <a:stretch/>
        </p:blipFill>
        <p:spPr>
          <a:xfrm>
            <a:off x="485546" y="5982005"/>
            <a:ext cx="219456" cy="171907"/>
          </a:xfrm>
          <a:prstGeom prst="rect">
            <a:avLst/>
          </a:prstGeom>
          <a:noFill/>
          <a:ln>
            <a:noFill/>
          </a:ln>
        </p:spPr>
      </p:pic>
      <p:sp>
        <p:nvSpPr>
          <p:cNvPr id="3005" name="Google Shape;3005;p39"/>
          <p:cNvSpPr txBox="1"/>
          <p:nvPr/>
        </p:nvSpPr>
        <p:spPr>
          <a:xfrm>
            <a:off x="800100" y="5962802"/>
            <a:ext cx="3734410"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C4A6E"/>
              </a:buClr>
              <a:buSzPts val="900"/>
              <a:buFont typeface="Noto Sans JP"/>
              <a:buNone/>
            </a:pPr>
            <a:r>
              <a:rPr b="0" i="0" lang="en-US" sz="900" u="none" cap="none" strike="noStrike">
                <a:solidFill>
                  <a:srgbClr val="0C4A6E"/>
                </a:solidFill>
                <a:latin typeface="Noto Sans JP"/>
                <a:ea typeface="Noto Sans JP"/>
                <a:cs typeface="Noto Sans JP"/>
                <a:sym typeface="Noto Sans JP"/>
              </a:rPr>
              <a:t>現実的な完全AI統合の達成状況 (L7+L6: 34項目/57% / L5: 20項目/33%):</a:t>
            </a:r>
            <a:endParaRPr b="0" i="0" sz="900" u="none" cap="none" strike="noStrike">
              <a:solidFill>
                <a:schemeClr val="dk1"/>
              </a:solidFill>
              <a:latin typeface="Calibri"/>
              <a:ea typeface="Calibri"/>
              <a:cs typeface="Calibri"/>
              <a:sym typeface="Calibri"/>
            </a:endParaRPr>
          </a:p>
        </p:txBody>
      </p:sp>
      <p:sp>
        <p:nvSpPr>
          <p:cNvPr id="3006" name="Google Shape;3006;p39"/>
          <p:cNvSpPr txBox="1"/>
          <p:nvPr/>
        </p:nvSpPr>
        <p:spPr>
          <a:xfrm>
            <a:off x="800100" y="6172200"/>
            <a:ext cx="10982858" cy="3337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C4A6E"/>
              </a:buClr>
              <a:buSzPts val="900"/>
              <a:buFont typeface="Noto Sans JP"/>
              <a:buNone/>
            </a:pPr>
            <a:r>
              <a:rPr b="0" i="0" lang="en-US" sz="900" u="none" cap="none" strike="noStrike">
                <a:solidFill>
                  <a:srgbClr val="0C4A6E"/>
                </a:solidFill>
                <a:latin typeface="Noto Sans JP"/>
                <a:ea typeface="Noto Sans JP"/>
                <a:cs typeface="Noto Sans JP"/>
                <a:sym typeface="Noto Sans JP"/>
              </a:rPr>
              <a:t>10年後の完全AI統合段階では、開発プロセスの過半数(34項目)が「完全自律(L7)」または「監視のみ(L6)」で実行されます。人間は戦略的判断や最終承認(L1-L5)に集中し、AIがシステム開発・運用の実行主体として機能します。しかし、対人折衝や最終責任を伴う判断(L1-L2)は依然として人間が担います。</a:t>
            </a:r>
            <a:endParaRPr b="0" i="0" sz="900" u="none" cap="none" strike="noStrike">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1" name="Shape 3011"/>
        <p:cNvGrpSpPr/>
        <p:nvPr/>
      </p:nvGrpSpPr>
      <p:grpSpPr>
        <a:xfrm>
          <a:off x="0" y="0"/>
          <a:ext cx="0" cy="0"/>
          <a:chOff x="0" y="0"/>
          <a:chExt cx="0" cy="0"/>
        </a:xfrm>
      </p:grpSpPr>
      <p:sp>
        <p:nvSpPr>
          <p:cNvPr id="3012" name="Google Shape;3012;p40"/>
          <p:cNvSpPr/>
          <p:nvPr/>
        </p:nvSpPr>
        <p:spPr>
          <a:xfrm>
            <a:off x="0" y="0"/>
            <a:ext cx="12191695"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0"/>
          <p:cNvSpPr/>
          <p:nvPr/>
        </p:nvSpPr>
        <p:spPr>
          <a:xfrm>
            <a:off x="0" y="0"/>
            <a:ext cx="12191695"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0"/>
          <p:cNvSpPr/>
          <p:nvPr/>
        </p:nvSpPr>
        <p:spPr>
          <a:xfrm>
            <a:off x="381305" y="1019556"/>
            <a:ext cx="11430000" cy="19202"/>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0"/>
          <p:cNvSpPr txBox="1"/>
          <p:nvPr/>
        </p:nvSpPr>
        <p:spPr>
          <a:xfrm>
            <a:off x="381305" y="286207"/>
            <a:ext cx="2015338" cy="1911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1000"/>
              <a:buFont typeface="Noto Sans JP"/>
              <a:buNone/>
            </a:pPr>
            <a:r>
              <a:rPr b="1" i="0" lang="en-US" sz="1000" u="none" cap="none" strike="noStrike">
                <a:solidFill>
                  <a:srgbClr val="7C3AED"/>
                </a:solidFill>
                <a:latin typeface="Noto Sans JP"/>
                <a:ea typeface="Noto Sans JP"/>
                <a:cs typeface="Noto Sans JP"/>
                <a:sym typeface="Noto Sans JP"/>
              </a:rPr>
              <a:t>PHASE LEVEL EVALUATION</a:t>
            </a:r>
            <a:endParaRPr b="0" i="0" sz="1000" u="none" cap="none" strike="noStrike">
              <a:solidFill>
                <a:schemeClr val="dk1"/>
              </a:solidFill>
              <a:latin typeface="Calibri"/>
              <a:ea typeface="Calibri"/>
              <a:cs typeface="Calibri"/>
              <a:sym typeface="Calibri"/>
            </a:endParaRPr>
          </a:p>
        </p:txBody>
      </p:sp>
      <p:sp>
        <p:nvSpPr>
          <p:cNvPr id="3016" name="Google Shape;3016;p40"/>
          <p:cNvSpPr txBox="1"/>
          <p:nvPr/>
        </p:nvSpPr>
        <p:spPr>
          <a:xfrm>
            <a:off x="381305" y="476402"/>
            <a:ext cx="6315761" cy="4389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400"/>
              <a:buFont typeface="Noto Sans JP"/>
              <a:buNone/>
            </a:pPr>
            <a:r>
              <a:rPr b="1" i="0" lang="en-US" sz="2400" u="none" cap="none" strike="noStrike">
                <a:solidFill>
                  <a:srgbClr val="0F172A"/>
                </a:solidFill>
                <a:latin typeface="Noto Sans JP"/>
                <a:ea typeface="Noto Sans JP"/>
                <a:cs typeface="Noto Sans JP"/>
                <a:sym typeface="Noto Sans JP"/>
              </a:rPr>
              <a:t>完全AI統合段階：フェーズ別レベル評価分析</a:t>
            </a:r>
            <a:endParaRPr b="0" i="0" sz="2400" u="none" cap="none" strike="noStrike">
              <a:solidFill>
                <a:schemeClr val="dk1"/>
              </a:solidFill>
              <a:latin typeface="Calibri"/>
              <a:ea typeface="Calibri"/>
              <a:cs typeface="Calibri"/>
              <a:sym typeface="Calibri"/>
            </a:endParaRPr>
          </a:p>
        </p:txBody>
      </p:sp>
      <p:sp>
        <p:nvSpPr>
          <p:cNvPr id="3017" name="Google Shape;3017;p40"/>
          <p:cNvSpPr/>
          <p:nvPr/>
        </p:nvSpPr>
        <p:spPr>
          <a:xfrm>
            <a:off x="8712403" y="534924"/>
            <a:ext cx="3105302" cy="333756"/>
          </a:xfrm>
          <a:prstGeom prst="roundRect">
            <a:avLst>
              <a:gd fmla="val 156556" name="adj"/>
            </a:avLst>
          </a:prstGeom>
          <a:solidFill>
            <a:srgbClr val="F5F3FF"/>
          </a:solidFill>
          <a:ln cap="flat" cmpd="sng" w="12700">
            <a:solidFill>
              <a:srgbClr val="DDD6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018" name="Google Shape;3018;p40"/>
          <p:cNvPicPr preferRelativeResize="0"/>
          <p:nvPr/>
        </p:nvPicPr>
        <p:blipFill rotWithShape="1">
          <a:blip r:embed="rId3">
            <a:alphaModFix/>
          </a:blip>
          <a:srcRect b="-1100" l="0" r="0" t="-1100"/>
          <a:stretch/>
        </p:blipFill>
        <p:spPr>
          <a:xfrm>
            <a:off x="8874252" y="635508"/>
            <a:ext cx="114300" cy="133502"/>
          </a:xfrm>
          <a:prstGeom prst="rect">
            <a:avLst/>
          </a:prstGeom>
          <a:noFill/>
          <a:ln>
            <a:noFill/>
          </a:ln>
        </p:spPr>
      </p:pic>
      <p:sp>
        <p:nvSpPr>
          <p:cNvPr id="3019" name="Google Shape;3019;p40"/>
          <p:cNvSpPr txBox="1"/>
          <p:nvPr/>
        </p:nvSpPr>
        <p:spPr>
          <a:xfrm>
            <a:off x="9064447" y="601675"/>
            <a:ext cx="2691079"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1000"/>
              <a:buFont typeface="Noto Sans JP"/>
              <a:buNone/>
            </a:pPr>
            <a:r>
              <a:rPr b="1" i="0" lang="en-US" sz="1000" u="none" cap="none" strike="noStrike">
                <a:solidFill>
                  <a:srgbClr val="7C3AED"/>
                </a:solidFill>
                <a:latin typeface="Noto Sans JP"/>
                <a:ea typeface="Noto Sans JP"/>
                <a:cs typeface="Noto Sans JP"/>
                <a:sym typeface="Noto Sans JP"/>
              </a:rPr>
              <a:t>Stage 4: Full AI Integration (頂上/10合目)</a:t>
            </a:r>
            <a:endParaRPr b="0" i="0" sz="1000" u="none" cap="none" strike="noStrike">
              <a:solidFill>
                <a:schemeClr val="dk1"/>
              </a:solidFill>
              <a:latin typeface="Calibri"/>
              <a:ea typeface="Calibri"/>
              <a:cs typeface="Calibri"/>
              <a:sym typeface="Calibri"/>
            </a:endParaRPr>
          </a:p>
        </p:txBody>
      </p:sp>
      <p:sp>
        <p:nvSpPr>
          <p:cNvPr id="3020" name="Google Shape;3020;p40"/>
          <p:cNvSpPr/>
          <p:nvPr/>
        </p:nvSpPr>
        <p:spPr>
          <a:xfrm>
            <a:off x="381305" y="1220724"/>
            <a:ext cx="3333902" cy="6534302"/>
          </a:xfrm>
          <a:prstGeom prst="roundRect">
            <a:avLst>
              <a:gd fmla="val 940" name="adj"/>
            </a:avLst>
          </a:prstGeom>
          <a:solidFill>
            <a:srgbClr val="FFFFFF"/>
          </a:solidFill>
          <a:ln cap="flat" cmpd="sng" w="12700">
            <a:solidFill>
              <a:srgbClr val="E2E8F0"/>
            </a:solidFill>
            <a:prstDash val="solid"/>
            <a:round/>
            <a:headEnd len="sm" w="sm" type="none"/>
            <a:tailEnd len="sm" w="sm" type="none"/>
          </a:ln>
          <a:effectLst>
            <a:outerShdw blurRad="63500" rotWithShape="0" algn="bl" dir="5400000" dist="381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021" name="Google Shape;3021;p40"/>
          <p:cNvPicPr preferRelativeResize="0"/>
          <p:nvPr/>
        </p:nvPicPr>
        <p:blipFill rotWithShape="1">
          <a:blip r:embed="rId4">
            <a:alphaModFix/>
          </a:blip>
          <a:srcRect b="0" l="0" r="0" t="0"/>
          <a:stretch/>
        </p:blipFill>
        <p:spPr>
          <a:xfrm>
            <a:off x="580644" y="1463954"/>
            <a:ext cx="171907" cy="171907"/>
          </a:xfrm>
          <a:prstGeom prst="rect">
            <a:avLst/>
          </a:prstGeom>
          <a:noFill/>
          <a:ln>
            <a:noFill/>
          </a:ln>
        </p:spPr>
      </p:pic>
      <p:sp>
        <p:nvSpPr>
          <p:cNvPr id="3022" name="Google Shape;3022;p40"/>
          <p:cNvSpPr txBox="1"/>
          <p:nvPr/>
        </p:nvSpPr>
        <p:spPr>
          <a:xfrm>
            <a:off x="828446" y="1420978"/>
            <a:ext cx="2395728" cy="2578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300"/>
              <a:buFont typeface="Noto Sans JP"/>
              <a:buNone/>
            </a:pPr>
            <a:r>
              <a:rPr b="1" i="0" lang="en-US" sz="1300" u="none" cap="none" strike="noStrike">
                <a:solidFill>
                  <a:srgbClr val="334155"/>
                </a:solidFill>
                <a:latin typeface="Noto Sans JP"/>
                <a:ea typeface="Noto Sans JP"/>
                <a:cs typeface="Noto Sans JP"/>
                <a:sym typeface="Noto Sans JP"/>
              </a:rPr>
              <a:t>フェーズ別 平均AI代替レベル</a:t>
            </a:r>
            <a:endParaRPr b="0" i="0" sz="1300" u="none" cap="none" strike="noStrike">
              <a:solidFill>
                <a:schemeClr val="dk1"/>
              </a:solidFill>
              <a:latin typeface="Calibri"/>
              <a:ea typeface="Calibri"/>
              <a:cs typeface="Calibri"/>
              <a:sym typeface="Calibri"/>
            </a:endParaRPr>
          </a:p>
        </p:txBody>
      </p:sp>
      <p:pic>
        <p:nvPicPr>
          <p:cNvPr descr="preencoded.png" id="3023" name="Google Shape;3023;p40"/>
          <p:cNvPicPr preferRelativeResize="0"/>
          <p:nvPr/>
        </p:nvPicPr>
        <p:blipFill rotWithShape="1">
          <a:blip r:embed="rId5">
            <a:alphaModFix/>
          </a:blip>
          <a:srcRect b="0" l="-72" r="-73" t="0"/>
          <a:stretch/>
        </p:blipFill>
        <p:spPr>
          <a:xfrm>
            <a:off x="580644" y="1821485"/>
            <a:ext cx="2933395" cy="5734202"/>
          </a:xfrm>
          <a:prstGeom prst="rect">
            <a:avLst/>
          </a:prstGeom>
          <a:noFill/>
          <a:ln>
            <a:noFill/>
          </a:ln>
        </p:spPr>
      </p:pic>
      <p:sp>
        <p:nvSpPr>
          <p:cNvPr id="3024" name="Google Shape;3024;p40"/>
          <p:cNvSpPr/>
          <p:nvPr/>
        </p:nvSpPr>
        <p:spPr>
          <a:xfrm>
            <a:off x="4043477" y="1220724"/>
            <a:ext cx="7772400" cy="2714854"/>
          </a:xfrm>
          <a:prstGeom prst="roundRect">
            <a:avLst>
              <a:gd fmla="val 1891" name="adj"/>
            </a:avLst>
          </a:prstGeom>
          <a:solidFill>
            <a:srgbClr val="F5F3FF"/>
          </a:solidFill>
          <a:ln>
            <a:noFill/>
          </a:ln>
          <a:effectLst>
            <a:outerShdw blurRad="63500" rotWithShape="0" algn="bl" dir="5400000" dist="381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0"/>
          <p:cNvSpPr/>
          <p:nvPr/>
        </p:nvSpPr>
        <p:spPr>
          <a:xfrm>
            <a:off x="4043477" y="1220724"/>
            <a:ext cx="75895" cy="2714854"/>
          </a:xfrm>
          <a:prstGeom prst="rect">
            <a:avLst/>
          </a:prstGeom>
          <a:solidFill>
            <a:srgbClr val="8B5C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026" name="Google Shape;3026;p40"/>
          <p:cNvPicPr preferRelativeResize="0"/>
          <p:nvPr/>
        </p:nvPicPr>
        <p:blipFill rotWithShape="1">
          <a:blip r:embed="rId6">
            <a:alphaModFix/>
          </a:blip>
          <a:srcRect b="0" l="0" r="0" t="0"/>
          <a:stretch/>
        </p:blipFill>
        <p:spPr>
          <a:xfrm>
            <a:off x="4405579" y="1487729"/>
            <a:ext cx="267005" cy="267005"/>
          </a:xfrm>
          <a:prstGeom prst="rect">
            <a:avLst/>
          </a:prstGeom>
          <a:noFill/>
          <a:ln>
            <a:noFill/>
          </a:ln>
        </p:spPr>
      </p:pic>
      <p:sp>
        <p:nvSpPr>
          <p:cNvPr id="3027" name="Google Shape;3027;p40"/>
          <p:cNvSpPr txBox="1"/>
          <p:nvPr/>
        </p:nvSpPr>
        <p:spPr>
          <a:xfrm>
            <a:off x="4815230" y="1449324"/>
            <a:ext cx="3753612" cy="3337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800"/>
              <a:buFont typeface="Noto Sans JP"/>
              <a:buNone/>
            </a:pPr>
            <a:r>
              <a:rPr b="1" i="0" lang="en-US" sz="1800" u="none" cap="none" strike="noStrike">
                <a:solidFill>
                  <a:srgbClr val="1E293B"/>
                </a:solidFill>
                <a:latin typeface="Noto Sans JP"/>
                <a:ea typeface="Noto Sans JP"/>
                <a:cs typeface="Noto Sans JP"/>
                <a:sym typeface="Noto Sans JP"/>
              </a:rPr>
              <a:t>主要な特徴: 完全AI自律 + 人間戦略</a:t>
            </a:r>
            <a:endParaRPr b="0" i="0" sz="1800" u="none" cap="none" strike="noStrike">
              <a:solidFill>
                <a:schemeClr val="dk1"/>
              </a:solidFill>
              <a:latin typeface="Calibri"/>
              <a:ea typeface="Calibri"/>
              <a:cs typeface="Calibri"/>
              <a:sym typeface="Calibri"/>
            </a:endParaRPr>
          </a:p>
        </p:txBody>
      </p:sp>
      <p:sp>
        <p:nvSpPr>
          <p:cNvPr id="3028" name="Google Shape;3028;p40"/>
          <p:cNvSpPr txBox="1"/>
          <p:nvPr/>
        </p:nvSpPr>
        <p:spPr>
          <a:xfrm>
            <a:off x="4405579" y="1935785"/>
            <a:ext cx="7253935" cy="5148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300"/>
              <a:buFont typeface="Noto Sans JP"/>
              <a:buNone/>
            </a:pPr>
            <a:r>
              <a:rPr b="0" i="0" lang="en-US" sz="1300" u="none" cap="none" strike="noStrike">
                <a:solidFill>
                  <a:srgbClr val="334155"/>
                </a:solidFill>
                <a:latin typeface="Noto Sans JP"/>
                <a:ea typeface="Noto Sans JP"/>
                <a:cs typeface="Noto Sans JP"/>
                <a:sym typeface="Noto Sans JP"/>
              </a:rPr>
              <a:t>実装フェーズでL5.9達成: ほぼ全てのコーディングとテスト生成が自律化され、人間はアーキテクチャ設計と例外判断に特化。</a:t>
            </a:r>
            <a:endParaRPr b="0" i="0" sz="1300" u="none" cap="none" strike="noStrike">
              <a:solidFill>
                <a:schemeClr val="dk1"/>
              </a:solidFill>
              <a:latin typeface="Calibri"/>
              <a:ea typeface="Calibri"/>
              <a:cs typeface="Calibri"/>
              <a:sym typeface="Calibri"/>
            </a:endParaRPr>
          </a:p>
        </p:txBody>
      </p:sp>
      <p:sp>
        <p:nvSpPr>
          <p:cNvPr id="3029" name="Google Shape;3029;p40"/>
          <p:cNvSpPr txBox="1"/>
          <p:nvPr/>
        </p:nvSpPr>
        <p:spPr>
          <a:xfrm>
            <a:off x="4405579" y="2563978"/>
            <a:ext cx="7253935" cy="5148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300"/>
              <a:buFont typeface="Noto Sans JP"/>
              <a:buNone/>
            </a:pPr>
            <a:r>
              <a:rPr b="0" i="0" lang="en-US" sz="1300" u="none" cap="none" strike="noStrike">
                <a:solidFill>
                  <a:srgbClr val="334155"/>
                </a:solidFill>
                <a:latin typeface="Noto Sans JP"/>
                <a:ea typeface="Noto Sans JP"/>
                <a:cs typeface="Noto Sans JP"/>
                <a:sym typeface="Noto Sans JP"/>
              </a:rPr>
              <a:t>L7(完全自律)の出現: 全体の12%のタスク（定型的な自己修復や最適化）が、人間の介入を一切必要とせず完結。</a:t>
            </a:r>
            <a:endParaRPr b="0" i="0" sz="1300" u="none" cap="none" strike="noStrike">
              <a:solidFill>
                <a:schemeClr val="dk1"/>
              </a:solidFill>
              <a:latin typeface="Calibri"/>
              <a:ea typeface="Calibri"/>
              <a:cs typeface="Calibri"/>
              <a:sym typeface="Calibri"/>
            </a:endParaRPr>
          </a:p>
        </p:txBody>
      </p:sp>
      <p:sp>
        <p:nvSpPr>
          <p:cNvPr id="3030" name="Google Shape;3030;p40"/>
          <p:cNvSpPr txBox="1"/>
          <p:nvPr/>
        </p:nvSpPr>
        <p:spPr>
          <a:xfrm>
            <a:off x="4405579" y="3193085"/>
            <a:ext cx="7253935" cy="5148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300"/>
              <a:buFont typeface="Noto Sans JP"/>
              <a:buNone/>
            </a:pPr>
            <a:r>
              <a:rPr b="0" i="0" lang="en-US" sz="1300" u="none" cap="none" strike="noStrike">
                <a:solidFill>
                  <a:srgbClr val="334155"/>
                </a:solidFill>
                <a:latin typeface="Noto Sans JP"/>
                <a:ea typeface="Noto Sans JP"/>
                <a:cs typeface="Noto Sans JP"/>
                <a:sym typeface="Noto Sans JP"/>
              </a:rPr>
              <a:t>L6以上が過半数: タスクの約半数（49%）が自律実行（L6+L7）されており、開発速度が飛躍的に向上。</a:t>
            </a:r>
            <a:endParaRPr b="0" i="0" sz="1300" u="none" cap="none" strike="noStrike">
              <a:solidFill>
                <a:schemeClr val="dk1"/>
              </a:solidFill>
              <a:latin typeface="Calibri"/>
              <a:ea typeface="Calibri"/>
              <a:cs typeface="Calibri"/>
              <a:sym typeface="Calibri"/>
            </a:endParaRPr>
          </a:p>
        </p:txBody>
      </p:sp>
      <p:sp>
        <p:nvSpPr>
          <p:cNvPr id="3031" name="Google Shape;3031;p40"/>
          <p:cNvSpPr/>
          <p:nvPr/>
        </p:nvSpPr>
        <p:spPr>
          <a:xfrm>
            <a:off x="4043477" y="4126687"/>
            <a:ext cx="7772400" cy="2104949"/>
          </a:xfrm>
          <a:prstGeom prst="roundRect">
            <a:avLst>
              <a:gd fmla="val 3145" name="adj"/>
            </a:avLst>
          </a:prstGeom>
          <a:solidFill>
            <a:srgbClr val="FFFBEB"/>
          </a:solidFill>
          <a:ln>
            <a:noFill/>
          </a:ln>
          <a:effectLst>
            <a:outerShdw blurRad="63500" rotWithShape="0" algn="bl" dir="5400000" dist="381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0"/>
          <p:cNvSpPr/>
          <p:nvPr/>
        </p:nvSpPr>
        <p:spPr>
          <a:xfrm>
            <a:off x="4043477" y="4126687"/>
            <a:ext cx="75895" cy="2104949"/>
          </a:xfrm>
          <a:prstGeom prst="rect">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033" name="Google Shape;3033;p40"/>
          <p:cNvPicPr preferRelativeResize="0"/>
          <p:nvPr/>
        </p:nvPicPr>
        <p:blipFill rotWithShape="1">
          <a:blip r:embed="rId7">
            <a:alphaModFix/>
          </a:blip>
          <a:srcRect b="0" l="-685" r="-685" t="0"/>
          <a:stretch/>
        </p:blipFill>
        <p:spPr>
          <a:xfrm>
            <a:off x="4405579" y="4399178"/>
            <a:ext cx="304495" cy="267005"/>
          </a:xfrm>
          <a:prstGeom prst="rect">
            <a:avLst/>
          </a:prstGeom>
          <a:noFill/>
          <a:ln>
            <a:noFill/>
          </a:ln>
        </p:spPr>
      </p:pic>
      <p:sp>
        <p:nvSpPr>
          <p:cNvPr id="3034" name="Google Shape;3034;p40"/>
          <p:cNvSpPr txBox="1"/>
          <p:nvPr/>
        </p:nvSpPr>
        <p:spPr>
          <a:xfrm>
            <a:off x="4852721" y="4361688"/>
            <a:ext cx="2553005" cy="3337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800"/>
              <a:buFont typeface="Noto Sans JP"/>
              <a:buNone/>
            </a:pPr>
            <a:r>
              <a:rPr b="1" i="0" lang="en-US" sz="1800" u="none" cap="none" strike="noStrike">
                <a:solidFill>
                  <a:srgbClr val="1E293B"/>
                </a:solidFill>
                <a:latin typeface="Noto Sans JP"/>
                <a:ea typeface="Noto Sans JP"/>
                <a:cs typeface="Noto Sans JP"/>
                <a:sym typeface="Noto Sans JP"/>
              </a:rPr>
              <a:t>到達状態 (Final State)</a:t>
            </a:r>
            <a:endParaRPr b="0" i="0" sz="1800" u="none" cap="none" strike="noStrike">
              <a:solidFill>
                <a:schemeClr val="dk1"/>
              </a:solidFill>
              <a:latin typeface="Calibri"/>
              <a:ea typeface="Calibri"/>
              <a:cs typeface="Calibri"/>
              <a:sym typeface="Calibri"/>
            </a:endParaRPr>
          </a:p>
        </p:txBody>
      </p:sp>
      <p:sp>
        <p:nvSpPr>
          <p:cNvPr id="3035" name="Google Shape;3035;p40"/>
          <p:cNvSpPr txBox="1"/>
          <p:nvPr/>
        </p:nvSpPr>
        <p:spPr>
          <a:xfrm>
            <a:off x="4405579" y="4847234"/>
            <a:ext cx="7253935" cy="5148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300"/>
              <a:buFont typeface="Noto Sans JP"/>
              <a:buNone/>
            </a:pPr>
            <a:r>
              <a:rPr b="0" i="0" lang="en-US" sz="1300" u="none" cap="none" strike="noStrike">
                <a:solidFill>
                  <a:srgbClr val="334155"/>
                </a:solidFill>
                <a:latin typeface="Noto Sans JP"/>
                <a:ea typeface="Noto Sans JP"/>
                <a:cs typeface="Noto Sans JP"/>
                <a:sym typeface="Noto Sans JP"/>
              </a:rPr>
              <a:t>AIによる自律遂行: 開発サイクルの大半をAIエージェント群が協調して実行。システムは「育てるもの」へ変化。</a:t>
            </a:r>
            <a:endParaRPr b="0" i="0" sz="1300" u="none" cap="none" strike="noStrike">
              <a:solidFill>
                <a:schemeClr val="dk1"/>
              </a:solidFill>
              <a:latin typeface="Calibri"/>
              <a:ea typeface="Calibri"/>
              <a:cs typeface="Calibri"/>
              <a:sym typeface="Calibri"/>
            </a:endParaRPr>
          </a:p>
        </p:txBody>
      </p:sp>
      <p:sp>
        <p:nvSpPr>
          <p:cNvPr id="3036" name="Google Shape;3036;p40"/>
          <p:cNvSpPr txBox="1"/>
          <p:nvPr/>
        </p:nvSpPr>
        <p:spPr>
          <a:xfrm>
            <a:off x="4405579" y="5475427"/>
            <a:ext cx="7253935" cy="5148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300"/>
              <a:buFont typeface="Noto Sans JP"/>
              <a:buNone/>
            </a:pPr>
            <a:r>
              <a:rPr b="0" i="0" lang="en-US" sz="1300" u="none" cap="none" strike="noStrike">
                <a:solidFill>
                  <a:srgbClr val="334155"/>
                </a:solidFill>
                <a:latin typeface="Noto Sans JP"/>
                <a:ea typeface="Noto Sans JP"/>
                <a:cs typeface="Noto Sans JP"/>
                <a:sym typeface="Noto Sans JP"/>
              </a:rPr>
              <a:t>人間の役割シフト: コード記述から解放され、ビジネス価値の創出と高度なAI戦略策定にリソースを集中。</a:t>
            </a:r>
            <a:endParaRPr b="0" i="0" sz="1300" u="none" cap="none" strike="noStrike">
              <a:solidFill>
                <a:schemeClr val="dk1"/>
              </a:solidFill>
              <a:latin typeface="Calibri"/>
              <a:ea typeface="Calibri"/>
              <a:cs typeface="Calibri"/>
              <a:sym typeface="Calibri"/>
            </a:endParaRPr>
          </a:p>
        </p:txBody>
      </p:sp>
      <p:sp>
        <p:nvSpPr>
          <p:cNvPr id="3037" name="Google Shape;3037;p40"/>
          <p:cNvSpPr/>
          <p:nvPr/>
        </p:nvSpPr>
        <p:spPr>
          <a:xfrm>
            <a:off x="4043477" y="6416345"/>
            <a:ext cx="7772400" cy="1333195"/>
          </a:xfrm>
          <a:prstGeom prst="roundRect">
            <a:avLst>
              <a:gd fmla="val 7839" name="adj"/>
            </a:avLst>
          </a:prstGeom>
          <a:solidFill>
            <a:srgbClr val="4C1D95"/>
          </a:solidFill>
          <a:ln>
            <a:noFill/>
          </a:ln>
          <a:effectLst>
            <a:outerShdw blurRad="114300" rotWithShape="0" algn="bl" dir="5400000" dist="63500">
              <a:srgbClr val="000000">
                <a:alpha val="1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0"/>
          <p:cNvSpPr/>
          <p:nvPr/>
        </p:nvSpPr>
        <p:spPr>
          <a:xfrm>
            <a:off x="4214470" y="6777533"/>
            <a:ext cx="609905" cy="609905"/>
          </a:xfrm>
          <a:prstGeom prst="ellipse">
            <a:avLst/>
          </a:prstGeom>
          <a:solidFill>
            <a:srgbClr val="FFFFFF">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039" name="Google Shape;3039;p40"/>
          <p:cNvPicPr preferRelativeResize="0"/>
          <p:nvPr/>
        </p:nvPicPr>
        <p:blipFill rotWithShape="1">
          <a:blip r:embed="rId8">
            <a:alphaModFix/>
          </a:blip>
          <a:srcRect b="0" l="-50" r="-49" t="0"/>
          <a:stretch/>
        </p:blipFill>
        <p:spPr>
          <a:xfrm>
            <a:off x="4347972" y="6930238"/>
            <a:ext cx="342900" cy="304495"/>
          </a:xfrm>
          <a:prstGeom prst="rect">
            <a:avLst/>
          </a:prstGeom>
          <a:noFill/>
          <a:ln>
            <a:noFill/>
          </a:ln>
        </p:spPr>
      </p:pic>
      <p:sp>
        <p:nvSpPr>
          <p:cNvPr id="3040" name="Google Shape;3040;p40"/>
          <p:cNvSpPr txBox="1"/>
          <p:nvPr/>
        </p:nvSpPr>
        <p:spPr>
          <a:xfrm>
            <a:off x="5014570" y="6615684"/>
            <a:ext cx="6737299" cy="9336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1100"/>
              <a:buFont typeface="Noto Sans JP"/>
              <a:buNone/>
            </a:pPr>
            <a:r>
              <a:rPr b="0" i="0" lang="en-US" sz="1100" u="none" cap="none" strike="noStrike">
                <a:solidFill>
                  <a:srgbClr val="FFFFFF"/>
                </a:solidFill>
                <a:latin typeface="Noto Sans JP"/>
                <a:ea typeface="Noto Sans JP"/>
                <a:cs typeface="Noto Sans JP"/>
                <a:sym typeface="Noto Sans JP"/>
              </a:rPr>
              <a:t>Strategic Insight: この段階では、AIは単なるツールではなく「パートナー」です。人間はシステムの細部管理から離れ、「何を創るべきか」（Why/What）に全力を注ぎます。自己修復や最適化といった定型業務はAIに完全に委譲され、人間は倫理的判断や創造的なイノベーションに専念する体制が確立されます。</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5" name="Shape 3045"/>
        <p:cNvGrpSpPr/>
        <p:nvPr/>
      </p:nvGrpSpPr>
      <p:grpSpPr>
        <a:xfrm>
          <a:off x="0" y="0"/>
          <a:ext cx="0" cy="0"/>
          <a:chOff x="0" y="0"/>
          <a:chExt cx="0" cy="0"/>
        </a:xfrm>
      </p:grpSpPr>
      <p:sp>
        <p:nvSpPr>
          <p:cNvPr id="3046" name="Google Shape;3046;p41"/>
          <p:cNvSpPr/>
          <p:nvPr/>
        </p:nvSpPr>
        <p:spPr>
          <a:xfrm>
            <a:off x="0" y="0"/>
            <a:ext cx="12191695"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1"/>
          <p:cNvSpPr/>
          <p:nvPr/>
        </p:nvSpPr>
        <p:spPr>
          <a:xfrm>
            <a:off x="0" y="0"/>
            <a:ext cx="12191695"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1"/>
          <p:cNvSpPr/>
          <p:nvPr/>
        </p:nvSpPr>
        <p:spPr>
          <a:xfrm>
            <a:off x="381305" y="991210"/>
            <a:ext cx="11430000" cy="19202"/>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1"/>
          <p:cNvSpPr txBox="1"/>
          <p:nvPr/>
        </p:nvSpPr>
        <p:spPr>
          <a:xfrm>
            <a:off x="381305" y="286207"/>
            <a:ext cx="3396082" cy="1911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1000"/>
              <a:buFont typeface="Noto Sans JP"/>
              <a:buNone/>
            </a:pPr>
            <a:r>
              <a:rPr b="1" i="0" lang="en-US" sz="1000" u="none" cap="none" strike="noStrike">
                <a:solidFill>
                  <a:srgbClr val="7C3AED"/>
                </a:solidFill>
                <a:latin typeface="Noto Sans JP"/>
                <a:ea typeface="Noto Sans JP"/>
                <a:cs typeface="Noto Sans JP"/>
                <a:sym typeface="Noto Sans JP"/>
              </a:rPr>
              <a:t>STAGE 4: FULL AI INTEGRATION (頂上／10合目)</a:t>
            </a:r>
            <a:endParaRPr b="0" i="0" sz="1000" u="none" cap="none" strike="noStrike">
              <a:solidFill>
                <a:schemeClr val="dk1"/>
              </a:solidFill>
              <a:latin typeface="Calibri"/>
              <a:ea typeface="Calibri"/>
              <a:cs typeface="Calibri"/>
              <a:sym typeface="Calibri"/>
            </a:endParaRPr>
          </a:p>
        </p:txBody>
      </p:sp>
      <p:sp>
        <p:nvSpPr>
          <p:cNvPr id="3050" name="Google Shape;3050;p41"/>
          <p:cNvSpPr txBox="1"/>
          <p:nvPr/>
        </p:nvSpPr>
        <p:spPr>
          <a:xfrm>
            <a:off x="381305" y="476402"/>
            <a:ext cx="5082235" cy="4197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200"/>
              <a:buFont typeface="Noto Sans JP"/>
              <a:buNone/>
            </a:pPr>
            <a:r>
              <a:rPr b="1" i="0" lang="en-US" sz="2200" u="none" cap="none" strike="noStrike">
                <a:solidFill>
                  <a:srgbClr val="0F172A"/>
                </a:solidFill>
                <a:latin typeface="Noto Sans JP"/>
                <a:ea typeface="Noto Sans JP"/>
                <a:cs typeface="Noto Sans JP"/>
                <a:sym typeface="Noto Sans JP"/>
              </a:rPr>
              <a:t>完全AI統合段階：技術的課題と解決策</a:t>
            </a:r>
            <a:endParaRPr b="0" i="0" sz="2200" u="none" cap="none" strike="noStrike">
              <a:solidFill>
                <a:schemeClr val="dk1"/>
              </a:solidFill>
              <a:latin typeface="Calibri"/>
              <a:ea typeface="Calibri"/>
              <a:cs typeface="Calibri"/>
              <a:sym typeface="Calibri"/>
            </a:endParaRPr>
          </a:p>
        </p:txBody>
      </p:sp>
      <p:sp>
        <p:nvSpPr>
          <p:cNvPr id="3051" name="Google Shape;3051;p41"/>
          <p:cNvSpPr/>
          <p:nvPr/>
        </p:nvSpPr>
        <p:spPr>
          <a:xfrm>
            <a:off x="9280246" y="514807"/>
            <a:ext cx="2533802" cy="333756"/>
          </a:xfrm>
          <a:prstGeom prst="roundRect">
            <a:avLst>
              <a:gd fmla="val 156556" name="adj"/>
            </a:avLst>
          </a:prstGeom>
          <a:solidFill>
            <a:srgbClr val="F5F3FF"/>
          </a:solidFill>
          <a:ln cap="flat" cmpd="sng" w="12700">
            <a:solidFill>
              <a:srgbClr val="DDD6FE"/>
            </a:solidFill>
            <a:prstDash val="solid"/>
            <a:round/>
            <a:headEnd len="sm" w="sm" type="none"/>
            <a:tailEnd len="sm" w="sm" type="none"/>
          </a:ln>
          <a:effectLst>
            <a:outerShdw blurRad="25400" rotWithShape="0" algn="bl" dir="5400000" dist="12700">
              <a:srgbClr val="7C3AED">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052" name="Google Shape;3052;p41"/>
          <p:cNvPicPr preferRelativeResize="0"/>
          <p:nvPr/>
        </p:nvPicPr>
        <p:blipFill rotWithShape="1">
          <a:blip r:embed="rId3">
            <a:alphaModFix/>
          </a:blip>
          <a:srcRect b="0" l="-1506" r="-1506" t="0"/>
          <a:stretch/>
        </p:blipFill>
        <p:spPr>
          <a:xfrm>
            <a:off x="9442094" y="614477"/>
            <a:ext cx="171907" cy="133502"/>
          </a:xfrm>
          <a:prstGeom prst="rect">
            <a:avLst/>
          </a:prstGeom>
          <a:noFill/>
          <a:ln>
            <a:noFill/>
          </a:ln>
        </p:spPr>
      </p:pic>
      <p:sp>
        <p:nvSpPr>
          <p:cNvPr id="3053" name="Google Shape;3053;p41"/>
          <p:cNvSpPr txBox="1"/>
          <p:nvPr/>
        </p:nvSpPr>
        <p:spPr>
          <a:xfrm>
            <a:off x="9689897" y="580644"/>
            <a:ext cx="2062886"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1000"/>
              <a:buFont typeface="Noto Sans JP"/>
              <a:buNone/>
            </a:pPr>
            <a:r>
              <a:rPr b="1" i="0" lang="en-US" sz="1000" u="none" cap="none" strike="noStrike">
                <a:solidFill>
                  <a:srgbClr val="7C3AED"/>
                </a:solidFill>
                <a:latin typeface="Noto Sans JP"/>
                <a:ea typeface="Noto Sans JP"/>
                <a:cs typeface="Noto Sans JP"/>
                <a:sym typeface="Noto Sans JP"/>
              </a:rPr>
              <a:t>完全AI統合 (Full AI Integration)</a:t>
            </a:r>
            <a:endParaRPr b="0" i="0" sz="1000" u="none" cap="none" strike="noStrike">
              <a:solidFill>
                <a:schemeClr val="dk1"/>
              </a:solidFill>
              <a:latin typeface="Calibri"/>
              <a:ea typeface="Calibri"/>
              <a:cs typeface="Calibri"/>
              <a:sym typeface="Calibri"/>
            </a:endParaRPr>
          </a:p>
        </p:txBody>
      </p:sp>
      <p:sp>
        <p:nvSpPr>
          <p:cNvPr id="3054" name="Google Shape;3054;p41"/>
          <p:cNvSpPr/>
          <p:nvPr/>
        </p:nvSpPr>
        <p:spPr>
          <a:xfrm>
            <a:off x="381305" y="1248156"/>
            <a:ext cx="5619902" cy="5324551"/>
          </a:xfrm>
          <a:prstGeom prst="roundRect">
            <a:avLst>
              <a:gd fmla="val 492" name="adj"/>
            </a:avLst>
          </a:prstGeom>
          <a:solidFill>
            <a:srgbClr val="FFF1F2"/>
          </a:solidFill>
          <a:ln cap="flat" cmpd="sng" w="12700">
            <a:solidFill>
              <a:srgbClr val="FECD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1"/>
          <p:cNvSpPr/>
          <p:nvPr/>
        </p:nvSpPr>
        <p:spPr>
          <a:xfrm>
            <a:off x="580644" y="1828800"/>
            <a:ext cx="5219395" cy="9144"/>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056" name="Google Shape;3056;p41"/>
          <p:cNvPicPr preferRelativeResize="0"/>
          <p:nvPr/>
        </p:nvPicPr>
        <p:blipFill rotWithShape="1">
          <a:blip r:embed="rId4">
            <a:alphaModFix/>
          </a:blip>
          <a:srcRect b="0" l="0" r="0" t="0"/>
          <a:stretch/>
        </p:blipFill>
        <p:spPr>
          <a:xfrm>
            <a:off x="580644" y="1495044"/>
            <a:ext cx="190195" cy="190195"/>
          </a:xfrm>
          <a:prstGeom prst="rect">
            <a:avLst/>
          </a:prstGeom>
          <a:noFill/>
          <a:ln>
            <a:noFill/>
          </a:ln>
        </p:spPr>
      </p:pic>
      <p:sp>
        <p:nvSpPr>
          <p:cNvPr id="3057" name="Google Shape;3057;p41"/>
          <p:cNvSpPr txBox="1"/>
          <p:nvPr/>
        </p:nvSpPr>
        <p:spPr>
          <a:xfrm>
            <a:off x="866851" y="1447495"/>
            <a:ext cx="1781251" cy="2770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F1239"/>
              </a:buClr>
              <a:buSzPts val="1500"/>
              <a:buFont typeface="Noto Sans JP"/>
              <a:buNone/>
            </a:pPr>
            <a:r>
              <a:rPr b="1" i="0" lang="en-US" sz="1500" u="none" cap="none" strike="noStrike">
                <a:solidFill>
                  <a:srgbClr val="9F1239"/>
                </a:solidFill>
                <a:latin typeface="Noto Sans JP"/>
                <a:ea typeface="Noto Sans JP"/>
                <a:cs typeface="Noto Sans JP"/>
                <a:sym typeface="Noto Sans JP"/>
              </a:rPr>
              <a:t>課題 (Challenges)</a:t>
            </a:r>
            <a:endParaRPr b="0" i="0" sz="1500" u="none" cap="none" strike="noStrike">
              <a:solidFill>
                <a:schemeClr val="dk1"/>
              </a:solidFill>
              <a:latin typeface="Calibri"/>
              <a:ea typeface="Calibri"/>
              <a:cs typeface="Calibri"/>
              <a:sym typeface="Calibri"/>
            </a:endParaRPr>
          </a:p>
        </p:txBody>
      </p:sp>
      <p:sp>
        <p:nvSpPr>
          <p:cNvPr id="3058" name="Google Shape;3058;p41"/>
          <p:cNvSpPr/>
          <p:nvPr/>
        </p:nvSpPr>
        <p:spPr>
          <a:xfrm>
            <a:off x="580644" y="2029054"/>
            <a:ext cx="5219395" cy="1352398"/>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1"/>
          <p:cNvSpPr txBox="1"/>
          <p:nvPr/>
        </p:nvSpPr>
        <p:spPr>
          <a:xfrm>
            <a:off x="819302" y="2171700"/>
            <a:ext cx="2472538" cy="2478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L7完全自律の実現成功率 65%</a:t>
            </a:r>
            <a:endParaRPr b="0" i="0" sz="1300" u="none" cap="none" strike="noStrike">
              <a:solidFill>
                <a:schemeClr val="dk1"/>
              </a:solidFill>
              <a:latin typeface="Calibri"/>
              <a:ea typeface="Calibri"/>
              <a:cs typeface="Calibri"/>
              <a:sym typeface="Calibri"/>
            </a:endParaRPr>
          </a:p>
        </p:txBody>
      </p:sp>
      <p:sp>
        <p:nvSpPr>
          <p:cNvPr id="3060" name="Google Shape;3060;p41"/>
          <p:cNvSpPr txBox="1"/>
          <p:nvPr/>
        </p:nvSpPr>
        <p:spPr>
          <a:xfrm>
            <a:off x="819302" y="2489911"/>
            <a:ext cx="4665269" cy="1810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自律性の限界や信頼性の問題により、完全な自律稼働が安定しないケースが存在。</a:t>
            </a:r>
            <a:endParaRPr b="0" i="0" sz="900" u="none" cap="none" strike="noStrike">
              <a:solidFill>
                <a:schemeClr val="dk1"/>
              </a:solidFill>
              <a:latin typeface="Calibri"/>
              <a:ea typeface="Calibri"/>
              <a:cs typeface="Calibri"/>
              <a:sym typeface="Calibri"/>
            </a:endParaRPr>
          </a:p>
        </p:txBody>
      </p:sp>
      <p:sp>
        <p:nvSpPr>
          <p:cNvPr id="3061" name="Google Shape;3061;p41"/>
          <p:cNvSpPr/>
          <p:nvPr/>
        </p:nvSpPr>
        <p:spPr>
          <a:xfrm>
            <a:off x="819302" y="2971800"/>
            <a:ext cx="819302" cy="247802"/>
          </a:xfrm>
          <a:prstGeom prst="roundRect">
            <a:avLst>
              <a:gd fmla="val 56770" name="adj"/>
            </a:avLst>
          </a:prstGeom>
          <a:solidFill>
            <a:srgbClr val="FF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062" name="Google Shape;3062;p41"/>
          <p:cNvPicPr preferRelativeResize="0"/>
          <p:nvPr/>
        </p:nvPicPr>
        <p:blipFill rotWithShape="1">
          <a:blip r:embed="rId5">
            <a:alphaModFix/>
          </a:blip>
          <a:srcRect b="0" l="-2571" r="-2570" t="0"/>
          <a:stretch/>
        </p:blipFill>
        <p:spPr>
          <a:xfrm>
            <a:off x="895198" y="3038551"/>
            <a:ext cx="105156" cy="114300"/>
          </a:xfrm>
          <a:prstGeom prst="rect">
            <a:avLst/>
          </a:prstGeom>
          <a:noFill/>
          <a:ln>
            <a:noFill/>
          </a:ln>
        </p:spPr>
      </p:pic>
      <p:sp>
        <p:nvSpPr>
          <p:cNvPr id="3063" name="Google Shape;3063;p41"/>
          <p:cNvSpPr txBox="1"/>
          <p:nvPr/>
        </p:nvSpPr>
        <p:spPr>
          <a:xfrm>
            <a:off x="1037844" y="3010205"/>
            <a:ext cx="6099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E123C"/>
              </a:buClr>
              <a:buSzPts val="900"/>
              <a:buFont typeface="Noto Sans JP"/>
              <a:buNone/>
            </a:pPr>
            <a:r>
              <a:rPr b="1" i="0" lang="en-US" sz="900" u="none" cap="none" strike="noStrike">
                <a:solidFill>
                  <a:srgbClr val="BE123C"/>
                </a:solidFill>
                <a:latin typeface="Noto Sans JP"/>
                <a:ea typeface="Noto Sans JP"/>
                <a:cs typeface="Noto Sans JP"/>
                <a:sym typeface="Noto Sans JP"/>
              </a:rPr>
              <a:t>緊急度: 高</a:t>
            </a:r>
            <a:endParaRPr b="0" i="0" sz="900" u="none" cap="none" strike="noStrike">
              <a:solidFill>
                <a:schemeClr val="dk1"/>
              </a:solidFill>
              <a:latin typeface="Calibri"/>
              <a:ea typeface="Calibri"/>
              <a:cs typeface="Calibri"/>
              <a:sym typeface="Calibri"/>
            </a:endParaRPr>
          </a:p>
        </p:txBody>
      </p:sp>
      <p:sp>
        <p:nvSpPr>
          <p:cNvPr id="3064" name="Google Shape;3064;p41"/>
          <p:cNvSpPr/>
          <p:nvPr/>
        </p:nvSpPr>
        <p:spPr>
          <a:xfrm>
            <a:off x="1749247" y="2971800"/>
            <a:ext cx="1772107" cy="247802"/>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065" name="Google Shape;3065;p41"/>
          <p:cNvPicPr preferRelativeResize="0"/>
          <p:nvPr/>
        </p:nvPicPr>
        <p:blipFill rotWithShape="1">
          <a:blip r:embed="rId6">
            <a:alphaModFix/>
          </a:blip>
          <a:srcRect b="-80" l="0" r="0" t="-80"/>
          <a:stretch/>
        </p:blipFill>
        <p:spPr>
          <a:xfrm>
            <a:off x="1825142" y="3038551"/>
            <a:ext cx="142646" cy="114300"/>
          </a:xfrm>
          <a:prstGeom prst="rect">
            <a:avLst/>
          </a:prstGeom>
          <a:noFill/>
          <a:ln>
            <a:noFill/>
          </a:ln>
        </p:spPr>
      </p:pic>
      <p:sp>
        <p:nvSpPr>
          <p:cNvPr id="3066" name="Google Shape;3066;p41"/>
          <p:cNvSpPr txBox="1"/>
          <p:nvPr/>
        </p:nvSpPr>
        <p:spPr>
          <a:xfrm>
            <a:off x="2006194" y="3010205"/>
            <a:ext cx="15243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自律性の限界・信頼性</a:t>
            </a:r>
            <a:endParaRPr b="0" i="0" sz="900" u="none" cap="none" strike="noStrike">
              <a:solidFill>
                <a:schemeClr val="dk1"/>
              </a:solidFill>
              <a:latin typeface="Calibri"/>
              <a:ea typeface="Calibri"/>
              <a:cs typeface="Calibri"/>
              <a:sym typeface="Calibri"/>
            </a:endParaRPr>
          </a:p>
        </p:txBody>
      </p:sp>
      <p:sp>
        <p:nvSpPr>
          <p:cNvPr id="3067" name="Google Shape;3067;p41"/>
          <p:cNvSpPr/>
          <p:nvPr/>
        </p:nvSpPr>
        <p:spPr>
          <a:xfrm>
            <a:off x="580644" y="3524098"/>
            <a:ext cx="5219395" cy="1352398"/>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1"/>
          <p:cNvSpPr txBox="1"/>
          <p:nvPr/>
        </p:nvSpPr>
        <p:spPr>
          <a:xfrm>
            <a:off x="819302" y="3666744"/>
            <a:ext cx="2367382" cy="2478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AIの「説明可能性」確保困難</a:t>
            </a:r>
            <a:endParaRPr b="0" i="0" sz="1300" u="none" cap="none" strike="noStrike">
              <a:solidFill>
                <a:schemeClr val="dk1"/>
              </a:solidFill>
              <a:latin typeface="Calibri"/>
              <a:ea typeface="Calibri"/>
              <a:cs typeface="Calibri"/>
              <a:sym typeface="Calibri"/>
            </a:endParaRPr>
          </a:p>
        </p:txBody>
      </p:sp>
      <p:sp>
        <p:nvSpPr>
          <p:cNvPr id="3069" name="Google Shape;3069;p41"/>
          <p:cNvSpPr txBox="1"/>
          <p:nvPr/>
        </p:nvSpPr>
        <p:spPr>
          <a:xfrm>
            <a:off x="819302" y="3984955"/>
            <a:ext cx="4665269" cy="1810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AIの判断プロセスがブラックボックス化し、説明責任を果たすことが困難な状況。</a:t>
            </a:r>
            <a:endParaRPr b="0" i="0" sz="900" u="none" cap="none" strike="noStrike">
              <a:solidFill>
                <a:schemeClr val="dk1"/>
              </a:solidFill>
              <a:latin typeface="Calibri"/>
              <a:ea typeface="Calibri"/>
              <a:cs typeface="Calibri"/>
              <a:sym typeface="Calibri"/>
            </a:endParaRPr>
          </a:p>
        </p:txBody>
      </p:sp>
      <p:sp>
        <p:nvSpPr>
          <p:cNvPr id="3070" name="Google Shape;3070;p41"/>
          <p:cNvSpPr/>
          <p:nvPr/>
        </p:nvSpPr>
        <p:spPr>
          <a:xfrm>
            <a:off x="819302" y="4466844"/>
            <a:ext cx="819302" cy="247802"/>
          </a:xfrm>
          <a:prstGeom prst="roundRect">
            <a:avLst>
              <a:gd fmla="val 56770" name="adj"/>
            </a:avLst>
          </a:prstGeom>
          <a:solidFill>
            <a:srgbClr val="FF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071" name="Google Shape;3071;p41"/>
          <p:cNvPicPr preferRelativeResize="0"/>
          <p:nvPr/>
        </p:nvPicPr>
        <p:blipFill rotWithShape="1">
          <a:blip r:embed="rId5">
            <a:alphaModFix/>
          </a:blip>
          <a:srcRect b="0" l="-2571" r="-2570" t="0"/>
          <a:stretch/>
        </p:blipFill>
        <p:spPr>
          <a:xfrm>
            <a:off x="895198" y="4533595"/>
            <a:ext cx="105156" cy="114300"/>
          </a:xfrm>
          <a:prstGeom prst="rect">
            <a:avLst/>
          </a:prstGeom>
          <a:noFill/>
          <a:ln>
            <a:noFill/>
          </a:ln>
        </p:spPr>
      </p:pic>
      <p:sp>
        <p:nvSpPr>
          <p:cNvPr id="3072" name="Google Shape;3072;p41"/>
          <p:cNvSpPr txBox="1"/>
          <p:nvPr/>
        </p:nvSpPr>
        <p:spPr>
          <a:xfrm>
            <a:off x="1037844" y="4505249"/>
            <a:ext cx="6099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E123C"/>
              </a:buClr>
              <a:buSzPts val="900"/>
              <a:buFont typeface="Noto Sans JP"/>
              <a:buNone/>
            </a:pPr>
            <a:r>
              <a:rPr b="1" i="0" lang="en-US" sz="900" u="none" cap="none" strike="noStrike">
                <a:solidFill>
                  <a:srgbClr val="BE123C"/>
                </a:solidFill>
                <a:latin typeface="Noto Sans JP"/>
                <a:ea typeface="Noto Sans JP"/>
                <a:cs typeface="Noto Sans JP"/>
                <a:sym typeface="Noto Sans JP"/>
              </a:rPr>
              <a:t>緊急度: 高</a:t>
            </a:r>
            <a:endParaRPr b="0" i="0" sz="900" u="none" cap="none" strike="noStrike">
              <a:solidFill>
                <a:schemeClr val="dk1"/>
              </a:solidFill>
              <a:latin typeface="Calibri"/>
              <a:ea typeface="Calibri"/>
              <a:cs typeface="Calibri"/>
              <a:sym typeface="Calibri"/>
            </a:endParaRPr>
          </a:p>
        </p:txBody>
      </p:sp>
      <p:sp>
        <p:nvSpPr>
          <p:cNvPr id="3073" name="Google Shape;3073;p41"/>
          <p:cNvSpPr/>
          <p:nvPr/>
        </p:nvSpPr>
        <p:spPr>
          <a:xfrm>
            <a:off x="1749247" y="4466844"/>
            <a:ext cx="2200046" cy="247802"/>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074" name="Google Shape;3074;p41"/>
          <p:cNvPicPr preferRelativeResize="0"/>
          <p:nvPr/>
        </p:nvPicPr>
        <p:blipFill rotWithShape="1">
          <a:blip r:embed="rId7">
            <a:alphaModFix/>
          </a:blip>
          <a:srcRect b="0" l="0" r="0" t="0"/>
          <a:stretch/>
        </p:blipFill>
        <p:spPr>
          <a:xfrm>
            <a:off x="1825142" y="4533595"/>
            <a:ext cx="114300" cy="114300"/>
          </a:xfrm>
          <a:prstGeom prst="rect">
            <a:avLst/>
          </a:prstGeom>
          <a:noFill/>
          <a:ln>
            <a:noFill/>
          </a:ln>
        </p:spPr>
      </p:pic>
      <p:sp>
        <p:nvSpPr>
          <p:cNvPr id="3075" name="Google Shape;3075;p41"/>
          <p:cNvSpPr txBox="1"/>
          <p:nvPr/>
        </p:nvSpPr>
        <p:spPr>
          <a:xfrm>
            <a:off x="1977847" y="4505249"/>
            <a:ext cx="19815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説明責任・ブラックボックス化</a:t>
            </a:r>
            <a:endParaRPr b="0" i="0" sz="900" u="none" cap="none" strike="noStrike">
              <a:solidFill>
                <a:schemeClr val="dk1"/>
              </a:solidFill>
              <a:latin typeface="Calibri"/>
              <a:ea typeface="Calibri"/>
              <a:cs typeface="Calibri"/>
              <a:sym typeface="Calibri"/>
            </a:endParaRPr>
          </a:p>
        </p:txBody>
      </p:sp>
      <p:sp>
        <p:nvSpPr>
          <p:cNvPr id="3076" name="Google Shape;3076;p41"/>
          <p:cNvSpPr/>
          <p:nvPr/>
        </p:nvSpPr>
        <p:spPr>
          <a:xfrm>
            <a:off x="580644" y="5020056"/>
            <a:ext cx="5219395" cy="1352398"/>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1"/>
          <p:cNvSpPr txBox="1"/>
          <p:nvPr/>
        </p:nvSpPr>
        <p:spPr>
          <a:xfrm>
            <a:off x="819302" y="5162702"/>
            <a:ext cx="2529230" cy="2478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システム間の高度な連携未整備</a:t>
            </a:r>
            <a:endParaRPr b="0" i="0" sz="1300" u="none" cap="none" strike="noStrike">
              <a:solidFill>
                <a:schemeClr val="dk1"/>
              </a:solidFill>
              <a:latin typeface="Calibri"/>
              <a:ea typeface="Calibri"/>
              <a:cs typeface="Calibri"/>
              <a:sym typeface="Calibri"/>
            </a:endParaRPr>
          </a:p>
        </p:txBody>
      </p:sp>
      <p:sp>
        <p:nvSpPr>
          <p:cNvPr id="3078" name="Google Shape;3078;p41"/>
          <p:cNvSpPr txBox="1"/>
          <p:nvPr/>
        </p:nvSpPr>
        <p:spPr>
          <a:xfrm>
            <a:off x="819302" y="5480914"/>
            <a:ext cx="4770425"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複数のAIエージェント間での統合や連携がスムーズに行かず、全体最適化が阻害されている。</a:t>
            </a:r>
            <a:endParaRPr b="0" i="0" sz="900" u="none" cap="none" strike="noStrike">
              <a:solidFill>
                <a:schemeClr val="dk1"/>
              </a:solidFill>
              <a:latin typeface="Calibri"/>
              <a:ea typeface="Calibri"/>
              <a:cs typeface="Calibri"/>
              <a:sym typeface="Calibri"/>
            </a:endParaRPr>
          </a:p>
        </p:txBody>
      </p:sp>
      <p:sp>
        <p:nvSpPr>
          <p:cNvPr id="3079" name="Google Shape;3079;p41"/>
          <p:cNvSpPr/>
          <p:nvPr/>
        </p:nvSpPr>
        <p:spPr>
          <a:xfrm>
            <a:off x="819302" y="5962802"/>
            <a:ext cx="828446" cy="247802"/>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080" name="Google Shape;3080;p41"/>
          <p:cNvPicPr preferRelativeResize="0"/>
          <p:nvPr/>
        </p:nvPicPr>
        <p:blipFill rotWithShape="1">
          <a:blip r:embed="rId8">
            <a:alphaModFix/>
          </a:blip>
          <a:srcRect b="0" l="0" r="0" t="0"/>
          <a:stretch/>
        </p:blipFill>
        <p:spPr>
          <a:xfrm>
            <a:off x="895198" y="6029554"/>
            <a:ext cx="114300" cy="114300"/>
          </a:xfrm>
          <a:prstGeom prst="rect">
            <a:avLst/>
          </a:prstGeom>
          <a:noFill/>
          <a:ln>
            <a:noFill/>
          </a:ln>
        </p:spPr>
      </p:pic>
      <p:sp>
        <p:nvSpPr>
          <p:cNvPr id="3081" name="Google Shape;3081;p41"/>
          <p:cNvSpPr txBox="1"/>
          <p:nvPr/>
        </p:nvSpPr>
        <p:spPr>
          <a:xfrm>
            <a:off x="1047902" y="6001207"/>
            <a:ext cx="6099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緊急度: 中</a:t>
            </a:r>
            <a:endParaRPr b="0" i="0" sz="900" u="none" cap="none" strike="noStrike">
              <a:solidFill>
                <a:schemeClr val="dk1"/>
              </a:solidFill>
              <a:latin typeface="Calibri"/>
              <a:ea typeface="Calibri"/>
              <a:cs typeface="Calibri"/>
              <a:sym typeface="Calibri"/>
            </a:endParaRPr>
          </a:p>
        </p:txBody>
      </p:sp>
      <p:sp>
        <p:nvSpPr>
          <p:cNvPr id="3082" name="Google Shape;3082;p41"/>
          <p:cNvSpPr/>
          <p:nvPr/>
        </p:nvSpPr>
        <p:spPr>
          <a:xfrm>
            <a:off x="1758391" y="5962802"/>
            <a:ext cx="1762049" cy="247802"/>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083" name="Google Shape;3083;p41"/>
          <p:cNvPicPr preferRelativeResize="0"/>
          <p:nvPr/>
        </p:nvPicPr>
        <p:blipFill rotWithShape="1">
          <a:blip r:embed="rId9">
            <a:alphaModFix/>
          </a:blip>
          <a:srcRect b="0" l="-1911" r="-1910" t="0"/>
          <a:stretch/>
        </p:blipFill>
        <p:spPr>
          <a:xfrm>
            <a:off x="1835201" y="6029554"/>
            <a:ext cx="133502" cy="114300"/>
          </a:xfrm>
          <a:prstGeom prst="rect">
            <a:avLst/>
          </a:prstGeom>
          <a:noFill/>
          <a:ln>
            <a:noFill/>
          </a:ln>
        </p:spPr>
      </p:pic>
      <p:sp>
        <p:nvSpPr>
          <p:cNvPr id="3084" name="Google Shape;3084;p41"/>
          <p:cNvSpPr txBox="1"/>
          <p:nvPr/>
        </p:nvSpPr>
        <p:spPr>
          <a:xfrm>
            <a:off x="2006194" y="6001207"/>
            <a:ext cx="15243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複数エージェント統合</a:t>
            </a:r>
            <a:endParaRPr b="0" i="0" sz="900" u="none" cap="none" strike="noStrike">
              <a:solidFill>
                <a:schemeClr val="dk1"/>
              </a:solidFill>
              <a:latin typeface="Calibri"/>
              <a:ea typeface="Calibri"/>
              <a:cs typeface="Calibri"/>
              <a:sym typeface="Calibri"/>
            </a:endParaRPr>
          </a:p>
        </p:txBody>
      </p:sp>
      <p:sp>
        <p:nvSpPr>
          <p:cNvPr id="3085" name="Google Shape;3085;p41"/>
          <p:cNvSpPr/>
          <p:nvPr/>
        </p:nvSpPr>
        <p:spPr>
          <a:xfrm>
            <a:off x="6191402" y="1248156"/>
            <a:ext cx="5619902" cy="5324551"/>
          </a:xfrm>
          <a:prstGeom prst="roundRect">
            <a:avLst>
              <a:gd fmla="val 492" name="adj"/>
            </a:avLst>
          </a:prstGeom>
          <a:solidFill>
            <a:srgbClr val="F5F3FF"/>
          </a:solidFill>
          <a:ln cap="flat" cmpd="sng" w="12700">
            <a:solidFill>
              <a:srgbClr val="DDD6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1"/>
          <p:cNvSpPr/>
          <p:nvPr/>
        </p:nvSpPr>
        <p:spPr>
          <a:xfrm>
            <a:off x="6391656" y="1828800"/>
            <a:ext cx="5219395" cy="9144"/>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087" name="Google Shape;3087;p41"/>
          <p:cNvPicPr preferRelativeResize="0"/>
          <p:nvPr/>
        </p:nvPicPr>
        <p:blipFill rotWithShape="1">
          <a:blip r:embed="rId10">
            <a:alphaModFix/>
          </a:blip>
          <a:srcRect b="0" l="0" r="0" t="0"/>
          <a:stretch/>
        </p:blipFill>
        <p:spPr>
          <a:xfrm>
            <a:off x="6391656" y="1495044"/>
            <a:ext cx="190195" cy="190195"/>
          </a:xfrm>
          <a:prstGeom prst="rect">
            <a:avLst/>
          </a:prstGeom>
          <a:noFill/>
          <a:ln>
            <a:noFill/>
          </a:ln>
        </p:spPr>
      </p:pic>
      <p:sp>
        <p:nvSpPr>
          <p:cNvPr id="3088" name="Google Shape;3088;p41"/>
          <p:cNvSpPr txBox="1"/>
          <p:nvPr/>
        </p:nvSpPr>
        <p:spPr>
          <a:xfrm>
            <a:off x="6676949" y="1447495"/>
            <a:ext cx="1838858" cy="2770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D28D9"/>
              </a:buClr>
              <a:buSzPts val="1500"/>
              <a:buFont typeface="Noto Sans JP"/>
              <a:buNone/>
            </a:pPr>
            <a:r>
              <a:rPr b="1" i="0" lang="en-US" sz="1500" u="none" cap="none" strike="noStrike">
                <a:solidFill>
                  <a:srgbClr val="6D28D9"/>
                </a:solidFill>
                <a:latin typeface="Noto Sans JP"/>
                <a:ea typeface="Noto Sans JP"/>
                <a:cs typeface="Noto Sans JP"/>
                <a:sym typeface="Noto Sans JP"/>
              </a:rPr>
              <a:t>解決策 (Solutions)</a:t>
            </a:r>
            <a:endParaRPr b="0" i="0" sz="1500" u="none" cap="none" strike="noStrike">
              <a:solidFill>
                <a:schemeClr val="dk1"/>
              </a:solidFill>
              <a:latin typeface="Calibri"/>
              <a:ea typeface="Calibri"/>
              <a:cs typeface="Calibri"/>
              <a:sym typeface="Calibri"/>
            </a:endParaRPr>
          </a:p>
        </p:txBody>
      </p:sp>
      <p:sp>
        <p:nvSpPr>
          <p:cNvPr id="3089" name="Google Shape;3089;p41"/>
          <p:cNvSpPr/>
          <p:nvPr/>
        </p:nvSpPr>
        <p:spPr>
          <a:xfrm>
            <a:off x="6391656" y="2029054"/>
            <a:ext cx="5219395" cy="1410005"/>
          </a:xfrm>
          <a:prstGeom prst="roundRect">
            <a:avLst>
              <a:gd fmla="val 4382"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1"/>
          <p:cNvSpPr/>
          <p:nvPr/>
        </p:nvSpPr>
        <p:spPr>
          <a:xfrm>
            <a:off x="6629400" y="2190902"/>
            <a:ext cx="304495" cy="209398"/>
          </a:xfrm>
          <a:prstGeom prst="roundRect">
            <a:avLst>
              <a:gd fmla="val 7939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1"/>
          <p:cNvSpPr txBox="1"/>
          <p:nvPr/>
        </p:nvSpPr>
        <p:spPr>
          <a:xfrm>
            <a:off x="6705295" y="2210105"/>
            <a:ext cx="238658"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3092" name="Google Shape;3092;p41"/>
          <p:cNvSpPr/>
          <p:nvPr/>
        </p:nvSpPr>
        <p:spPr>
          <a:xfrm>
            <a:off x="10848442" y="2190902"/>
            <a:ext cx="571500" cy="209398"/>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093" name="Google Shape;3093;p41"/>
          <p:cNvPicPr preferRelativeResize="0"/>
          <p:nvPr/>
        </p:nvPicPr>
        <p:blipFill rotWithShape="1">
          <a:blip r:embed="rId11">
            <a:alphaModFix/>
          </a:blip>
          <a:srcRect b="0" l="0" r="0" t="0"/>
          <a:stretch/>
        </p:blipFill>
        <p:spPr>
          <a:xfrm>
            <a:off x="10924337" y="2243023"/>
            <a:ext cx="114300" cy="114300"/>
          </a:xfrm>
          <a:prstGeom prst="rect">
            <a:avLst/>
          </a:prstGeom>
          <a:noFill/>
          <a:ln>
            <a:noFill/>
          </a:ln>
        </p:spPr>
      </p:pic>
      <p:sp>
        <p:nvSpPr>
          <p:cNvPr id="3094" name="Google Shape;3094;p41"/>
          <p:cNvSpPr txBox="1"/>
          <p:nvPr/>
        </p:nvSpPr>
        <p:spPr>
          <a:xfrm>
            <a:off x="11038637" y="2210105"/>
            <a:ext cx="391363"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6ヶ月</a:t>
            </a:r>
            <a:endParaRPr b="0" i="0" sz="900" u="none" cap="none" strike="noStrike">
              <a:solidFill>
                <a:schemeClr val="dk1"/>
              </a:solidFill>
              <a:latin typeface="Calibri"/>
              <a:ea typeface="Calibri"/>
              <a:cs typeface="Calibri"/>
              <a:sym typeface="Calibri"/>
            </a:endParaRPr>
          </a:p>
        </p:txBody>
      </p:sp>
      <p:sp>
        <p:nvSpPr>
          <p:cNvPr id="3095" name="Google Shape;3095;p41"/>
          <p:cNvSpPr txBox="1"/>
          <p:nvPr/>
        </p:nvSpPr>
        <p:spPr>
          <a:xfrm>
            <a:off x="6629400" y="2476195"/>
            <a:ext cx="2276856"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L7完全自律システム段階的展開</a:t>
            </a:r>
            <a:endParaRPr b="0" i="0" sz="1200" u="none" cap="none" strike="noStrike">
              <a:solidFill>
                <a:schemeClr val="dk1"/>
              </a:solidFill>
              <a:latin typeface="Calibri"/>
              <a:ea typeface="Calibri"/>
              <a:cs typeface="Calibri"/>
              <a:sym typeface="Calibri"/>
            </a:endParaRPr>
          </a:p>
        </p:txBody>
      </p:sp>
      <p:sp>
        <p:nvSpPr>
          <p:cNvPr id="3096" name="Google Shape;3096;p41"/>
          <p:cNvSpPr txBox="1"/>
          <p:nvPr/>
        </p:nvSpPr>
        <p:spPr>
          <a:xfrm>
            <a:off x="6629400" y="2762402"/>
            <a:ext cx="4798771" cy="1810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パイロットプロジェクト実施、段階的ロールアウト、成功基準の厳密な検証を推進。</a:t>
            </a:r>
            <a:endParaRPr b="0" i="0" sz="900" u="none" cap="none" strike="noStrike">
              <a:solidFill>
                <a:schemeClr val="dk1"/>
              </a:solidFill>
              <a:latin typeface="Calibri"/>
              <a:ea typeface="Calibri"/>
              <a:cs typeface="Calibri"/>
              <a:sym typeface="Calibri"/>
            </a:endParaRPr>
          </a:p>
        </p:txBody>
      </p:sp>
      <p:sp>
        <p:nvSpPr>
          <p:cNvPr id="3097" name="Google Shape;3097;p41"/>
          <p:cNvSpPr/>
          <p:nvPr/>
        </p:nvSpPr>
        <p:spPr>
          <a:xfrm>
            <a:off x="6629400" y="3023921"/>
            <a:ext cx="1447495" cy="247802"/>
          </a:xfrm>
          <a:prstGeom prst="roundRect">
            <a:avLst>
              <a:gd fmla="val 56770" name="adj"/>
            </a:avLst>
          </a:prstGeom>
          <a:solidFill>
            <a:srgbClr val="F5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098" name="Google Shape;3098;p41"/>
          <p:cNvPicPr preferRelativeResize="0"/>
          <p:nvPr/>
        </p:nvPicPr>
        <p:blipFill rotWithShape="1">
          <a:blip r:embed="rId12">
            <a:alphaModFix/>
          </a:blip>
          <a:srcRect b="0" l="0" r="0" t="0"/>
          <a:stretch/>
        </p:blipFill>
        <p:spPr>
          <a:xfrm>
            <a:off x="6705295" y="3090672"/>
            <a:ext cx="114300" cy="114300"/>
          </a:xfrm>
          <a:prstGeom prst="rect">
            <a:avLst/>
          </a:prstGeom>
          <a:noFill/>
          <a:ln>
            <a:noFill/>
          </a:ln>
        </p:spPr>
      </p:pic>
      <p:sp>
        <p:nvSpPr>
          <p:cNvPr id="3099" name="Google Shape;3099;p41"/>
          <p:cNvSpPr txBox="1"/>
          <p:nvPr/>
        </p:nvSpPr>
        <p:spPr>
          <a:xfrm>
            <a:off x="6858000" y="3062326"/>
            <a:ext cx="1228954"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900"/>
              <a:buFont typeface="Noto Sans JP"/>
              <a:buNone/>
            </a:pPr>
            <a:r>
              <a:rPr b="1" i="0" lang="en-US" sz="900" u="none" cap="none" strike="noStrike">
                <a:solidFill>
                  <a:srgbClr val="7C3AED"/>
                </a:solidFill>
                <a:latin typeface="Noto Sans JP"/>
                <a:ea typeface="Noto Sans JP"/>
                <a:cs typeface="Noto Sans JP"/>
                <a:sym typeface="Noto Sans JP"/>
              </a:rPr>
              <a:t>期待効果: 成功率 85%</a:t>
            </a:r>
            <a:endParaRPr b="0" i="0" sz="900" u="none" cap="none" strike="noStrike">
              <a:solidFill>
                <a:schemeClr val="dk1"/>
              </a:solidFill>
              <a:latin typeface="Calibri"/>
              <a:ea typeface="Calibri"/>
              <a:cs typeface="Calibri"/>
              <a:sym typeface="Calibri"/>
            </a:endParaRPr>
          </a:p>
        </p:txBody>
      </p:sp>
      <p:sp>
        <p:nvSpPr>
          <p:cNvPr id="3100" name="Google Shape;3100;p41"/>
          <p:cNvSpPr/>
          <p:nvPr/>
        </p:nvSpPr>
        <p:spPr>
          <a:xfrm>
            <a:off x="6391656" y="3576218"/>
            <a:ext cx="5219395" cy="1591056"/>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1"/>
          <p:cNvSpPr/>
          <p:nvPr/>
        </p:nvSpPr>
        <p:spPr>
          <a:xfrm>
            <a:off x="6629400" y="3738982"/>
            <a:ext cx="304495" cy="209398"/>
          </a:xfrm>
          <a:prstGeom prst="roundRect">
            <a:avLst>
              <a:gd fmla="val 7939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1"/>
          <p:cNvSpPr txBox="1"/>
          <p:nvPr/>
        </p:nvSpPr>
        <p:spPr>
          <a:xfrm>
            <a:off x="6705295" y="3757270"/>
            <a:ext cx="238658"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3103" name="Google Shape;3103;p41"/>
          <p:cNvSpPr/>
          <p:nvPr/>
        </p:nvSpPr>
        <p:spPr>
          <a:xfrm>
            <a:off x="10848442" y="3738982"/>
            <a:ext cx="571500" cy="209398"/>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04" name="Google Shape;3104;p41"/>
          <p:cNvPicPr preferRelativeResize="0"/>
          <p:nvPr/>
        </p:nvPicPr>
        <p:blipFill rotWithShape="1">
          <a:blip r:embed="rId11">
            <a:alphaModFix/>
          </a:blip>
          <a:srcRect b="0" l="0" r="0" t="0"/>
          <a:stretch/>
        </p:blipFill>
        <p:spPr>
          <a:xfrm>
            <a:off x="10924337" y="3791102"/>
            <a:ext cx="114300" cy="114300"/>
          </a:xfrm>
          <a:prstGeom prst="rect">
            <a:avLst/>
          </a:prstGeom>
          <a:noFill/>
          <a:ln>
            <a:noFill/>
          </a:ln>
        </p:spPr>
      </p:pic>
      <p:sp>
        <p:nvSpPr>
          <p:cNvPr id="3105" name="Google Shape;3105;p41"/>
          <p:cNvSpPr txBox="1"/>
          <p:nvPr/>
        </p:nvSpPr>
        <p:spPr>
          <a:xfrm>
            <a:off x="11038637" y="3757270"/>
            <a:ext cx="391363"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3ヶ月</a:t>
            </a:r>
            <a:endParaRPr b="0" i="0" sz="900" u="none" cap="none" strike="noStrike">
              <a:solidFill>
                <a:schemeClr val="dk1"/>
              </a:solidFill>
              <a:latin typeface="Calibri"/>
              <a:ea typeface="Calibri"/>
              <a:cs typeface="Calibri"/>
              <a:sym typeface="Calibri"/>
            </a:endParaRPr>
          </a:p>
        </p:txBody>
      </p:sp>
      <p:sp>
        <p:nvSpPr>
          <p:cNvPr id="3106" name="Google Shape;3106;p41"/>
          <p:cNvSpPr txBox="1"/>
          <p:nvPr/>
        </p:nvSpPr>
        <p:spPr>
          <a:xfrm>
            <a:off x="6629400" y="4024274"/>
            <a:ext cx="1495958"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説明可能AI技術統合</a:t>
            </a:r>
            <a:endParaRPr b="0" i="0" sz="1200" u="none" cap="none" strike="noStrike">
              <a:solidFill>
                <a:schemeClr val="dk1"/>
              </a:solidFill>
              <a:latin typeface="Calibri"/>
              <a:ea typeface="Calibri"/>
              <a:cs typeface="Calibri"/>
              <a:sym typeface="Calibri"/>
            </a:endParaRPr>
          </a:p>
        </p:txBody>
      </p:sp>
      <p:sp>
        <p:nvSpPr>
          <p:cNvPr id="3107" name="Google Shape;3107;p41"/>
          <p:cNvSpPr txBox="1"/>
          <p:nvPr/>
        </p:nvSpPr>
        <p:spPr>
          <a:xfrm>
            <a:off x="6629400" y="4310482"/>
            <a:ext cx="4732020"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XAI技術の導入、意思決定プロセスの可視化、説明生成機能の実装により透明性を確保。</a:t>
            </a:r>
            <a:endParaRPr b="0" i="0" sz="900" u="none" cap="none" strike="noStrike">
              <a:solidFill>
                <a:schemeClr val="dk1"/>
              </a:solidFill>
              <a:latin typeface="Calibri"/>
              <a:ea typeface="Calibri"/>
              <a:cs typeface="Calibri"/>
              <a:sym typeface="Calibri"/>
            </a:endParaRPr>
          </a:p>
        </p:txBody>
      </p:sp>
      <p:sp>
        <p:nvSpPr>
          <p:cNvPr id="3108" name="Google Shape;3108;p41"/>
          <p:cNvSpPr/>
          <p:nvPr/>
        </p:nvSpPr>
        <p:spPr>
          <a:xfrm>
            <a:off x="6629400" y="4757623"/>
            <a:ext cx="1762049" cy="247802"/>
          </a:xfrm>
          <a:prstGeom prst="roundRect">
            <a:avLst>
              <a:gd fmla="val 56770" name="adj"/>
            </a:avLst>
          </a:prstGeom>
          <a:solidFill>
            <a:srgbClr val="F5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09" name="Google Shape;3109;p41"/>
          <p:cNvPicPr preferRelativeResize="0"/>
          <p:nvPr/>
        </p:nvPicPr>
        <p:blipFill rotWithShape="1">
          <a:blip r:embed="rId13">
            <a:alphaModFix/>
          </a:blip>
          <a:srcRect b="0" l="-1911" r="-1910" t="0"/>
          <a:stretch/>
        </p:blipFill>
        <p:spPr>
          <a:xfrm>
            <a:off x="6705295" y="4824374"/>
            <a:ext cx="133502" cy="114300"/>
          </a:xfrm>
          <a:prstGeom prst="rect">
            <a:avLst/>
          </a:prstGeom>
          <a:noFill/>
          <a:ln>
            <a:noFill/>
          </a:ln>
        </p:spPr>
      </p:pic>
      <p:sp>
        <p:nvSpPr>
          <p:cNvPr id="3110" name="Google Shape;3110;p41"/>
          <p:cNvSpPr txBox="1"/>
          <p:nvPr/>
        </p:nvSpPr>
        <p:spPr>
          <a:xfrm>
            <a:off x="6877202" y="4796028"/>
            <a:ext cx="15243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900"/>
              <a:buFont typeface="Noto Sans JP"/>
              <a:buNone/>
            </a:pPr>
            <a:r>
              <a:rPr b="1" i="0" lang="en-US" sz="900" u="none" cap="none" strike="noStrike">
                <a:solidFill>
                  <a:srgbClr val="7C3AED"/>
                </a:solidFill>
                <a:latin typeface="Noto Sans JP"/>
                <a:ea typeface="Noto Sans JP"/>
                <a:cs typeface="Noto Sans JP"/>
                <a:sym typeface="Noto Sans JP"/>
              </a:rPr>
              <a:t>期待効果: 透明性確保 100%</a:t>
            </a:r>
            <a:endParaRPr b="0" i="0" sz="900" u="none" cap="none" strike="noStrike">
              <a:solidFill>
                <a:schemeClr val="dk1"/>
              </a:solidFill>
              <a:latin typeface="Calibri"/>
              <a:ea typeface="Calibri"/>
              <a:cs typeface="Calibri"/>
              <a:sym typeface="Calibri"/>
            </a:endParaRPr>
          </a:p>
        </p:txBody>
      </p:sp>
      <p:sp>
        <p:nvSpPr>
          <p:cNvPr id="3111" name="Google Shape;3111;p41"/>
          <p:cNvSpPr/>
          <p:nvPr/>
        </p:nvSpPr>
        <p:spPr>
          <a:xfrm>
            <a:off x="6391656" y="5309921"/>
            <a:ext cx="5219395" cy="1410005"/>
          </a:xfrm>
          <a:prstGeom prst="roundRect">
            <a:avLst>
              <a:gd fmla="val 4382"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1"/>
          <p:cNvSpPr/>
          <p:nvPr/>
        </p:nvSpPr>
        <p:spPr>
          <a:xfrm>
            <a:off x="6629400" y="5471770"/>
            <a:ext cx="304495" cy="209398"/>
          </a:xfrm>
          <a:prstGeom prst="roundRect">
            <a:avLst>
              <a:gd fmla="val 79396" name="adj"/>
            </a:avLst>
          </a:prstGeom>
          <a:solidFill>
            <a:srgbClr val="EA58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1"/>
          <p:cNvSpPr txBox="1"/>
          <p:nvPr/>
        </p:nvSpPr>
        <p:spPr>
          <a:xfrm>
            <a:off x="6705295" y="5490972"/>
            <a:ext cx="238658"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P1</a:t>
            </a:r>
            <a:endParaRPr b="0" i="0" sz="900" u="none" cap="none" strike="noStrike">
              <a:solidFill>
                <a:schemeClr val="dk1"/>
              </a:solidFill>
              <a:latin typeface="Calibri"/>
              <a:ea typeface="Calibri"/>
              <a:cs typeface="Calibri"/>
              <a:sym typeface="Calibri"/>
            </a:endParaRPr>
          </a:p>
        </p:txBody>
      </p:sp>
      <p:sp>
        <p:nvSpPr>
          <p:cNvPr id="3114" name="Google Shape;3114;p41"/>
          <p:cNvSpPr/>
          <p:nvPr/>
        </p:nvSpPr>
        <p:spPr>
          <a:xfrm>
            <a:off x="10848442" y="5471770"/>
            <a:ext cx="571500" cy="209398"/>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15" name="Google Shape;3115;p41"/>
          <p:cNvPicPr preferRelativeResize="0"/>
          <p:nvPr/>
        </p:nvPicPr>
        <p:blipFill rotWithShape="1">
          <a:blip r:embed="rId11">
            <a:alphaModFix/>
          </a:blip>
          <a:srcRect b="0" l="0" r="0" t="0"/>
          <a:stretch/>
        </p:blipFill>
        <p:spPr>
          <a:xfrm>
            <a:off x="10924337" y="5524805"/>
            <a:ext cx="114300" cy="114300"/>
          </a:xfrm>
          <a:prstGeom prst="rect">
            <a:avLst/>
          </a:prstGeom>
          <a:noFill/>
          <a:ln>
            <a:noFill/>
          </a:ln>
        </p:spPr>
      </p:pic>
      <p:sp>
        <p:nvSpPr>
          <p:cNvPr id="3116" name="Google Shape;3116;p41"/>
          <p:cNvSpPr txBox="1"/>
          <p:nvPr/>
        </p:nvSpPr>
        <p:spPr>
          <a:xfrm>
            <a:off x="11038637" y="5490972"/>
            <a:ext cx="391363"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4ヶ月</a:t>
            </a:r>
            <a:endParaRPr b="0" i="0" sz="900" u="none" cap="none" strike="noStrike">
              <a:solidFill>
                <a:schemeClr val="dk1"/>
              </a:solidFill>
              <a:latin typeface="Calibri"/>
              <a:ea typeface="Calibri"/>
              <a:cs typeface="Calibri"/>
              <a:sym typeface="Calibri"/>
            </a:endParaRPr>
          </a:p>
        </p:txBody>
      </p:sp>
      <p:sp>
        <p:nvSpPr>
          <p:cNvPr id="3117" name="Google Shape;3117;p41"/>
          <p:cNvSpPr txBox="1"/>
          <p:nvPr/>
        </p:nvSpPr>
        <p:spPr>
          <a:xfrm>
            <a:off x="6629400" y="5757977"/>
            <a:ext cx="2095805"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システム間高度連携基盤構築</a:t>
            </a:r>
            <a:endParaRPr b="0" i="0" sz="1200" u="none" cap="none" strike="noStrike">
              <a:solidFill>
                <a:schemeClr val="dk1"/>
              </a:solidFill>
              <a:latin typeface="Calibri"/>
              <a:ea typeface="Calibri"/>
              <a:cs typeface="Calibri"/>
              <a:sym typeface="Calibri"/>
            </a:endParaRPr>
          </a:p>
        </p:txBody>
      </p:sp>
      <p:sp>
        <p:nvSpPr>
          <p:cNvPr id="3118" name="Google Shape;3118;p41"/>
          <p:cNvSpPr txBox="1"/>
          <p:nvPr/>
        </p:nvSpPr>
        <p:spPr>
          <a:xfrm>
            <a:off x="6629400" y="6043270"/>
            <a:ext cx="4494276" cy="1810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API統合基盤の整備、データ連携の自動化、エンドツーエンドの最適化を実現。</a:t>
            </a:r>
            <a:endParaRPr b="0" i="0" sz="900" u="none" cap="none" strike="noStrike">
              <a:solidFill>
                <a:schemeClr val="dk1"/>
              </a:solidFill>
              <a:latin typeface="Calibri"/>
              <a:ea typeface="Calibri"/>
              <a:cs typeface="Calibri"/>
              <a:sym typeface="Calibri"/>
            </a:endParaRPr>
          </a:p>
        </p:txBody>
      </p:sp>
      <p:sp>
        <p:nvSpPr>
          <p:cNvPr id="3119" name="Google Shape;3119;p41"/>
          <p:cNvSpPr/>
          <p:nvPr/>
        </p:nvSpPr>
        <p:spPr>
          <a:xfrm>
            <a:off x="6629400" y="6305702"/>
            <a:ext cx="1647749" cy="247802"/>
          </a:xfrm>
          <a:prstGeom prst="roundRect">
            <a:avLst>
              <a:gd fmla="val 56770" name="adj"/>
            </a:avLst>
          </a:prstGeom>
          <a:solidFill>
            <a:srgbClr val="F5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20" name="Google Shape;3120;p41"/>
          <p:cNvPicPr preferRelativeResize="0"/>
          <p:nvPr/>
        </p:nvPicPr>
        <p:blipFill rotWithShape="1">
          <a:blip r:embed="rId14">
            <a:alphaModFix/>
          </a:blip>
          <a:srcRect b="0" l="-1911" r="-1910" t="0"/>
          <a:stretch/>
        </p:blipFill>
        <p:spPr>
          <a:xfrm>
            <a:off x="6705295" y="6372454"/>
            <a:ext cx="133502" cy="114300"/>
          </a:xfrm>
          <a:prstGeom prst="rect">
            <a:avLst/>
          </a:prstGeom>
          <a:noFill/>
          <a:ln>
            <a:noFill/>
          </a:ln>
        </p:spPr>
      </p:pic>
      <p:sp>
        <p:nvSpPr>
          <p:cNvPr id="3121" name="Google Shape;3121;p41"/>
          <p:cNvSpPr txBox="1"/>
          <p:nvPr/>
        </p:nvSpPr>
        <p:spPr>
          <a:xfrm>
            <a:off x="6877202" y="6344107"/>
            <a:ext cx="14100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900"/>
              <a:buFont typeface="Noto Sans JP"/>
              <a:buNone/>
            </a:pPr>
            <a:r>
              <a:rPr b="1" i="0" lang="en-US" sz="900" u="none" cap="none" strike="noStrike">
                <a:solidFill>
                  <a:srgbClr val="7C3AED"/>
                </a:solidFill>
                <a:latin typeface="Noto Sans JP"/>
                <a:ea typeface="Noto Sans JP"/>
                <a:cs typeface="Noto Sans JP"/>
                <a:sym typeface="Noto Sans JP"/>
              </a:rPr>
              <a:t>期待効果: 統合効率 +60%</a:t>
            </a:r>
            <a:endParaRPr b="0" i="0" sz="900" u="none" cap="none" strike="noStrike">
              <a:solidFill>
                <a:schemeClr val="dk1"/>
              </a:solidFill>
              <a:latin typeface="Calibri"/>
              <a:ea typeface="Calibri"/>
              <a:cs typeface="Calibri"/>
              <a:sym typeface="Calibri"/>
            </a:endParaRPr>
          </a:p>
        </p:txBody>
      </p:sp>
      <p:sp>
        <p:nvSpPr>
          <p:cNvPr id="3122" name="Google Shape;3122;p41"/>
          <p:cNvSpPr/>
          <p:nvPr/>
        </p:nvSpPr>
        <p:spPr>
          <a:xfrm>
            <a:off x="5943600" y="1736446"/>
            <a:ext cx="304495" cy="304495"/>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23" name="Google Shape;3123;p41"/>
          <p:cNvPicPr preferRelativeResize="0"/>
          <p:nvPr/>
        </p:nvPicPr>
        <p:blipFill rotWithShape="1">
          <a:blip r:embed="rId15">
            <a:alphaModFix/>
          </a:blip>
          <a:srcRect b="0" l="-56" r="-57" t="0"/>
          <a:stretch/>
        </p:blipFill>
        <p:spPr>
          <a:xfrm>
            <a:off x="5995721" y="1774850"/>
            <a:ext cx="200254" cy="228600"/>
          </a:xfrm>
          <a:prstGeom prst="rect">
            <a:avLst/>
          </a:prstGeom>
          <a:noFill/>
          <a:ln>
            <a:noFill/>
          </a:ln>
        </p:spPr>
      </p:pic>
      <p:sp>
        <p:nvSpPr>
          <p:cNvPr id="3124" name="Google Shape;3124;p41"/>
          <p:cNvSpPr/>
          <p:nvPr/>
        </p:nvSpPr>
        <p:spPr>
          <a:xfrm>
            <a:off x="5943600" y="3610051"/>
            <a:ext cx="304495" cy="304495"/>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25" name="Google Shape;3125;p41"/>
          <p:cNvPicPr preferRelativeResize="0"/>
          <p:nvPr/>
        </p:nvPicPr>
        <p:blipFill rotWithShape="1">
          <a:blip r:embed="rId15">
            <a:alphaModFix/>
          </a:blip>
          <a:srcRect b="0" l="-56" r="-57" t="0"/>
          <a:stretch/>
        </p:blipFill>
        <p:spPr>
          <a:xfrm>
            <a:off x="5995721" y="3647542"/>
            <a:ext cx="200254" cy="228600"/>
          </a:xfrm>
          <a:prstGeom prst="rect">
            <a:avLst/>
          </a:prstGeom>
          <a:noFill/>
          <a:ln>
            <a:noFill/>
          </a:ln>
        </p:spPr>
      </p:pic>
      <p:sp>
        <p:nvSpPr>
          <p:cNvPr id="3126" name="Google Shape;3126;p41"/>
          <p:cNvSpPr/>
          <p:nvPr/>
        </p:nvSpPr>
        <p:spPr>
          <a:xfrm>
            <a:off x="5943600" y="5482742"/>
            <a:ext cx="304495" cy="304495"/>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27" name="Google Shape;3127;p41"/>
          <p:cNvPicPr preferRelativeResize="0"/>
          <p:nvPr/>
        </p:nvPicPr>
        <p:blipFill rotWithShape="1">
          <a:blip r:embed="rId15">
            <a:alphaModFix/>
          </a:blip>
          <a:srcRect b="0" l="-56" r="-57" t="0"/>
          <a:stretch/>
        </p:blipFill>
        <p:spPr>
          <a:xfrm>
            <a:off x="5995721" y="5521147"/>
            <a:ext cx="200254" cy="228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6"/>
          <p:cNvSpPr/>
          <p:nvPr/>
        </p:nvSpPr>
        <p:spPr>
          <a:xfrm>
            <a:off x="0" y="0"/>
            <a:ext cx="12191695"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a:off x="6572707" y="1190549"/>
            <a:ext cx="5143500" cy="19202"/>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a:off x="6572707" y="1440180"/>
            <a:ext cx="5143500" cy="1561795"/>
          </a:xfrm>
          <a:prstGeom prst="roundRect">
            <a:avLst>
              <a:gd fmla="val 4284" name="adj"/>
            </a:avLst>
          </a:prstGeom>
          <a:solidFill>
            <a:srgbClr val="ECFDF5"/>
          </a:solidFill>
          <a:ln>
            <a:noFill/>
          </a:ln>
          <a:effectLst>
            <a:outerShdw blurRad="38100" rotWithShape="0" algn="bl" dir="5400000" dist="254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
          <p:cNvSpPr/>
          <p:nvPr/>
        </p:nvSpPr>
        <p:spPr>
          <a:xfrm>
            <a:off x="6572707" y="1440180"/>
            <a:ext cx="57607" cy="1561795"/>
          </a:xfrm>
          <a:prstGeom prst="rect">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2" name="Google Shape;122;p6"/>
          <p:cNvPicPr preferRelativeResize="0"/>
          <p:nvPr/>
        </p:nvPicPr>
        <p:blipFill rotWithShape="1">
          <a:blip r:embed="rId3">
            <a:alphaModFix/>
          </a:blip>
          <a:srcRect b="0" l="0" r="0" t="0"/>
          <a:stretch/>
        </p:blipFill>
        <p:spPr>
          <a:xfrm>
            <a:off x="6867144" y="1673352"/>
            <a:ext cx="171907" cy="171907"/>
          </a:xfrm>
          <a:prstGeom prst="rect">
            <a:avLst/>
          </a:prstGeom>
          <a:noFill/>
          <a:ln>
            <a:noFill/>
          </a:ln>
        </p:spPr>
      </p:pic>
      <p:sp>
        <p:nvSpPr>
          <p:cNvPr id="123" name="Google Shape;123;p6"/>
          <p:cNvSpPr/>
          <p:nvPr/>
        </p:nvSpPr>
        <p:spPr>
          <a:xfrm>
            <a:off x="6572707" y="3193085"/>
            <a:ext cx="5143500" cy="972007"/>
          </a:xfrm>
          <a:prstGeom prst="roundRect">
            <a:avLst>
              <a:gd fmla="val 11067" name="adj"/>
            </a:avLst>
          </a:prstGeom>
          <a:solidFill>
            <a:srgbClr val="FEF2F2"/>
          </a:solidFill>
          <a:ln>
            <a:noFill/>
          </a:ln>
          <a:effectLst>
            <a:outerShdw blurRad="38100" rotWithShape="0" algn="bl" dir="5400000" dist="254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a:off x="6572707" y="3193085"/>
            <a:ext cx="57607" cy="972007"/>
          </a:xfrm>
          <a:prstGeom prst="rect">
            <a:avLst/>
          </a:prstGeom>
          <a:solidFill>
            <a:srgbClr val="EF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5" name="Google Shape;125;p6"/>
          <p:cNvPicPr preferRelativeResize="0"/>
          <p:nvPr/>
        </p:nvPicPr>
        <p:blipFill rotWithShape="1">
          <a:blip r:embed="rId4">
            <a:alphaModFix/>
          </a:blip>
          <a:srcRect b="0" l="0" r="0" t="0"/>
          <a:stretch/>
        </p:blipFill>
        <p:spPr>
          <a:xfrm>
            <a:off x="6867144" y="3426257"/>
            <a:ext cx="171907" cy="171907"/>
          </a:xfrm>
          <a:prstGeom prst="rect">
            <a:avLst/>
          </a:prstGeom>
          <a:noFill/>
          <a:ln>
            <a:noFill/>
          </a:ln>
        </p:spPr>
      </p:pic>
      <p:sp>
        <p:nvSpPr>
          <p:cNvPr id="126" name="Google Shape;126;p6"/>
          <p:cNvSpPr/>
          <p:nvPr/>
        </p:nvSpPr>
        <p:spPr>
          <a:xfrm>
            <a:off x="6572707" y="5857646"/>
            <a:ext cx="5143500" cy="619049"/>
          </a:xfrm>
          <a:prstGeom prst="roundRect">
            <a:avLst>
              <a:gd fmla="val 18180" name="adj"/>
            </a:avLst>
          </a:prstGeom>
          <a:solidFill>
            <a:srgbClr val="F0F9FF"/>
          </a:solidFill>
          <a:ln cap="flat" cmpd="sng" w="12700">
            <a:solidFill>
              <a:srgbClr val="BAE6F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7" name="Google Shape;127;p6"/>
          <p:cNvPicPr preferRelativeResize="0"/>
          <p:nvPr/>
        </p:nvPicPr>
        <p:blipFill rotWithShape="1">
          <a:blip r:embed="rId5">
            <a:alphaModFix/>
          </a:blip>
          <a:srcRect b="-179" l="0" r="0" t="-180"/>
          <a:stretch/>
        </p:blipFill>
        <p:spPr>
          <a:xfrm>
            <a:off x="6724498" y="6090818"/>
            <a:ext cx="190195" cy="152705"/>
          </a:xfrm>
          <a:prstGeom prst="rect">
            <a:avLst/>
          </a:prstGeom>
          <a:noFill/>
          <a:ln>
            <a:noFill/>
          </a:ln>
        </p:spPr>
      </p:pic>
      <p:sp>
        <p:nvSpPr>
          <p:cNvPr id="128" name="Google Shape;128;p6"/>
          <p:cNvSpPr txBox="1"/>
          <p:nvPr/>
        </p:nvSpPr>
        <p:spPr>
          <a:xfrm>
            <a:off x="6572707" y="381305"/>
            <a:ext cx="1014984" cy="1911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D4ED8"/>
              </a:buClr>
              <a:buSzPts val="1000"/>
              <a:buFont typeface="Noto Sans JP"/>
              <a:buNone/>
            </a:pPr>
            <a:r>
              <a:rPr b="1" i="0" lang="en-US" sz="1000" u="none" cap="none" strike="noStrike">
                <a:solidFill>
                  <a:srgbClr val="1D4ED8"/>
                </a:solidFill>
                <a:latin typeface="Noto Sans JP"/>
                <a:ea typeface="Noto Sans JP"/>
                <a:cs typeface="Noto Sans JP"/>
                <a:sym typeface="Noto Sans JP"/>
              </a:rPr>
              <a:t>FINAL GOAL</a:t>
            </a:r>
            <a:endParaRPr b="0" i="0" sz="1000" u="none" cap="none" strike="noStrike">
              <a:solidFill>
                <a:schemeClr val="dk1"/>
              </a:solidFill>
              <a:latin typeface="Calibri"/>
              <a:ea typeface="Calibri"/>
              <a:cs typeface="Calibri"/>
              <a:sym typeface="Calibri"/>
            </a:endParaRPr>
          </a:p>
        </p:txBody>
      </p:sp>
      <p:sp>
        <p:nvSpPr>
          <p:cNvPr id="129" name="Google Shape;129;p6"/>
          <p:cNvSpPr txBox="1"/>
          <p:nvPr/>
        </p:nvSpPr>
        <p:spPr>
          <a:xfrm>
            <a:off x="6572707" y="580644"/>
            <a:ext cx="4467758" cy="49560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700"/>
              <a:buFont typeface="Noto Sans JP"/>
              <a:buNone/>
            </a:pPr>
            <a:r>
              <a:rPr b="1" i="0" lang="en-US" sz="2700" u="none" cap="none" strike="noStrike">
                <a:solidFill>
                  <a:srgbClr val="0F172A"/>
                </a:solidFill>
                <a:latin typeface="Noto Sans JP"/>
                <a:ea typeface="Noto Sans JP"/>
                <a:cs typeface="Noto Sans JP"/>
                <a:sym typeface="Noto Sans JP"/>
              </a:rPr>
              <a:t>完全AI統合 (頂上／10合目)</a:t>
            </a:r>
            <a:endParaRPr b="0" i="0" sz="2700" u="none" cap="none" strike="noStrike">
              <a:solidFill>
                <a:schemeClr val="dk1"/>
              </a:solidFill>
              <a:latin typeface="Calibri"/>
              <a:ea typeface="Calibri"/>
              <a:cs typeface="Calibri"/>
              <a:sym typeface="Calibri"/>
            </a:endParaRPr>
          </a:p>
        </p:txBody>
      </p:sp>
      <p:sp>
        <p:nvSpPr>
          <p:cNvPr id="130" name="Google Shape;130;p6"/>
          <p:cNvSpPr txBox="1"/>
          <p:nvPr/>
        </p:nvSpPr>
        <p:spPr>
          <a:xfrm>
            <a:off x="7039051" y="1630375"/>
            <a:ext cx="2529230" cy="2478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1300"/>
              <a:buFont typeface="Noto Sans JP"/>
              <a:buNone/>
            </a:pPr>
            <a:r>
              <a:rPr b="1" i="0" lang="en-US" sz="1300" u="none" cap="none" strike="noStrike">
                <a:solidFill>
                  <a:srgbClr val="047857"/>
                </a:solidFill>
                <a:latin typeface="Noto Sans JP"/>
                <a:ea typeface="Noto Sans JP"/>
                <a:cs typeface="Noto Sans JP"/>
                <a:sym typeface="Noto Sans JP"/>
              </a:rPr>
              <a:t>できること (理想的な到達状態)</a:t>
            </a:r>
            <a:endParaRPr b="0" i="0" sz="1300" u="none" cap="none" strike="noStrike">
              <a:solidFill>
                <a:schemeClr val="dk1"/>
              </a:solidFill>
              <a:latin typeface="Calibri"/>
              <a:ea typeface="Calibri"/>
              <a:cs typeface="Calibri"/>
              <a:sym typeface="Calibri"/>
            </a:endParaRPr>
          </a:p>
        </p:txBody>
      </p:sp>
      <p:sp>
        <p:nvSpPr>
          <p:cNvPr id="131" name="Google Shape;131;p6"/>
          <p:cNvSpPr txBox="1"/>
          <p:nvPr/>
        </p:nvSpPr>
        <p:spPr>
          <a:xfrm>
            <a:off x="6867144" y="2050085"/>
            <a:ext cx="210312"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0B981"/>
              </a:buClr>
              <a:buSzPts val="900"/>
              <a:buFont typeface="Noto Sans JP"/>
              <a:buNone/>
            </a:pPr>
            <a:r>
              <a:rPr b="1" i="0" lang="en-US" sz="900" u="none" cap="none" strike="noStrike">
                <a:solidFill>
                  <a:srgbClr val="10B981"/>
                </a:solidFill>
                <a:latin typeface="Noto Sans JP"/>
                <a:ea typeface="Noto Sans JP"/>
                <a:cs typeface="Noto Sans JP"/>
                <a:sym typeface="Noto Sans JP"/>
              </a:rPr>
              <a:t>●</a:t>
            </a:r>
            <a:endParaRPr b="0" i="0" sz="900" u="none" cap="none" strike="noStrike">
              <a:solidFill>
                <a:schemeClr val="dk1"/>
              </a:solidFill>
              <a:latin typeface="Calibri"/>
              <a:ea typeface="Calibri"/>
              <a:cs typeface="Calibri"/>
              <a:sym typeface="Calibri"/>
            </a:endParaRPr>
          </a:p>
        </p:txBody>
      </p:sp>
      <p:sp>
        <p:nvSpPr>
          <p:cNvPr id="132" name="Google Shape;132;p6"/>
          <p:cNvSpPr txBox="1"/>
          <p:nvPr/>
        </p:nvSpPr>
        <p:spPr>
          <a:xfrm>
            <a:off x="7077456" y="2002536"/>
            <a:ext cx="4222699"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0" i="0" lang="en-US" sz="1100" u="none" cap="none" strike="noStrike">
                <a:solidFill>
                  <a:srgbClr val="334155"/>
                </a:solidFill>
                <a:latin typeface="Noto Sans JP"/>
                <a:ea typeface="Noto Sans JP"/>
                <a:cs typeface="Noto Sans JP"/>
                <a:sym typeface="Noto Sans JP"/>
              </a:rPr>
              <a:t>文書系・管理系プロセスの完全自律化・ゼロタッチ L7 (3-8項目)</a:t>
            </a:r>
            <a:endParaRPr b="0" i="0" sz="1100" u="none" cap="none" strike="noStrike">
              <a:solidFill>
                <a:schemeClr val="dk1"/>
              </a:solidFill>
              <a:latin typeface="Calibri"/>
              <a:ea typeface="Calibri"/>
              <a:cs typeface="Calibri"/>
              <a:sym typeface="Calibri"/>
            </a:endParaRPr>
          </a:p>
        </p:txBody>
      </p:sp>
      <p:sp>
        <p:nvSpPr>
          <p:cNvPr id="133" name="Google Shape;133;p6"/>
          <p:cNvSpPr txBox="1"/>
          <p:nvPr/>
        </p:nvSpPr>
        <p:spPr>
          <a:xfrm>
            <a:off x="6867144" y="2345436"/>
            <a:ext cx="210312"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0B981"/>
              </a:buClr>
              <a:buSzPts val="900"/>
              <a:buFont typeface="Noto Sans JP"/>
              <a:buNone/>
            </a:pPr>
            <a:r>
              <a:rPr b="1" i="0" lang="en-US" sz="900" u="none" cap="none" strike="noStrike">
                <a:solidFill>
                  <a:srgbClr val="10B981"/>
                </a:solidFill>
                <a:latin typeface="Noto Sans JP"/>
                <a:ea typeface="Noto Sans JP"/>
                <a:cs typeface="Noto Sans JP"/>
                <a:sym typeface="Noto Sans JP"/>
              </a:rPr>
              <a:t>●</a:t>
            </a:r>
            <a:endParaRPr b="0" i="0" sz="900" u="none" cap="none" strike="noStrike">
              <a:solidFill>
                <a:schemeClr val="dk1"/>
              </a:solidFill>
              <a:latin typeface="Calibri"/>
              <a:ea typeface="Calibri"/>
              <a:cs typeface="Calibri"/>
              <a:sym typeface="Calibri"/>
            </a:endParaRPr>
          </a:p>
        </p:txBody>
      </p:sp>
      <p:sp>
        <p:nvSpPr>
          <p:cNvPr id="134" name="Google Shape;134;p6"/>
          <p:cNvSpPr txBox="1"/>
          <p:nvPr/>
        </p:nvSpPr>
        <p:spPr>
          <a:xfrm>
            <a:off x="7077456" y="2297887"/>
            <a:ext cx="4384548"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0" i="0" lang="en-US" sz="1100" u="none" cap="none" strike="noStrike">
                <a:solidFill>
                  <a:srgbClr val="334155"/>
                </a:solidFill>
                <a:latin typeface="Noto Sans JP"/>
                <a:ea typeface="Noto Sans JP"/>
                <a:cs typeface="Noto Sans JP"/>
                <a:sym typeface="Noto Sans JP"/>
              </a:rPr>
              <a:t>実装・テスト・デプロイなど実行系の広範な自律化 L6 (25-30項目)</a:t>
            </a:r>
            <a:endParaRPr b="0" i="0" sz="1100" u="none" cap="none" strike="noStrike">
              <a:solidFill>
                <a:schemeClr val="dk1"/>
              </a:solidFill>
              <a:latin typeface="Calibri"/>
              <a:ea typeface="Calibri"/>
              <a:cs typeface="Calibri"/>
              <a:sym typeface="Calibri"/>
            </a:endParaRPr>
          </a:p>
        </p:txBody>
      </p:sp>
      <p:sp>
        <p:nvSpPr>
          <p:cNvPr id="135" name="Google Shape;135;p6"/>
          <p:cNvSpPr txBox="1"/>
          <p:nvPr/>
        </p:nvSpPr>
        <p:spPr>
          <a:xfrm>
            <a:off x="6867144" y="2640787"/>
            <a:ext cx="210312"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0B981"/>
              </a:buClr>
              <a:buSzPts val="900"/>
              <a:buFont typeface="Noto Sans JP"/>
              <a:buNone/>
            </a:pPr>
            <a:r>
              <a:rPr b="1" i="0" lang="en-US" sz="900" u="none" cap="none" strike="noStrike">
                <a:solidFill>
                  <a:srgbClr val="10B981"/>
                </a:solidFill>
                <a:latin typeface="Noto Sans JP"/>
                <a:ea typeface="Noto Sans JP"/>
                <a:cs typeface="Noto Sans JP"/>
                <a:sym typeface="Noto Sans JP"/>
              </a:rPr>
              <a:t>●</a:t>
            </a:r>
            <a:endParaRPr b="0" i="0" sz="900" u="none" cap="none" strike="noStrike">
              <a:solidFill>
                <a:schemeClr val="dk1"/>
              </a:solidFill>
              <a:latin typeface="Calibri"/>
              <a:ea typeface="Calibri"/>
              <a:cs typeface="Calibri"/>
              <a:sym typeface="Calibri"/>
            </a:endParaRPr>
          </a:p>
        </p:txBody>
      </p:sp>
      <p:sp>
        <p:nvSpPr>
          <p:cNvPr id="136" name="Google Shape;136;p6"/>
          <p:cNvSpPr txBox="1"/>
          <p:nvPr/>
        </p:nvSpPr>
        <p:spPr>
          <a:xfrm>
            <a:off x="7077456" y="2592324"/>
            <a:ext cx="3946550"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0" i="0" lang="en-US" sz="1100" u="none" cap="none" strike="noStrike">
                <a:solidFill>
                  <a:srgbClr val="334155"/>
                </a:solidFill>
                <a:latin typeface="Noto Sans JP"/>
                <a:ea typeface="Noto Sans JP"/>
                <a:cs typeface="Noto Sans JP"/>
                <a:sym typeface="Noto Sans JP"/>
              </a:rPr>
              <a:t>AIが主導し人間が承認する開発フローの確立 L5 (18-22項目)</a:t>
            </a:r>
            <a:endParaRPr b="0" i="0" sz="1100" u="none" cap="none" strike="noStrike">
              <a:solidFill>
                <a:schemeClr val="dk1"/>
              </a:solidFill>
              <a:latin typeface="Calibri"/>
              <a:ea typeface="Calibri"/>
              <a:cs typeface="Calibri"/>
              <a:sym typeface="Calibri"/>
            </a:endParaRPr>
          </a:p>
        </p:txBody>
      </p:sp>
      <p:sp>
        <p:nvSpPr>
          <p:cNvPr id="137" name="Google Shape;137;p6"/>
          <p:cNvSpPr txBox="1"/>
          <p:nvPr/>
        </p:nvSpPr>
        <p:spPr>
          <a:xfrm>
            <a:off x="7039051" y="3383280"/>
            <a:ext cx="2015338" cy="2478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91C1C"/>
              </a:buClr>
              <a:buSzPts val="1300"/>
              <a:buFont typeface="Noto Sans JP"/>
              <a:buNone/>
            </a:pPr>
            <a:r>
              <a:rPr b="1" i="0" lang="en-US" sz="1300" u="none" cap="none" strike="noStrike">
                <a:solidFill>
                  <a:srgbClr val="B91C1C"/>
                </a:solidFill>
                <a:latin typeface="Noto Sans JP"/>
                <a:ea typeface="Noto Sans JP"/>
                <a:cs typeface="Noto Sans JP"/>
                <a:sym typeface="Noto Sans JP"/>
              </a:rPr>
              <a:t>できないこと (人間必須)</a:t>
            </a:r>
            <a:endParaRPr b="0" i="0" sz="1300" u="none" cap="none" strike="noStrike">
              <a:solidFill>
                <a:schemeClr val="dk1"/>
              </a:solidFill>
              <a:latin typeface="Calibri"/>
              <a:ea typeface="Calibri"/>
              <a:cs typeface="Calibri"/>
              <a:sym typeface="Calibri"/>
            </a:endParaRPr>
          </a:p>
        </p:txBody>
      </p:sp>
      <p:sp>
        <p:nvSpPr>
          <p:cNvPr id="138" name="Google Shape;138;p6"/>
          <p:cNvSpPr txBox="1"/>
          <p:nvPr/>
        </p:nvSpPr>
        <p:spPr>
          <a:xfrm>
            <a:off x="6867144" y="3802075"/>
            <a:ext cx="210312"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EF4444"/>
              </a:buClr>
              <a:buSzPts val="900"/>
              <a:buFont typeface="Noto Sans JP"/>
              <a:buNone/>
            </a:pPr>
            <a:r>
              <a:rPr b="1" i="0" lang="en-US" sz="900" u="none" cap="none" strike="noStrike">
                <a:solidFill>
                  <a:srgbClr val="EF4444"/>
                </a:solidFill>
                <a:latin typeface="Noto Sans JP"/>
                <a:ea typeface="Noto Sans JP"/>
                <a:cs typeface="Noto Sans JP"/>
                <a:sym typeface="Noto Sans JP"/>
              </a:rPr>
              <a:t>●</a:t>
            </a:r>
            <a:endParaRPr b="0" i="0" sz="900" u="none" cap="none" strike="noStrike">
              <a:solidFill>
                <a:schemeClr val="dk1"/>
              </a:solidFill>
              <a:latin typeface="Calibri"/>
              <a:ea typeface="Calibri"/>
              <a:cs typeface="Calibri"/>
              <a:sym typeface="Calibri"/>
            </a:endParaRPr>
          </a:p>
        </p:txBody>
      </p:sp>
      <p:sp>
        <p:nvSpPr>
          <p:cNvPr id="139" name="Google Shape;139;p6"/>
          <p:cNvSpPr txBox="1"/>
          <p:nvPr/>
        </p:nvSpPr>
        <p:spPr>
          <a:xfrm>
            <a:off x="7077456" y="3754526"/>
            <a:ext cx="4089197"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0" i="0" lang="en-US" sz="1100" u="none" cap="none" strike="noStrike">
                <a:solidFill>
                  <a:srgbClr val="334155"/>
                </a:solidFill>
                <a:latin typeface="Noto Sans JP"/>
                <a:ea typeface="Noto Sans JP"/>
                <a:cs typeface="Noto Sans JP"/>
                <a:sym typeface="Noto Sans JP"/>
              </a:rPr>
              <a:t>事業戦略や高度な倫理判断を伴う最終意思決定 L1 (1項目のみ)</a:t>
            </a:r>
            <a:endParaRPr b="0" i="0" sz="1100" u="none" cap="none" strike="noStrike">
              <a:solidFill>
                <a:schemeClr val="dk1"/>
              </a:solidFill>
              <a:latin typeface="Calibri"/>
              <a:ea typeface="Calibri"/>
              <a:cs typeface="Calibri"/>
              <a:sym typeface="Calibri"/>
            </a:endParaRPr>
          </a:p>
        </p:txBody>
      </p:sp>
      <p:sp>
        <p:nvSpPr>
          <p:cNvPr id="140" name="Google Shape;140;p6"/>
          <p:cNvSpPr txBox="1"/>
          <p:nvPr/>
        </p:nvSpPr>
        <p:spPr>
          <a:xfrm>
            <a:off x="6915607" y="5982005"/>
            <a:ext cx="4626864"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Insight: 人間は戦略的判断に集中し、AIがシステム開発・運用の実行主体として機能します。</a:t>
            </a:r>
            <a:endParaRPr b="0" i="0" sz="900" u="none" cap="none" strike="noStrike">
              <a:solidFill>
                <a:schemeClr val="dk1"/>
              </a:solidFill>
              <a:latin typeface="Calibri"/>
              <a:ea typeface="Calibri"/>
              <a:cs typeface="Calibri"/>
              <a:sym typeface="Calibri"/>
            </a:endParaRPr>
          </a:p>
        </p:txBody>
      </p:sp>
      <p:pic>
        <p:nvPicPr>
          <p:cNvPr descr="preencoded.png" id="141" name="Google Shape;141;p6"/>
          <p:cNvPicPr preferRelativeResize="0"/>
          <p:nvPr/>
        </p:nvPicPr>
        <p:blipFill rotWithShape="1">
          <a:blip r:embed="rId6">
            <a:alphaModFix/>
          </a:blip>
          <a:srcRect b="0" l="25193" r="25193" t="0"/>
          <a:stretch/>
        </p:blipFill>
        <p:spPr>
          <a:xfrm>
            <a:off x="0" y="0"/>
            <a:ext cx="6096305" cy="6858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2" name="Shape 3132"/>
        <p:cNvGrpSpPr/>
        <p:nvPr/>
      </p:nvGrpSpPr>
      <p:grpSpPr>
        <a:xfrm>
          <a:off x="0" y="0"/>
          <a:ext cx="0" cy="0"/>
          <a:chOff x="0" y="0"/>
          <a:chExt cx="0" cy="0"/>
        </a:xfrm>
      </p:grpSpPr>
      <p:sp>
        <p:nvSpPr>
          <p:cNvPr id="3133" name="Google Shape;3133;p42"/>
          <p:cNvSpPr/>
          <p:nvPr/>
        </p:nvSpPr>
        <p:spPr>
          <a:xfrm>
            <a:off x="0" y="0"/>
            <a:ext cx="12191695"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2"/>
          <p:cNvSpPr/>
          <p:nvPr/>
        </p:nvSpPr>
        <p:spPr>
          <a:xfrm>
            <a:off x="0" y="0"/>
            <a:ext cx="12191695"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2"/>
          <p:cNvSpPr/>
          <p:nvPr/>
        </p:nvSpPr>
        <p:spPr>
          <a:xfrm>
            <a:off x="381305" y="991210"/>
            <a:ext cx="11430000" cy="19202"/>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2"/>
          <p:cNvSpPr txBox="1"/>
          <p:nvPr/>
        </p:nvSpPr>
        <p:spPr>
          <a:xfrm>
            <a:off x="381305" y="286207"/>
            <a:ext cx="3396082" cy="1911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1000"/>
              <a:buFont typeface="Noto Sans JP"/>
              <a:buNone/>
            </a:pPr>
            <a:r>
              <a:rPr b="1" i="0" lang="en-US" sz="1000" u="none" cap="none" strike="noStrike">
                <a:solidFill>
                  <a:srgbClr val="7C3AED"/>
                </a:solidFill>
                <a:latin typeface="Noto Sans JP"/>
                <a:ea typeface="Noto Sans JP"/>
                <a:cs typeface="Noto Sans JP"/>
                <a:sym typeface="Noto Sans JP"/>
              </a:rPr>
              <a:t>STAGE 4: FULL AI INTEGRATION (頂上／10合目)</a:t>
            </a:r>
            <a:endParaRPr b="0" i="0" sz="1000" u="none" cap="none" strike="noStrike">
              <a:solidFill>
                <a:schemeClr val="dk1"/>
              </a:solidFill>
              <a:latin typeface="Calibri"/>
              <a:ea typeface="Calibri"/>
              <a:cs typeface="Calibri"/>
              <a:sym typeface="Calibri"/>
            </a:endParaRPr>
          </a:p>
        </p:txBody>
      </p:sp>
      <p:sp>
        <p:nvSpPr>
          <p:cNvPr id="3137" name="Google Shape;3137;p42"/>
          <p:cNvSpPr txBox="1"/>
          <p:nvPr/>
        </p:nvSpPr>
        <p:spPr>
          <a:xfrm>
            <a:off x="381305" y="476402"/>
            <a:ext cx="5082235" cy="4197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200"/>
              <a:buFont typeface="Noto Sans JP"/>
              <a:buNone/>
            </a:pPr>
            <a:r>
              <a:rPr b="1" i="0" lang="en-US" sz="2200" u="none" cap="none" strike="noStrike">
                <a:solidFill>
                  <a:srgbClr val="0F172A"/>
                </a:solidFill>
                <a:latin typeface="Noto Sans JP"/>
                <a:ea typeface="Noto Sans JP"/>
                <a:cs typeface="Noto Sans JP"/>
                <a:sym typeface="Noto Sans JP"/>
              </a:rPr>
              <a:t>完全AI統合段階：組織的課題と解決策</a:t>
            </a:r>
            <a:endParaRPr b="0" i="0" sz="2200" u="none" cap="none" strike="noStrike">
              <a:solidFill>
                <a:schemeClr val="dk1"/>
              </a:solidFill>
              <a:latin typeface="Calibri"/>
              <a:ea typeface="Calibri"/>
              <a:cs typeface="Calibri"/>
              <a:sym typeface="Calibri"/>
            </a:endParaRPr>
          </a:p>
        </p:txBody>
      </p:sp>
      <p:sp>
        <p:nvSpPr>
          <p:cNvPr id="3138" name="Google Shape;3138;p42"/>
          <p:cNvSpPr/>
          <p:nvPr/>
        </p:nvSpPr>
        <p:spPr>
          <a:xfrm>
            <a:off x="10099548" y="514807"/>
            <a:ext cx="1714500" cy="333756"/>
          </a:xfrm>
          <a:prstGeom prst="roundRect">
            <a:avLst>
              <a:gd fmla="val 156556" name="adj"/>
            </a:avLst>
          </a:prstGeom>
          <a:solidFill>
            <a:srgbClr val="F5F3FF"/>
          </a:solidFill>
          <a:ln cap="flat" cmpd="sng" w="12700">
            <a:solidFill>
              <a:srgbClr val="C4B5FD"/>
            </a:solidFill>
            <a:prstDash val="solid"/>
            <a:round/>
            <a:headEnd len="sm" w="sm" type="none"/>
            <a:tailEnd len="sm" w="sm" type="none"/>
          </a:ln>
          <a:effectLst>
            <a:outerShdw blurRad="25400" rotWithShape="0" algn="bl" dir="5400000" dist="12700">
              <a:srgbClr val="7C3AED">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39" name="Google Shape;3139;p42"/>
          <p:cNvPicPr preferRelativeResize="0"/>
          <p:nvPr/>
        </p:nvPicPr>
        <p:blipFill rotWithShape="1">
          <a:blip r:embed="rId3">
            <a:alphaModFix/>
          </a:blip>
          <a:srcRect b="-1100" l="0" r="0" t="-1100"/>
          <a:stretch/>
        </p:blipFill>
        <p:spPr>
          <a:xfrm>
            <a:off x="10261397" y="614477"/>
            <a:ext cx="114300" cy="133502"/>
          </a:xfrm>
          <a:prstGeom prst="rect">
            <a:avLst/>
          </a:prstGeom>
          <a:noFill/>
          <a:ln>
            <a:noFill/>
          </a:ln>
        </p:spPr>
      </p:pic>
      <p:sp>
        <p:nvSpPr>
          <p:cNvPr id="3140" name="Google Shape;3140;p42"/>
          <p:cNvSpPr txBox="1"/>
          <p:nvPr/>
        </p:nvSpPr>
        <p:spPr>
          <a:xfrm>
            <a:off x="10451592" y="580644"/>
            <a:ext cx="1300277"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1000"/>
              <a:buFont typeface="Noto Sans JP"/>
              <a:buNone/>
            </a:pPr>
            <a:r>
              <a:rPr b="1" i="0" lang="en-US" sz="1000" u="none" cap="none" strike="noStrike">
                <a:solidFill>
                  <a:srgbClr val="7C3AED"/>
                </a:solidFill>
                <a:latin typeface="Noto Sans JP"/>
                <a:ea typeface="Noto Sans JP"/>
                <a:cs typeface="Noto Sans JP"/>
                <a:sym typeface="Noto Sans JP"/>
              </a:rPr>
              <a:t>完全AI統合 (Full AI)</a:t>
            </a:r>
            <a:endParaRPr b="0" i="0" sz="1000" u="none" cap="none" strike="noStrike">
              <a:solidFill>
                <a:schemeClr val="dk1"/>
              </a:solidFill>
              <a:latin typeface="Calibri"/>
              <a:ea typeface="Calibri"/>
              <a:cs typeface="Calibri"/>
              <a:sym typeface="Calibri"/>
            </a:endParaRPr>
          </a:p>
        </p:txBody>
      </p:sp>
      <p:sp>
        <p:nvSpPr>
          <p:cNvPr id="3141" name="Google Shape;3141;p42"/>
          <p:cNvSpPr/>
          <p:nvPr/>
        </p:nvSpPr>
        <p:spPr>
          <a:xfrm>
            <a:off x="381305" y="1248156"/>
            <a:ext cx="5619902" cy="5324551"/>
          </a:xfrm>
          <a:prstGeom prst="roundRect">
            <a:avLst>
              <a:gd fmla="val 492" name="adj"/>
            </a:avLst>
          </a:prstGeom>
          <a:solidFill>
            <a:srgbClr val="FFF1F2"/>
          </a:solidFill>
          <a:ln cap="flat" cmpd="sng" w="12700">
            <a:solidFill>
              <a:srgbClr val="FECD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2"/>
          <p:cNvSpPr/>
          <p:nvPr/>
        </p:nvSpPr>
        <p:spPr>
          <a:xfrm>
            <a:off x="580644" y="1828800"/>
            <a:ext cx="5219395" cy="9144"/>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43" name="Google Shape;3143;p42"/>
          <p:cNvPicPr preferRelativeResize="0"/>
          <p:nvPr/>
        </p:nvPicPr>
        <p:blipFill rotWithShape="1">
          <a:blip r:embed="rId4">
            <a:alphaModFix/>
          </a:blip>
          <a:srcRect b="0" l="-1282" r="-1282" t="0"/>
          <a:stretch/>
        </p:blipFill>
        <p:spPr>
          <a:xfrm>
            <a:off x="580644" y="1495044"/>
            <a:ext cx="219456" cy="190195"/>
          </a:xfrm>
          <a:prstGeom prst="rect">
            <a:avLst/>
          </a:prstGeom>
          <a:noFill/>
          <a:ln>
            <a:noFill/>
          </a:ln>
        </p:spPr>
      </p:pic>
      <p:sp>
        <p:nvSpPr>
          <p:cNvPr id="3144" name="Google Shape;3144;p42"/>
          <p:cNvSpPr txBox="1"/>
          <p:nvPr/>
        </p:nvSpPr>
        <p:spPr>
          <a:xfrm>
            <a:off x="895198" y="1447495"/>
            <a:ext cx="1781251" cy="2770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F1239"/>
              </a:buClr>
              <a:buSzPts val="1500"/>
              <a:buFont typeface="Noto Sans JP"/>
              <a:buNone/>
            </a:pPr>
            <a:r>
              <a:rPr b="1" i="0" lang="en-US" sz="1500" u="none" cap="none" strike="noStrike">
                <a:solidFill>
                  <a:srgbClr val="9F1239"/>
                </a:solidFill>
                <a:latin typeface="Noto Sans JP"/>
                <a:ea typeface="Noto Sans JP"/>
                <a:cs typeface="Noto Sans JP"/>
                <a:sym typeface="Noto Sans JP"/>
              </a:rPr>
              <a:t>課題 (Challenges)</a:t>
            </a:r>
            <a:endParaRPr b="0" i="0" sz="1500" u="none" cap="none" strike="noStrike">
              <a:solidFill>
                <a:schemeClr val="dk1"/>
              </a:solidFill>
              <a:latin typeface="Calibri"/>
              <a:ea typeface="Calibri"/>
              <a:cs typeface="Calibri"/>
              <a:sym typeface="Calibri"/>
            </a:endParaRPr>
          </a:p>
        </p:txBody>
      </p:sp>
      <p:sp>
        <p:nvSpPr>
          <p:cNvPr id="3145" name="Google Shape;3145;p42"/>
          <p:cNvSpPr/>
          <p:nvPr/>
        </p:nvSpPr>
        <p:spPr>
          <a:xfrm>
            <a:off x="580644" y="2029054"/>
            <a:ext cx="5219395" cy="1352398"/>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2"/>
          <p:cNvSpPr txBox="1"/>
          <p:nvPr/>
        </p:nvSpPr>
        <p:spPr>
          <a:xfrm>
            <a:off x="819302" y="2171700"/>
            <a:ext cx="2567635" cy="2478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人間の役割の再定義完了率20%</a:t>
            </a:r>
            <a:endParaRPr b="0" i="0" sz="1300" u="none" cap="none" strike="noStrike">
              <a:solidFill>
                <a:schemeClr val="dk1"/>
              </a:solidFill>
              <a:latin typeface="Calibri"/>
              <a:ea typeface="Calibri"/>
              <a:cs typeface="Calibri"/>
              <a:sym typeface="Calibri"/>
            </a:endParaRPr>
          </a:p>
        </p:txBody>
      </p:sp>
      <p:sp>
        <p:nvSpPr>
          <p:cNvPr id="3147" name="Google Shape;3147;p42"/>
          <p:cNvSpPr txBox="1"/>
          <p:nvPr/>
        </p:nvSpPr>
        <p:spPr>
          <a:xfrm>
            <a:off x="819302" y="2489911"/>
            <a:ext cx="4788713"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開発実務の大半をAIが担う中、人間の役割（戦略・価値創造）へのシフトが追いつかず、組織構造とのミスマッチが発生。</a:t>
            </a:r>
            <a:endParaRPr b="0" i="0" sz="900" u="none" cap="none" strike="noStrike">
              <a:solidFill>
                <a:schemeClr val="dk1"/>
              </a:solidFill>
              <a:latin typeface="Calibri"/>
              <a:ea typeface="Calibri"/>
              <a:cs typeface="Calibri"/>
              <a:sym typeface="Calibri"/>
            </a:endParaRPr>
          </a:p>
        </p:txBody>
      </p:sp>
      <p:sp>
        <p:nvSpPr>
          <p:cNvPr id="3148" name="Google Shape;3148;p42"/>
          <p:cNvSpPr/>
          <p:nvPr/>
        </p:nvSpPr>
        <p:spPr>
          <a:xfrm>
            <a:off x="819302" y="2971800"/>
            <a:ext cx="819302" cy="247802"/>
          </a:xfrm>
          <a:prstGeom prst="roundRect">
            <a:avLst>
              <a:gd fmla="val 56770" name="adj"/>
            </a:avLst>
          </a:prstGeom>
          <a:solidFill>
            <a:srgbClr val="FF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49" name="Google Shape;3149;p42"/>
          <p:cNvPicPr preferRelativeResize="0"/>
          <p:nvPr/>
        </p:nvPicPr>
        <p:blipFill rotWithShape="1">
          <a:blip r:embed="rId5">
            <a:alphaModFix/>
          </a:blip>
          <a:srcRect b="0" l="-2571" r="-2570" t="0"/>
          <a:stretch/>
        </p:blipFill>
        <p:spPr>
          <a:xfrm>
            <a:off x="895198" y="3038551"/>
            <a:ext cx="105156" cy="114300"/>
          </a:xfrm>
          <a:prstGeom prst="rect">
            <a:avLst/>
          </a:prstGeom>
          <a:noFill/>
          <a:ln>
            <a:noFill/>
          </a:ln>
        </p:spPr>
      </p:pic>
      <p:sp>
        <p:nvSpPr>
          <p:cNvPr id="3150" name="Google Shape;3150;p42"/>
          <p:cNvSpPr txBox="1"/>
          <p:nvPr/>
        </p:nvSpPr>
        <p:spPr>
          <a:xfrm>
            <a:off x="1037844" y="3010205"/>
            <a:ext cx="6099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E123C"/>
              </a:buClr>
              <a:buSzPts val="900"/>
              <a:buFont typeface="Noto Sans JP"/>
              <a:buNone/>
            </a:pPr>
            <a:r>
              <a:rPr b="1" i="0" lang="en-US" sz="900" u="none" cap="none" strike="noStrike">
                <a:solidFill>
                  <a:srgbClr val="BE123C"/>
                </a:solidFill>
                <a:latin typeface="Noto Sans JP"/>
                <a:ea typeface="Noto Sans JP"/>
                <a:cs typeface="Noto Sans JP"/>
                <a:sym typeface="Noto Sans JP"/>
              </a:rPr>
              <a:t>緊急度: 高</a:t>
            </a:r>
            <a:endParaRPr b="0" i="0" sz="900" u="none" cap="none" strike="noStrike">
              <a:solidFill>
                <a:schemeClr val="dk1"/>
              </a:solidFill>
              <a:latin typeface="Calibri"/>
              <a:ea typeface="Calibri"/>
              <a:cs typeface="Calibri"/>
              <a:sym typeface="Calibri"/>
            </a:endParaRPr>
          </a:p>
        </p:txBody>
      </p:sp>
      <p:sp>
        <p:nvSpPr>
          <p:cNvPr id="3151" name="Google Shape;3151;p42"/>
          <p:cNvSpPr/>
          <p:nvPr/>
        </p:nvSpPr>
        <p:spPr>
          <a:xfrm>
            <a:off x="1749247" y="2971800"/>
            <a:ext cx="1886407" cy="247802"/>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52" name="Google Shape;3152;p42"/>
          <p:cNvPicPr preferRelativeResize="0"/>
          <p:nvPr/>
        </p:nvPicPr>
        <p:blipFill rotWithShape="1">
          <a:blip r:embed="rId6">
            <a:alphaModFix/>
          </a:blip>
          <a:srcRect b="-80" l="0" r="0" t="-80"/>
          <a:stretch/>
        </p:blipFill>
        <p:spPr>
          <a:xfrm>
            <a:off x="1825142" y="3038551"/>
            <a:ext cx="142646" cy="114300"/>
          </a:xfrm>
          <a:prstGeom prst="rect">
            <a:avLst/>
          </a:prstGeom>
          <a:noFill/>
          <a:ln>
            <a:noFill/>
          </a:ln>
        </p:spPr>
      </p:pic>
      <p:sp>
        <p:nvSpPr>
          <p:cNvPr id="3153" name="Google Shape;3153;p42"/>
          <p:cNvSpPr txBox="1"/>
          <p:nvPr/>
        </p:nvSpPr>
        <p:spPr>
          <a:xfrm>
            <a:off x="2006194" y="3010205"/>
            <a:ext cx="16386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組織構造・キャリアパス</a:t>
            </a:r>
            <a:endParaRPr b="0" i="0" sz="900" u="none" cap="none" strike="noStrike">
              <a:solidFill>
                <a:schemeClr val="dk1"/>
              </a:solidFill>
              <a:latin typeface="Calibri"/>
              <a:ea typeface="Calibri"/>
              <a:cs typeface="Calibri"/>
              <a:sym typeface="Calibri"/>
            </a:endParaRPr>
          </a:p>
        </p:txBody>
      </p:sp>
      <p:sp>
        <p:nvSpPr>
          <p:cNvPr id="3154" name="Google Shape;3154;p42"/>
          <p:cNvSpPr/>
          <p:nvPr/>
        </p:nvSpPr>
        <p:spPr>
          <a:xfrm>
            <a:off x="580644" y="3524098"/>
            <a:ext cx="5219395" cy="1352398"/>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2"/>
          <p:cNvSpPr txBox="1"/>
          <p:nvPr/>
        </p:nvSpPr>
        <p:spPr>
          <a:xfrm>
            <a:off x="819302" y="3666744"/>
            <a:ext cx="2701138" cy="2478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AI戦略ガバナンス体制確立未着手</a:t>
            </a:r>
            <a:endParaRPr b="0" i="0" sz="1300" u="none" cap="none" strike="noStrike">
              <a:solidFill>
                <a:schemeClr val="dk1"/>
              </a:solidFill>
              <a:latin typeface="Calibri"/>
              <a:ea typeface="Calibri"/>
              <a:cs typeface="Calibri"/>
              <a:sym typeface="Calibri"/>
            </a:endParaRPr>
          </a:p>
        </p:txBody>
      </p:sp>
      <p:sp>
        <p:nvSpPr>
          <p:cNvPr id="3156" name="Google Shape;3156;p42"/>
          <p:cNvSpPr txBox="1"/>
          <p:nvPr/>
        </p:nvSpPr>
        <p:spPr>
          <a:xfrm>
            <a:off x="819302" y="3984955"/>
            <a:ext cx="4665269"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完全自律AIによる意思決定に対する、経営レベルでの監督・リスク統制機能が不在で、暴走リスクがある。</a:t>
            </a:r>
            <a:endParaRPr b="0" i="0" sz="900" u="none" cap="none" strike="noStrike">
              <a:solidFill>
                <a:schemeClr val="dk1"/>
              </a:solidFill>
              <a:latin typeface="Calibri"/>
              <a:ea typeface="Calibri"/>
              <a:cs typeface="Calibri"/>
              <a:sym typeface="Calibri"/>
            </a:endParaRPr>
          </a:p>
        </p:txBody>
      </p:sp>
      <p:sp>
        <p:nvSpPr>
          <p:cNvPr id="3157" name="Google Shape;3157;p42"/>
          <p:cNvSpPr/>
          <p:nvPr/>
        </p:nvSpPr>
        <p:spPr>
          <a:xfrm>
            <a:off x="819302" y="4466844"/>
            <a:ext cx="819302" cy="247802"/>
          </a:xfrm>
          <a:prstGeom prst="roundRect">
            <a:avLst>
              <a:gd fmla="val 56770" name="adj"/>
            </a:avLst>
          </a:prstGeom>
          <a:solidFill>
            <a:srgbClr val="FF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58" name="Google Shape;3158;p42"/>
          <p:cNvPicPr preferRelativeResize="0"/>
          <p:nvPr/>
        </p:nvPicPr>
        <p:blipFill rotWithShape="1">
          <a:blip r:embed="rId5">
            <a:alphaModFix/>
          </a:blip>
          <a:srcRect b="0" l="-2571" r="-2570" t="0"/>
          <a:stretch/>
        </p:blipFill>
        <p:spPr>
          <a:xfrm>
            <a:off x="895198" y="4533595"/>
            <a:ext cx="105156" cy="114300"/>
          </a:xfrm>
          <a:prstGeom prst="rect">
            <a:avLst/>
          </a:prstGeom>
          <a:noFill/>
          <a:ln>
            <a:noFill/>
          </a:ln>
        </p:spPr>
      </p:pic>
      <p:sp>
        <p:nvSpPr>
          <p:cNvPr id="3159" name="Google Shape;3159;p42"/>
          <p:cNvSpPr txBox="1"/>
          <p:nvPr/>
        </p:nvSpPr>
        <p:spPr>
          <a:xfrm>
            <a:off x="1037844" y="4505249"/>
            <a:ext cx="6099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E123C"/>
              </a:buClr>
              <a:buSzPts val="900"/>
              <a:buFont typeface="Noto Sans JP"/>
              <a:buNone/>
            </a:pPr>
            <a:r>
              <a:rPr b="1" i="0" lang="en-US" sz="900" u="none" cap="none" strike="noStrike">
                <a:solidFill>
                  <a:srgbClr val="BE123C"/>
                </a:solidFill>
                <a:latin typeface="Noto Sans JP"/>
                <a:ea typeface="Noto Sans JP"/>
                <a:cs typeface="Noto Sans JP"/>
                <a:sym typeface="Noto Sans JP"/>
              </a:rPr>
              <a:t>緊急度: 高</a:t>
            </a:r>
            <a:endParaRPr b="0" i="0" sz="900" u="none" cap="none" strike="noStrike">
              <a:solidFill>
                <a:schemeClr val="dk1"/>
              </a:solidFill>
              <a:latin typeface="Calibri"/>
              <a:ea typeface="Calibri"/>
              <a:cs typeface="Calibri"/>
              <a:sym typeface="Calibri"/>
            </a:endParaRPr>
          </a:p>
        </p:txBody>
      </p:sp>
      <p:sp>
        <p:nvSpPr>
          <p:cNvPr id="3160" name="Google Shape;3160;p42"/>
          <p:cNvSpPr/>
          <p:nvPr/>
        </p:nvSpPr>
        <p:spPr>
          <a:xfrm>
            <a:off x="1749247" y="4466844"/>
            <a:ext cx="1733702" cy="247802"/>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61" name="Google Shape;3161;p42"/>
          <p:cNvPicPr preferRelativeResize="0"/>
          <p:nvPr/>
        </p:nvPicPr>
        <p:blipFill rotWithShape="1">
          <a:blip r:embed="rId7">
            <a:alphaModFix/>
          </a:blip>
          <a:srcRect b="0" l="-2571" r="-2570" t="0"/>
          <a:stretch/>
        </p:blipFill>
        <p:spPr>
          <a:xfrm>
            <a:off x="1825142" y="4533595"/>
            <a:ext cx="105156" cy="114300"/>
          </a:xfrm>
          <a:prstGeom prst="rect">
            <a:avLst/>
          </a:prstGeom>
          <a:noFill/>
          <a:ln>
            <a:noFill/>
          </a:ln>
        </p:spPr>
      </p:pic>
      <p:sp>
        <p:nvSpPr>
          <p:cNvPr id="3162" name="Google Shape;3162;p42"/>
          <p:cNvSpPr txBox="1"/>
          <p:nvPr/>
        </p:nvSpPr>
        <p:spPr>
          <a:xfrm>
            <a:off x="1967789" y="4505249"/>
            <a:ext cx="15243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経営判断・リスク統制</a:t>
            </a:r>
            <a:endParaRPr b="0" i="0" sz="900" u="none" cap="none" strike="noStrike">
              <a:solidFill>
                <a:schemeClr val="dk1"/>
              </a:solidFill>
              <a:latin typeface="Calibri"/>
              <a:ea typeface="Calibri"/>
              <a:cs typeface="Calibri"/>
              <a:sym typeface="Calibri"/>
            </a:endParaRPr>
          </a:p>
        </p:txBody>
      </p:sp>
      <p:sp>
        <p:nvSpPr>
          <p:cNvPr id="3163" name="Google Shape;3163;p42"/>
          <p:cNvSpPr/>
          <p:nvPr/>
        </p:nvSpPr>
        <p:spPr>
          <a:xfrm>
            <a:off x="580644" y="5020056"/>
            <a:ext cx="5219395" cy="1352398"/>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2"/>
          <p:cNvSpPr txBox="1"/>
          <p:nvPr/>
        </p:nvSpPr>
        <p:spPr>
          <a:xfrm>
            <a:off x="819302" y="5162702"/>
            <a:ext cx="2358238" cy="2478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価値創造へのシフト移行困難</a:t>
            </a:r>
            <a:endParaRPr b="0" i="0" sz="1300" u="none" cap="none" strike="noStrike">
              <a:solidFill>
                <a:schemeClr val="dk1"/>
              </a:solidFill>
              <a:latin typeface="Calibri"/>
              <a:ea typeface="Calibri"/>
              <a:cs typeface="Calibri"/>
              <a:sym typeface="Calibri"/>
            </a:endParaRPr>
          </a:p>
        </p:txBody>
      </p:sp>
      <p:sp>
        <p:nvSpPr>
          <p:cNvPr id="3165" name="Google Shape;3165;p42"/>
          <p:cNvSpPr txBox="1"/>
          <p:nvPr/>
        </p:nvSpPr>
        <p:spPr>
          <a:xfrm>
            <a:off x="819302" y="5480914"/>
            <a:ext cx="4779569"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「作る」業務から「創る」業務へのマインドセット転換が進まず、AI活用による競争優位性を十分に発揮できない。</a:t>
            </a:r>
            <a:endParaRPr b="0" i="0" sz="900" u="none" cap="none" strike="noStrike">
              <a:solidFill>
                <a:schemeClr val="dk1"/>
              </a:solidFill>
              <a:latin typeface="Calibri"/>
              <a:ea typeface="Calibri"/>
              <a:cs typeface="Calibri"/>
              <a:sym typeface="Calibri"/>
            </a:endParaRPr>
          </a:p>
        </p:txBody>
      </p:sp>
      <p:sp>
        <p:nvSpPr>
          <p:cNvPr id="3166" name="Google Shape;3166;p42"/>
          <p:cNvSpPr/>
          <p:nvPr/>
        </p:nvSpPr>
        <p:spPr>
          <a:xfrm>
            <a:off x="819302" y="5962802"/>
            <a:ext cx="828446" cy="247802"/>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67" name="Google Shape;3167;p42"/>
          <p:cNvPicPr preferRelativeResize="0"/>
          <p:nvPr/>
        </p:nvPicPr>
        <p:blipFill rotWithShape="1">
          <a:blip r:embed="rId8">
            <a:alphaModFix/>
          </a:blip>
          <a:srcRect b="0" l="0" r="0" t="0"/>
          <a:stretch/>
        </p:blipFill>
        <p:spPr>
          <a:xfrm>
            <a:off x="895198" y="6029554"/>
            <a:ext cx="114300" cy="114300"/>
          </a:xfrm>
          <a:prstGeom prst="rect">
            <a:avLst/>
          </a:prstGeom>
          <a:noFill/>
          <a:ln>
            <a:noFill/>
          </a:ln>
        </p:spPr>
      </p:pic>
      <p:sp>
        <p:nvSpPr>
          <p:cNvPr id="3168" name="Google Shape;3168;p42"/>
          <p:cNvSpPr txBox="1"/>
          <p:nvPr/>
        </p:nvSpPr>
        <p:spPr>
          <a:xfrm>
            <a:off x="1047902" y="6001207"/>
            <a:ext cx="6099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緊急度: 中</a:t>
            </a:r>
            <a:endParaRPr b="0" i="0" sz="900" u="none" cap="none" strike="noStrike">
              <a:solidFill>
                <a:schemeClr val="dk1"/>
              </a:solidFill>
              <a:latin typeface="Calibri"/>
              <a:ea typeface="Calibri"/>
              <a:cs typeface="Calibri"/>
              <a:sym typeface="Calibri"/>
            </a:endParaRPr>
          </a:p>
        </p:txBody>
      </p:sp>
      <p:sp>
        <p:nvSpPr>
          <p:cNvPr id="3169" name="Google Shape;3169;p42"/>
          <p:cNvSpPr/>
          <p:nvPr/>
        </p:nvSpPr>
        <p:spPr>
          <a:xfrm>
            <a:off x="1758391" y="5962802"/>
            <a:ext cx="1514246" cy="247802"/>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70" name="Google Shape;3170;p42"/>
          <p:cNvPicPr preferRelativeResize="0"/>
          <p:nvPr/>
        </p:nvPicPr>
        <p:blipFill rotWithShape="1">
          <a:blip r:embed="rId9">
            <a:alphaModFix/>
          </a:blip>
          <a:srcRect b="0" l="0" r="0" t="0"/>
          <a:stretch/>
        </p:blipFill>
        <p:spPr>
          <a:xfrm>
            <a:off x="1835201" y="6029554"/>
            <a:ext cx="114300" cy="114300"/>
          </a:xfrm>
          <a:prstGeom prst="rect">
            <a:avLst/>
          </a:prstGeom>
          <a:noFill/>
          <a:ln>
            <a:noFill/>
          </a:ln>
        </p:spPr>
      </p:pic>
      <p:sp>
        <p:nvSpPr>
          <p:cNvPr id="3171" name="Google Shape;3171;p42"/>
          <p:cNvSpPr txBox="1"/>
          <p:nvPr/>
        </p:nvSpPr>
        <p:spPr>
          <a:xfrm>
            <a:off x="1986991" y="6001207"/>
            <a:ext cx="12957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競争優位性の喪失</a:t>
            </a:r>
            <a:endParaRPr b="0" i="0" sz="900" u="none" cap="none" strike="noStrike">
              <a:solidFill>
                <a:schemeClr val="dk1"/>
              </a:solidFill>
              <a:latin typeface="Calibri"/>
              <a:ea typeface="Calibri"/>
              <a:cs typeface="Calibri"/>
              <a:sym typeface="Calibri"/>
            </a:endParaRPr>
          </a:p>
        </p:txBody>
      </p:sp>
      <p:sp>
        <p:nvSpPr>
          <p:cNvPr id="3172" name="Google Shape;3172;p42"/>
          <p:cNvSpPr/>
          <p:nvPr/>
        </p:nvSpPr>
        <p:spPr>
          <a:xfrm>
            <a:off x="6191402" y="1248156"/>
            <a:ext cx="5619902" cy="5324551"/>
          </a:xfrm>
          <a:prstGeom prst="roundRect">
            <a:avLst>
              <a:gd fmla="val 492" name="adj"/>
            </a:avLst>
          </a:prstGeom>
          <a:solidFill>
            <a:srgbClr val="FFF7ED"/>
          </a:solidFill>
          <a:ln cap="flat" cmpd="sng" w="12700">
            <a:solidFill>
              <a:srgbClr val="FED7A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2"/>
          <p:cNvSpPr/>
          <p:nvPr/>
        </p:nvSpPr>
        <p:spPr>
          <a:xfrm>
            <a:off x="6391656" y="1828800"/>
            <a:ext cx="5219395" cy="9144"/>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74" name="Google Shape;3174;p42"/>
          <p:cNvPicPr preferRelativeResize="0"/>
          <p:nvPr/>
        </p:nvPicPr>
        <p:blipFill rotWithShape="1">
          <a:blip r:embed="rId10">
            <a:alphaModFix/>
          </a:blip>
          <a:srcRect b="0" l="0" r="0" t="0"/>
          <a:stretch/>
        </p:blipFill>
        <p:spPr>
          <a:xfrm>
            <a:off x="6391656" y="1495044"/>
            <a:ext cx="237744" cy="190195"/>
          </a:xfrm>
          <a:prstGeom prst="rect">
            <a:avLst/>
          </a:prstGeom>
          <a:noFill/>
          <a:ln>
            <a:noFill/>
          </a:ln>
        </p:spPr>
      </p:pic>
      <p:sp>
        <p:nvSpPr>
          <p:cNvPr id="3175" name="Google Shape;3175;p42"/>
          <p:cNvSpPr txBox="1"/>
          <p:nvPr/>
        </p:nvSpPr>
        <p:spPr>
          <a:xfrm>
            <a:off x="6724498" y="1447495"/>
            <a:ext cx="1838858" cy="2770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1500"/>
              <a:buFont typeface="Noto Sans JP"/>
              <a:buNone/>
            </a:pPr>
            <a:r>
              <a:rPr b="1" i="0" lang="en-US" sz="1500" u="none" cap="none" strike="noStrike">
                <a:solidFill>
                  <a:srgbClr val="C2410C"/>
                </a:solidFill>
                <a:latin typeface="Noto Sans JP"/>
                <a:ea typeface="Noto Sans JP"/>
                <a:cs typeface="Noto Sans JP"/>
                <a:sym typeface="Noto Sans JP"/>
              </a:rPr>
              <a:t>解決策 (Solutions)</a:t>
            </a:r>
            <a:endParaRPr b="0" i="0" sz="1500" u="none" cap="none" strike="noStrike">
              <a:solidFill>
                <a:schemeClr val="dk1"/>
              </a:solidFill>
              <a:latin typeface="Calibri"/>
              <a:ea typeface="Calibri"/>
              <a:cs typeface="Calibri"/>
              <a:sym typeface="Calibri"/>
            </a:endParaRPr>
          </a:p>
        </p:txBody>
      </p:sp>
      <p:sp>
        <p:nvSpPr>
          <p:cNvPr id="3176" name="Google Shape;3176;p42"/>
          <p:cNvSpPr/>
          <p:nvPr/>
        </p:nvSpPr>
        <p:spPr>
          <a:xfrm>
            <a:off x="6391656" y="2029054"/>
            <a:ext cx="5219395" cy="1591056"/>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2"/>
          <p:cNvSpPr/>
          <p:nvPr/>
        </p:nvSpPr>
        <p:spPr>
          <a:xfrm>
            <a:off x="6629400" y="2190902"/>
            <a:ext cx="304495" cy="209398"/>
          </a:xfrm>
          <a:prstGeom prst="roundRect">
            <a:avLst>
              <a:gd fmla="val 7939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2"/>
          <p:cNvSpPr txBox="1"/>
          <p:nvPr/>
        </p:nvSpPr>
        <p:spPr>
          <a:xfrm>
            <a:off x="6705295" y="2210105"/>
            <a:ext cx="238658"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3179" name="Google Shape;3179;p42"/>
          <p:cNvSpPr/>
          <p:nvPr/>
        </p:nvSpPr>
        <p:spPr>
          <a:xfrm>
            <a:off x="10848442" y="2190902"/>
            <a:ext cx="571500" cy="209398"/>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80" name="Google Shape;3180;p42"/>
          <p:cNvPicPr preferRelativeResize="0"/>
          <p:nvPr/>
        </p:nvPicPr>
        <p:blipFill rotWithShape="1">
          <a:blip r:embed="rId11">
            <a:alphaModFix/>
          </a:blip>
          <a:srcRect b="0" l="0" r="0" t="0"/>
          <a:stretch/>
        </p:blipFill>
        <p:spPr>
          <a:xfrm>
            <a:off x="10924337" y="2243023"/>
            <a:ext cx="114300" cy="114300"/>
          </a:xfrm>
          <a:prstGeom prst="rect">
            <a:avLst/>
          </a:prstGeom>
          <a:noFill/>
          <a:ln>
            <a:noFill/>
          </a:ln>
        </p:spPr>
      </p:pic>
      <p:sp>
        <p:nvSpPr>
          <p:cNvPr id="3181" name="Google Shape;3181;p42"/>
          <p:cNvSpPr txBox="1"/>
          <p:nvPr/>
        </p:nvSpPr>
        <p:spPr>
          <a:xfrm>
            <a:off x="11038637" y="2210105"/>
            <a:ext cx="391363"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4ヶ月</a:t>
            </a:r>
            <a:endParaRPr b="0" i="0" sz="900" u="none" cap="none" strike="noStrike">
              <a:solidFill>
                <a:schemeClr val="dk1"/>
              </a:solidFill>
              <a:latin typeface="Calibri"/>
              <a:ea typeface="Calibri"/>
              <a:cs typeface="Calibri"/>
              <a:sym typeface="Calibri"/>
            </a:endParaRPr>
          </a:p>
        </p:txBody>
      </p:sp>
      <p:sp>
        <p:nvSpPr>
          <p:cNvPr id="3182" name="Google Shape;3182;p42"/>
          <p:cNvSpPr txBox="1"/>
          <p:nvPr/>
        </p:nvSpPr>
        <p:spPr>
          <a:xfrm>
            <a:off x="6629400" y="2476195"/>
            <a:ext cx="2105863"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人間役割再定義プロジェクト</a:t>
            </a:r>
            <a:endParaRPr b="0" i="0" sz="1200" u="none" cap="none" strike="noStrike">
              <a:solidFill>
                <a:schemeClr val="dk1"/>
              </a:solidFill>
              <a:latin typeface="Calibri"/>
              <a:ea typeface="Calibri"/>
              <a:cs typeface="Calibri"/>
              <a:sym typeface="Calibri"/>
            </a:endParaRPr>
          </a:p>
        </p:txBody>
      </p:sp>
      <p:sp>
        <p:nvSpPr>
          <p:cNvPr id="3183" name="Google Shape;3183;p42"/>
          <p:cNvSpPr txBox="1"/>
          <p:nvPr/>
        </p:nvSpPr>
        <p:spPr>
          <a:xfrm>
            <a:off x="6629400" y="2762402"/>
            <a:ext cx="4788713"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戦略策定、価値創造業務の特定、および組織構造の再設計を行い、AI時代の新しいキャリアパスを提示。</a:t>
            </a:r>
            <a:endParaRPr b="0" i="0" sz="900" u="none" cap="none" strike="noStrike">
              <a:solidFill>
                <a:schemeClr val="dk1"/>
              </a:solidFill>
              <a:latin typeface="Calibri"/>
              <a:ea typeface="Calibri"/>
              <a:cs typeface="Calibri"/>
              <a:sym typeface="Calibri"/>
            </a:endParaRPr>
          </a:p>
        </p:txBody>
      </p:sp>
      <p:sp>
        <p:nvSpPr>
          <p:cNvPr id="3184" name="Google Shape;3184;p42"/>
          <p:cNvSpPr/>
          <p:nvPr/>
        </p:nvSpPr>
        <p:spPr>
          <a:xfrm>
            <a:off x="6629400" y="3209544"/>
            <a:ext cx="1676095" cy="247802"/>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85" name="Google Shape;3185;p42"/>
          <p:cNvPicPr preferRelativeResize="0"/>
          <p:nvPr/>
        </p:nvPicPr>
        <p:blipFill rotWithShape="1">
          <a:blip r:embed="rId12">
            <a:alphaModFix/>
          </a:blip>
          <a:srcRect b="0" l="0" r="0" t="0"/>
          <a:stretch/>
        </p:blipFill>
        <p:spPr>
          <a:xfrm>
            <a:off x="6705295" y="3276295"/>
            <a:ext cx="114300" cy="114300"/>
          </a:xfrm>
          <a:prstGeom prst="rect">
            <a:avLst/>
          </a:prstGeom>
          <a:noFill/>
          <a:ln>
            <a:noFill/>
          </a:ln>
        </p:spPr>
      </p:pic>
      <p:sp>
        <p:nvSpPr>
          <p:cNvPr id="3186" name="Google Shape;3186;p42"/>
          <p:cNvSpPr txBox="1"/>
          <p:nvPr/>
        </p:nvSpPr>
        <p:spPr>
          <a:xfrm>
            <a:off x="6858000" y="3247949"/>
            <a:ext cx="1457554"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期待効果: 再定義完了 80%</a:t>
            </a:r>
            <a:endParaRPr b="0" i="0" sz="900" u="none" cap="none" strike="noStrike">
              <a:solidFill>
                <a:schemeClr val="dk1"/>
              </a:solidFill>
              <a:latin typeface="Calibri"/>
              <a:ea typeface="Calibri"/>
              <a:cs typeface="Calibri"/>
              <a:sym typeface="Calibri"/>
            </a:endParaRPr>
          </a:p>
        </p:txBody>
      </p:sp>
      <p:sp>
        <p:nvSpPr>
          <p:cNvPr id="3187" name="Google Shape;3187;p42"/>
          <p:cNvSpPr/>
          <p:nvPr/>
        </p:nvSpPr>
        <p:spPr>
          <a:xfrm>
            <a:off x="6391656" y="3762756"/>
            <a:ext cx="5219395" cy="1591056"/>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2"/>
          <p:cNvSpPr/>
          <p:nvPr/>
        </p:nvSpPr>
        <p:spPr>
          <a:xfrm>
            <a:off x="6629400" y="3924605"/>
            <a:ext cx="304495" cy="209398"/>
          </a:xfrm>
          <a:prstGeom prst="roundRect">
            <a:avLst>
              <a:gd fmla="val 7939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2"/>
          <p:cNvSpPr txBox="1"/>
          <p:nvPr/>
        </p:nvSpPr>
        <p:spPr>
          <a:xfrm>
            <a:off x="6705295" y="3943807"/>
            <a:ext cx="238658"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3190" name="Google Shape;3190;p42"/>
          <p:cNvSpPr/>
          <p:nvPr/>
        </p:nvSpPr>
        <p:spPr>
          <a:xfrm>
            <a:off x="10848442" y="3924605"/>
            <a:ext cx="571500" cy="209398"/>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91" name="Google Shape;3191;p42"/>
          <p:cNvPicPr preferRelativeResize="0"/>
          <p:nvPr/>
        </p:nvPicPr>
        <p:blipFill rotWithShape="1">
          <a:blip r:embed="rId11">
            <a:alphaModFix/>
          </a:blip>
          <a:srcRect b="0" l="0" r="0" t="0"/>
          <a:stretch/>
        </p:blipFill>
        <p:spPr>
          <a:xfrm>
            <a:off x="10924337" y="3976726"/>
            <a:ext cx="114300" cy="114300"/>
          </a:xfrm>
          <a:prstGeom prst="rect">
            <a:avLst/>
          </a:prstGeom>
          <a:noFill/>
          <a:ln>
            <a:noFill/>
          </a:ln>
        </p:spPr>
      </p:pic>
      <p:sp>
        <p:nvSpPr>
          <p:cNvPr id="3192" name="Google Shape;3192;p42"/>
          <p:cNvSpPr txBox="1"/>
          <p:nvPr/>
        </p:nvSpPr>
        <p:spPr>
          <a:xfrm>
            <a:off x="11038637" y="3943807"/>
            <a:ext cx="391363"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2ヶ月</a:t>
            </a:r>
            <a:endParaRPr b="0" i="0" sz="900" u="none" cap="none" strike="noStrike">
              <a:solidFill>
                <a:schemeClr val="dk1"/>
              </a:solidFill>
              <a:latin typeface="Calibri"/>
              <a:ea typeface="Calibri"/>
              <a:cs typeface="Calibri"/>
              <a:sym typeface="Calibri"/>
            </a:endParaRPr>
          </a:p>
        </p:txBody>
      </p:sp>
      <p:sp>
        <p:nvSpPr>
          <p:cNvPr id="3193" name="Google Shape;3193;p42"/>
          <p:cNvSpPr txBox="1"/>
          <p:nvPr/>
        </p:nvSpPr>
        <p:spPr>
          <a:xfrm>
            <a:off x="6629400" y="4209898"/>
            <a:ext cx="19431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AI戦略ガバナンス体制確立</a:t>
            </a:r>
            <a:endParaRPr b="0" i="0" sz="1200" u="none" cap="none" strike="noStrike">
              <a:solidFill>
                <a:schemeClr val="dk1"/>
              </a:solidFill>
              <a:latin typeface="Calibri"/>
              <a:ea typeface="Calibri"/>
              <a:cs typeface="Calibri"/>
              <a:sym typeface="Calibri"/>
            </a:endParaRPr>
          </a:p>
        </p:txBody>
      </p:sp>
      <p:sp>
        <p:nvSpPr>
          <p:cNvPr id="3194" name="Google Shape;3194;p42"/>
          <p:cNvSpPr txBox="1"/>
          <p:nvPr/>
        </p:nvSpPr>
        <p:spPr>
          <a:xfrm>
            <a:off x="6629400" y="4496105"/>
            <a:ext cx="4779569"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AI戦略委員会の設置、ガバナンスポリシーの策定、定期レビュープロセスの導入により統制を強化。</a:t>
            </a:r>
            <a:endParaRPr b="0" i="0" sz="900" u="none" cap="none" strike="noStrike">
              <a:solidFill>
                <a:schemeClr val="dk1"/>
              </a:solidFill>
              <a:latin typeface="Calibri"/>
              <a:ea typeface="Calibri"/>
              <a:cs typeface="Calibri"/>
              <a:sym typeface="Calibri"/>
            </a:endParaRPr>
          </a:p>
        </p:txBody>
      </p:sp>
      <p:sp>
        <p:nvSpPr>
          <p:cNvPr id="3195" name="Google Shape;3195;p42"/>
          <p:cNvSpPr/>
          <p:nvPr/>
        </p:nvSpPr>
        <p:spPr>
          <a:xfrm>
            <a:off x="6629400" y="4943246"/>
            <a:ext cx="1857146" cy="247802"/>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96" name="Google Shape;3196;p42"/>
          <p:cNvPicPr preferRelativeResize="0"/>
          <p:nvPr/>
        </p:nvPicPr>
        <p:blipFill rotWithShape="1">
          <a:blip r:embed="rId13">
            <a:alphaModFix/>
          </a:blip>
          <a:srcRect b="0" l="0" r="0" t="0"/>
          <a:stretch/>
        </p:blipFill>
        <p:spPr>
          <a:xfrm>
            <a:off x="6705295" y="5009998"/>
            <a:ext cx="114300" cy="114300"/>
          </a:xfrm>
          <a:prstGeom prst="rect">
            <a:avLst/>
          </a:prstGeom>
          <a:noFill/>
          <a:ln>
            <a:noFill/>
          </a:ln>
        </p:spPr>
      </p:pic>
      <p:sp>
        <p:nvSpPr>
          <p:cNvPr id="3197" name="Google Shape;3197;p42"/>
          <p:cNvSpPr txBox="1"/>
          <p:nvPr/>
        </p:nvSpPr>
        <p:spPr>
          <a:xfrm>
            <a:off x="6858000" y="4981651"/>
            <a:ext cx="16386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期待効果: 統治体制構築 100%</a:t>
            </a:r>
            <a:endParaRPr b="0" i="0" sz="900" u="none" cap="none" strike="noStrike">
              <a:solidFill>
                <a:schemeClr val="dk1"/>
              </a:solidFill>
              <a:latin typeface="Calibri"/>
              <a:ea typeface="Calibri"/>
              <a:cs typeface="Calibri"/>
              <a:sym typeface="Calibri"/>
            </a:endParaRPr>
          </a:p>
        </p:txBody>
      </p:sp>
      <p:sp>
        <p:nvSpPr>
          <p:cNvPr id="3198" name="Google Shape;3198;p42"/>
          <p:cNvSpPr/>
          <p:nvPr/>
        </p:nvSpPr>
        <p:spPr>
          <a:xfrm>
            <a:off x="6391656" y="5495544"/>
            <a:ext cx="5219395" cy="1591056"/>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2"/>
          <p:cNvSpPr/>
          <p:nvPr/>
        </p:nvSpPr>
        <p:spPr>
          <a:xfrm>
            <a:off x="6629400" y="5658307"/>
            <a:ext cx="304495" cy="209398"/>
          </a:xfrm>
          <a:prstGeom prst="roundRect">
            <a:avLst>
              <a:gd fmla="val 79396" name="adj"/>
            </a:avLst>
          </a:prstGeom>
          <a:solidFill>
            <a:srgbClr val="EA58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2"/>
          <p:cNvSpPr txBox="1"/>
          <p:nvPr/>
        </p:nvSpPr>
        <p:spPr>
          <a:xfrm>
            <a:off x="6705295" y="5676595"/>
            <a:ext cx="238658"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P1</a:t>
            </a:r>
            <a:endParaRPr b="0" i="0" sz="900" u="none" cap="none" strike="noStrike">
              <a:solidFill>
                <a:schemeClr val="dk1"/>
              </a:solidFill>
              <a:latin typeface="Calibri"/>
              <a:ea typeface="Calibri"/>
              <a:cs typeface="Calibri"/>
              <a:sym typeface="Calibri"/>
            </a:endParaRPr>
          </a:p>
        </p:txBody>
      </p:sp>
      <p:sp>
        <p:nvSpPr>
          <p:cNvPr id="3201" name="Google Shape;3201;p42"/>
          <p:cNvSpPr/>
          <p:nvPr/>
        </p:nvSpPr>
        <p:spPr>
          <a:xfrm>
            <a:off x="10848442" y="5658307"/>
            <a:ext cx="571500" cy="209398"/>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02" name="Google Shape;3202;p42"/>
          <p:cNvPicPr preferRelativeResize="0"/>
          <p:nvPr/>
        </p:nvPicPr>
        <p:blipFill rotWithShape="1">
          <a:blip r:embed="rId11">
            <a:alphaModFix/>
          </a:blip>
          <a:srcRect b="0" l="0" r="0" t="0"/>
          <a:stretch/>
        </p:blipFill>
        <p:spPr>
          <a:xfrm>
            <a:off x="10924337" y="5710428"/>
            <a:ext cx="114300" cy="114300"/>
          </a:xfrm>
          <a:prstGeom prst="rect">
            <a:avLst/>
          </a:prstGeom>
          <a:noFill/>
          <a:ln>
            <a:noFill/>
          </a:ln>
        </p:spPr>
      </p:pic>
      <p:sp>
        <p:nvSpPr>
          <p:cNvPr id="3203" name="Google Shape;3203;p42"/>
          <p:cNvSpPr txBox="1"/>
          <p:nvPr/>
        </p:nvSpPr>
        <p:spPr>
          <a:xfrm>
            <a:off x="11038637" y="5676595"/>
            <a:ext cx="391363"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6ヶ月</a:t>
            </a:r>
            <a:endParaRPr b="0" i="0" sz="900" u="none" cap="none" strike="noStrike">
              <a:solidFill>
                <a:schemeClr val="dk1"/>
              </a:solidFill>
              <a:latin typeface="Calibri"/>
              <a:ea typeface="Calibri"/>
              <a:cs typeface="Calibri"/>
              <a:sym typeface="Calibri"/>
            </a:endParaRPr>
          </a:p>
        </p:txBody>
      </p:sp>
      <p:sp>
        <p:nvSpPr>
          <p:cNvPr id="3204" name="Google Shape;3204;p42"/>
          <p:cNvSpPr txBox="1"/>
          <p:nvPr/>
        </p:nvSpPr>
        <p:spPr>
          <a:xfrm>
            <a:off x="6629400" y="5943600"/>
            <a:ext cx="224851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価値創造シフト支援プログラム</a:t>
            </a:r>
            <a:endParaRPr b="0" i="0" sz="1200" u="none" cap="none" strike="noStrike">
              <a:solidFill>
                <a:schemeClr val="dk1"/>
              </a:solidFill>
              <a:latin typeface="Calibri"/>
              <a:ea typeface="Calibri"/>
              <a:cs typeface="Calibri"/>
              <a:sym typeface="Calibri"/>
            </a:endParaRPr>
          </a:p>
        </p:txBody>
      </p:sp>
      <p:sp>
        <p:nvSpPr>
          <p:cNvPr id="3205" name="Google Shape;3205;p42"/>
          <p:cNvSpPr txBox="1"/>
          <p:nvPr/>
        </p:nvSpPr>
        <p:spPr>
          <a:xfrm>
            <a:off x="6629400" y="6229807"/>
            <a:ext cx="4798771"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イノベーション研修、ビジネスモデル設計ワークショップ、戦略思考育成を通じ、人材の質的転換を図る。</a:t>
            </a:r>
            <a:endParaRPr b="0" i="0" sz="900" u="none" cap="none" strike="noStrike">
              <a:solidFill>
                <a:schemeClr val="dk1"/>
              </a:solidFill>
              <a:latin typeface="Calibri"/>
              <a:ea typeface="Calibri"/>
              <a:cs typeface="Calibri"/>
              <a:sym typeface="Calibri"/>
            </a:endParaRPr>
          </a:p>
        </p:txBody>
      </p:sp>
      <p:sp>
        <p:nvSpPr>
          <p:cNvPr id="3206" name="Google Shape;3206;p42"/>
          <p:cNvSpPr/>
          <p:nvPr/>
        </p:nvSpPr>
        <p:spPr>
          <a:xfrm>
            <a:off x="6629400" y="6676949"/>
            <a:ext cx="1790395" cy="247802"/>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07" name="Google Shape;3207;p42"/>
          <p:cNvPicPr preferRelativeResize="0"/>
          <p:nvPr/>
        </p:nvPicPr>
        <p:blipFill rotWithShape="1">
          <a:blip r:embed="rId14">
            <a:alphaModFix/>
          </a:blip>
          <a:srcRect b="0" l="0" r="0" t="0"/>
          <a:stretch/>
        </p:blipFill>
        <p:spPr>
          <a:xfrm>
            <a:off x="6705295" y="6743700"/>
            <a:ext cx="114300" cy="114300"/>
          </a:xfrm>
          <a:prstGeom prst="rect">
            <a:avLst/>
          </a:prstGeom>
          <a:noFill/>
          <a:ln>
            <a:noFill/>
          </a:ln>
        </p:spPr>
      </p:pic>
      <p:sp>
        <p:nvSpPr>
          <p:cNvPr id="3208" name="Google Shape;3208;p42"/>
          <p:cNvSpPr txBox="1"/>
          <p:nvPr/>
        </p:nvSpPr>
        <p:spPr>
          <a:xfrm>
            <a:off x="6858000" y="6715354"/>
            <a:ext cx="1571854"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期待効果: 価値創造人材 50%</a:t>
            </a:r>
            <a:endParaRPr b="0" i="0" sz="900" u="none" cap="none" strike="noStrike">
              <a:solidFill>
                <a:schemeClr val="dk1"/>
              </a:solidFill>
              <a:latin typeface="Calibri"/>
              <a:ea typeface="Calibri"/>
              <a:cs typeface="Calibri"/>
              <a:sym typeface="Calibri"/>
            </a:endParaRPr>
          </a:p>
        </p:txBody>
      </p:sp>
      <p:sp>
        <p:nvSpPr>
          <p:cNvPr id="3209" name="Google Shape;3209;p42"/>
          <p:cNvSpPr/>
          <p:nvPr/>
        </p:nvSpPr>
        <p:spPr>
          <a:xfrm>
            <a:off x="5943600" y="1736446"/>
            <a:ext cx="304495" cy="304495"/>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10" name="Google Shape;3210;p42"/>
          <p:cNvPicPr preferRelativeResize="0"/>
          <p:nvPr/>
        </p:nvPicPr>
        <p:blipFill rotWithShape="1">
          <a:blip r:embed="rId15">
            <a:alphaModFix/>
          </a:blip>
          <a:srcRect b="0" l="-56" r="-57" t="0"/>
          <a:stretch/>
        </p:blipFill>
        <p:spPr>
          <a:xfrm>
            <a:off x="5995721" y="1774850"/>
            <a:ext cx="200254" cy="228600"/>
          </a:xfrm>
          <a:prstGeom prst="rect">
            <a:avLst/>
          </a:prstGeom>
          <a:noFill/>
          <a:ln>
            <a:noFill/>
          </a:ln>
        </p:spPr>
      </p:pic>
      <p:sp>
        <p:nvSpPr>
          <p:cNvPr id="3211" name="Google Shape;3211;p42"/>
          <p:cNvSpPr/>
          <p:nvPr/>
        </p:nvSpPr>
        <p:spPr>
          <a:xfrm>
            <a:off x="5943600" y="3610051"/>
            <a:ext cx="304495" cy="304495"/>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12" name="Google Shape;3212;p42"/>
          <p:cNvPicPr preferRelativeResize="0"/>
          <p:nvPr/>
        </p:nvPicPr>
        <p:blipFill rotWithShape="1">
          <a:blip r:embed="rId15">
            <a:alphaModFix/>
          </a:blip>
          <a:srcRect b="0" l="-56" r="-57" t="0"/>
          <a:stretch/>
        </p:blipFill>
        <p:spPr>
          <a:xfrm>
            <a:off x="5995721" y="3647542"/>
            <a:ext cx="200254" cy="228600"/>
          </a:xfrm>
          <a:prstGeom prst="rect">
            <a:avLst/>
          </a:prstGeom>
          <a:noFill/>
          <a:ln>
            <a:noFill/>
          </a:ln>
        </p:spPr>
      </p:pic>
      <p:sp>
        <p:nvSpPr>
          <p:cNvPr id="3213" name="Google Shape;3213;p42"/>
          <p:cNvSpPr/>
          <p:nvPr/>
        </p:nvSpPr>
        <p:spPr>
          <a:xfrm>
            <a:off x="5943600" y="5482742"/>
            <a:ext cx="304495" cy="304495"/>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14" name="Google Shape;3214;p42"/>
          <p:cNvPicPr preferRelativeResize="0"/>
          <p:nvPr/>
        </p:nvPicPr>
        <p:blipFill rotWithShape="1">
          <a:blip r:embed="rId15">
            <a:alphaModFix/>
          </a:blip>
          <a:srcRect b="0" l="-56" r="-57" t="0"/>
          <a:stretch/>
        </p:blipFill>
        <p:spPr>
          <a:xfrm>
            <a:off x="5995721" y="5521147"/>
            <a:ext cx="200254" cy="228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9" name="Shape 3219"/>
        <p:cNvGrpSpPr/>
        <p:nvPr/>
      </p:nvGrpSpPr>
      <p:grpSpPr>
        <a:xfrm>
          <a:off x="0" y="0"/>
          <a:ext cx="0" cy="0"/>
          <a:chOff x="0" y="0"/>
          <a:chExt cx="0" cy="0"/>
        </a:xfrm>
      </p:grpSpPr>
      <p:sp>
        <p:nvSpPr>
          <p:cNvPr id="3220" name="Google Shape;3220;p43"/>
          <p:cNvSpPr/>
          <p:nvPr/>
        </p:nvSpPr>
        <p:spPr>
          <a:xfrm>
            <a:off x="0" y="0"/>
            <a:ext cx="12191695"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3"/>
          <p:cNvSpPr/>
          <p:nvPr/>
        </p:nvSpPr>
        <p:spPr>
          <a:xfrm>
            <a:off x="0" y="0"/>
            <a:ext cx="12191695"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3"/>
          <p:cNvSpPr/>
          <p:nvPr/>
        </p:nvSpPr>
        <p:spPr>
          <a:xfrm>
            <a:off x="381305" y="991210"/>
            <a:ext cx="11430000" cy="19202"/>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3"/>
          <p:cNvSpPr txBox="1"/>
          <p:nvPr/>
        </p:nvSpPr>
        <p:spPr>
          <a:xfrm>
            <a:off x="381305" y="286207"/>
            <a:ext cx="3396082" cy="1911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1000"/>
              <a:buFont typeface="Noto Sans JP"/>
              <a:buNone/>
            </a:pPr>
            <a:r>
              <a:rPr b="1" i="0" lang="en-US" sz="1000" u="none" cap="none" strike="noStrike">
                <a:solidFill>
                  <a:srgbClr val="7C3AED"/>
                </a:solidFill>
                <a:latin typeface="Noto Sans JP"/>
                <a:ea typeface="Noto Sans JP"/>
                <a:cs typeface="Noto Sans JP"/>
                <a:sym typeface="Noto Sans JP"/>
              </a:rPr>
              <a:t>STAGE 4: FULL AI INTEGRATION (頂上／10合目)</a:t>
            </a:r>
            <a:endParaRPr b="0" i="0" sz="1000" u="none" cap="none" strike="noStrike">
              <a:solidFill>
                <a:schemeClr val="dk1"/>
              </a:solidFill>
              <a:latin typeface="Calibri"/>
              <a:ea typeface="Calibri"/>
              <a:cs typeface="Calibri"/>
              <a:sym typeface="Calibri"/>
            </a:endParaRPr>
          </a:p>
        </p:txBody>
      </p:sp>
      <p:sp>
        <p:nvSpPr>
          <p:cNvPr id="3224" name="Google Shape;3224;p43"/>
          <p:cNvSpPr txBox="1"/>
          <p:nvPr/>
        </p:nvSpPr>
        <p:spPr>
          <a:xfrm>
            <a:off x="381305" y="476402"/>
            <a:ext cx="5082235" cy="4197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200"/>
              <a:buFont typeface="Noto Sans JP"/>
              <a:buNone/>
            </a:pPr>
            <a:r>
              <a:rPr b="1" i="0" lang="en-US" sz="2200" u="none" cap="none" strike="noStrike">
                <a:solidFill>
                  <a:srgbClr val="0F172A"/>
                </a:solidFill>
                <a:latin typeface="Noto Sans JP"/>
                <a:ea typeface="Noto Sans JP"/>
                <a:cs typeface="Noto Sans JP"/>
                <a:sym typeface="Noto Sans JP"/>
              </a:rPr>
              <a:t>完全AI統合段階：人材的課題と解決策</a:t>
            </a:r>
            <a:endParaRPr b="0" i="0" sz="2200" u="none" cap="none" strike="noStrike">
              <a:solidFill>
                <a:schemeClr val="dk1"/>
              </a:solidFill>
              <a:latin typeface="Calibri"/>
              <a:ea typeface="Calibri"/>
              <a:cs typeface="Calibri"/>
              <a:sym typeface="Calibri"/>
            </a:endParaRPr>
          </a:p>
        </p:txBody>
      </p:sp>
      <p:sp>
        <p:nvSpPr>
          <p:cNvPr id="3225" name="Google Shape;3225;p43"/>
          <p:cNvSpPr/>
          <p:nvPr/>
        </p:nvSpPr>
        <p:spPr>
          <a:xfrm>
            <a:off x="10080346" y="514807"/>
            <a:ext cx="1733702" cy="333756"/>
          </a:xfrm>
          <a:prstGeom prst="roundRect">
            <a:avLst>
              <a:gd fmla="val 156556" name="adj"/>
            </a:avLst>
          </a:prstGeom>
          <a:solidFill>
            <a:srgbClr val="F5F3FF"/>
          </a:solidFill>
          <a:ln cap="flat" cmpd="sng" w="12700">
            <a:solidFill>
              <a:srgbClr val="DDD6FE"/>
            </a:solidFill>
            <a:prstDash val="solid"/>
            <a:round/>
            <a:headEnd len="sm" w="sm" type="none"/>
            <a:tailEnd len="sm" w="sm" type="none"/>
          </a:ln>
          <a:effectLst>
            <a:outerShdw blurRad="25400" rotWithShape="0" algn="bl" dir="5400000" dist="12700">
              <a:srgbClr val="7C3AED">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26" name="Google Shape;3226;p43"/>
          <p:cNvPicPr preferRelativeResize="0"/>
          <p:nvPr/>
        </p:nvPicPr>
        <p:blipFill rotWithShape="1">
          <a:blip r:embed="rId3">
            <a:alphaModFix/>
          </a:blip>
          <a:srcRect b="0" l="0" r="0" t="0"/>
          <a:stretch/>
        </p:blipFill>
        <p:spPr>
          <a:xfrm>
            <a:off x="10242194" y="614477"/>
            <a:ext cx="133502" cy="133502"/>
          </a:xfrm>
          <a:prstGeom prst="rect">
            <a:avLst/>
          </a:prstGeom>
          <a:noFill/>
          <a:ln>
            <a:noFill/>
          </a:ln>
        </p:spPr>
      </p:pic>
      <p:sp>
        <p:nvSpPr>
          <p:cNvPr id="3227" name="Google Shape;3227;p43"/>
          <p:cNvSpPr txBox="1"/>
          <p:nvPr/>
        </p:nvSpPr>
        <p:spPr>
          <a:xfrm>
            <a:off x="10451592" y="580644"/>
            <a:ext cx="1300277"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1000"/>
              <a:buFont typeface="Noto Sans JP"/>
              <a:buNone/>
            </a:pPr>
            <a:r>
              <a:rPr b="1" i="0" lang="en-US" sz="1000" u="none" cap="none" strike="noStrike">
                <a:solidFill>
                  <a:srgbClr val="7C3AED"/>
                </a:solidFill>
                <a:latin typeface="Noto Sans JP"/>
                <a:ea typeface="Noto Sans JP"/>
                <a:cs typeface="Noto Sans JP"/>
                <a:sym typeface="Noto Sans JP"/>
              </a:rPr>
              <a:t>完全AI統合 (Full AI)</a:t>
            </a:r>
            <a:endParaRPr b="0" i="0" sz="1000" u="none" cap="none" strike="noStrike">
              <a:solidFill>
                <a:schemeClr val="dk1"/>
              </a:solidFill>
              <a:latin typeface="Calibri"/>
              <a:ea typeface="Calibri"/>
              <a:cs typeface="Calibri"/>
              <a:sym typeface="Calibri"/>
            </a:endParaRPr>
          </a:p>
        </p:txBody>
      </p:sp>
      <p:sp>
        <p:nvSpPr>
          <p:cNvPr id="3228" name="Google Shape;3228;p43"/>
          <p:cNvSpPr/>
          <p:nvPr/>
        </p:nvSpPr>
        <p:spPr>
          <a:xfrm>
            <a:off x="381305" y="1248156"/>
            <a:ext cx="5619902" cy="5324551"/>
          </a:xfrm>
          <a:prstGeom prst="roundRect">
            <a:avLst>
              <a:gd fmla="val 492" name="adj"/>
            </a:avLst>
          </a:prstGeom>
          <a:solidFill>
            <a:srgbClr val="FFF1F2"/>
          </a:solidFill>
          <a:ln cap="flat" cmpd="sng" w="12700">
            <a:solidFill>
              <a:srgbClr val="FECD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3"/>
          <p:cNvSpPr/>
          <p:nvPr/>
        </p:nvSpPr>
        <p:spPr>
          <a:xfrm>
            <a:off x="580644" y="1828800"/>
            <a:ext cx="5219395" cy="9144"/>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30" name="Google Shape;3230;p43"/>
          <p:cNvPicPr preferRelativeResize="0"/>
          <p:nvPr/>
        </p:nvPicPr>
        <p:blipFill rotWithShape="1">
          <a:blip r:embed="rId4">
            <a:alphaModFix/>
          </a:blip>
          <a:srcRect b="0" l="0" r="0" t="0"/>
          <a:stretch/>
        </p:blipFill>
        <p:spPr>
          <a:xfrm>
            <a:off x="580644" y="1495044"/>
            <a:ext cx="237744" cy="190195"/>
          </a:xfrm>
          <a:prstGeom prst="rect">
            <a:avLst/>
          </a:prstGeom>
          <a:noFill/>
          <a:ln>
            <a:noFill/>
          </a:ln>
        </p:spPr>
      </p:pic>
      <p:sp>
        <p:nvSpPr>
          <p:cNvPr id="3231" name="Google Shape;3231;p43"/>
          <p:cNvSpPr txBox="1"/>
          <p:nvPr/>
        </p:nvSpPr>
        <p:spPr>
          <a:xfrm>
            <a:off x="914400" y="1447495"/>
            <a:ext cx="1781251" cy="2770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F1239"/>
              </a:buClr>
              <a:buSzPts val="1500"/>
              <a:buFont typeface="Noto Sans JP"/>
              <a:buNone/>
            </a:pPr>
            <a:r>
              <a:rPr b="1" i="0" lang="en-US" sz="1500" u="none" cap="none" strike="noStrike">
                <a:solidFill>
                  <a:srgbClr val="9F1239"/>
                </a:solidFill>
                <a:latin typeface="Noto Sans JP"/>
                <a:ea typeface="Noto Sans JP"/>
                <a:cs typeface="Noto Sans JP"/>
                <a:sym typeface="Noto Sans JP"/>
              </a:rPr>
              <a:t>課題 (Challenges)</a:t>
            </a:r>
            <a:endParaRPr b="0" i="0" sz="1500" u="none" cap="none" strike="noStrike">
              <a:solidFill>
                <a:schemeClr val="dk1"/>
              </a:solidFill>
              <a:latin typeface="Calibri"/>
              <a:ea typeface="Calibri"/>
              <a:cs typeface="Calibri"/>
              <a:sym typeface="Calibri"/>
            </a:endParaRPr>
          </a:p>
        </p:txBody>
      </p:sp>
      <p:sp>
        <p:nvSpPr>
          <p:cNvPr id="3232" name="Google Shape;3232;p43"/>
          <p:cNvSpPr/>
          <p:nvPr/>
        </p:nvSpPr>
        <p:spPr>
          <a:xfrm>
            <a:off x="580644" y="2029054"/>
            <a:ext cx="5219395" cy="1352398"/>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3"/>
          <p:cNvSpPr txBox="1"/>
          <p:nvPr/>
        </p:nvSpPr>
        <p:spPr>
          <a:xfrm>
            <a:off x="819302" y="2171700"/>
            <a:ext cx="2186330" cy="2478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戦略的意思決定スキル不足</a:t>
            </a:r>
            <a:endParaRPr b="0" i="0" sz="1300" u="none" cap="none" strike="noStrike">
              <a:solidFill>
                <a:schemeClr val="dk1"/>
              </a:solidFill>
              <a:latin typeface="Calibri"/>
              <a:ea typeface="Calibri"/>
              <a:cs typeface="Calibri"/>
              <a:sym typeface="Calibri"/>
            </a:endParaRPr>
          </a:p>
        </p:txBody>
      </p:sp>
      <p:sp>
        <p:nvSpPr>
          <p:cNvPr id="3234" name="Google Shape;3234;p43"/>
          <p:cNvSpPr txBox="1"/>
          <p:nvPr/>
        </p:nvSpPr>
        <p:spPr>
          <a:xfrm>
            <a:off x="819302" y="2489911"/>
            <a:ext cx="4788713"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AIが運用を自律的に行う中、人間側に求められる高度なビジネス戦略立案や意思決定の能力が追いついていない。</a:t>
            </a:r>
            <a:endParaRPr b="0" i="0" sz="900" u="none" cap="none" strike="noStrike">
              <a:solidFill>
                <a:schemeClr val="dk1"/>
              </a:solidFill>
              <a:latin typeface="Calibri"/>
              <a:ea typeface="Calibri"/>
              <a:cs typeface="Calibri"/>
              <a:sym typeface="Calibri"/>
            </a:endParaRPr>
          </a:p>
        </p:txBody>
      </p:sp>
      <p:sp>
        <p:nvSpPr>
          <p:cNvPr id="3235" name="Google Shape;3235;p43"/>
          <p:cNvSpPr/>
          <p:nvPr/>
        </p:nvSpPr>
        <p:spPr>
          <a:xfrm>
            <a:off x="819302" y="2971800"/>
            <a:ext cx="819302" cy="247802"/>
          </a:xfrm>
          <a:prstGeom prst="roundRect">
            <a:avLst>
              <a:gd fmla="val 56770" name="adj"/>
            </a:avLst>
          </a:prstGeom>
          <a:solidFill>
            <a:srgbClr val="FF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36" name="Google Shape;3236;p43"/>
          <p:cNvPicPr preferRelativeResize="0"/>
          <p:nvPr/>
        </p:nvPicPr>
        <p:blipFill rotWithShape="1">
          <a:blip r:embed="rId5">
            <a:alphaModFix/>
          </a:blip>
          <a:srcRect b="0" l="-2571" r="-2570" t="0"/>
          <a:stretch/>
        </p:blipFill>
        <p:spPr>
          <a:xfrm>
            <a:off x="895198" y="3038551"/>
            <a:ext cx="105156" cy="114300"/>
          </a:xfrm>
          <a:prstGeom prst="rect">
            <a:avLst/>
          </a:prstGeom>
          <a:noFill/>
          <a:ln>
            <a:noFill/>
          </a:ln>
        </p:spPr>
      </p:pic>
      <p:sp>
        <p:nvSpPr>
          <p:cNvPr id="3237" name="Google Shape;3237;p43"/>
          <p:cNvSpPr txBox="1"/>
          <p:nvPr/>
        </p:nvSpPr>
        <p:spPr>
          <a:xfrm>
            <a:off x="1037844" y="3010205"/>
            <a:ext cx="6099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E123C"/>
              </a:buClr>
              <a:buSzPts val="900"/>
              <a:buFont typeface="Noto Sans JP"/>
              <a:buNone/>
            </a:pPr>
            <a:r>
              <a:rPr b="1" i="0" lang="en-US" sz="900" u="none" cap="none" strike="noStrike">
                <a:solidFill>
                  <a:srgbClr val="BE123C"/>
                </a:solidFill>
                <a:latin typeface="Noto Sans JP"/>
                <a:ea typeface="Noto Sans JP"/>
                <a:cs typeface="Noto Sans JP"/>
                <a:sym typeface="Noto Sans JP"/>
              </a:rPr>
              <a:t>緊急度: 高</a:t>
            </a:r>
            <a:endParaRPr b="0" i="0" sz="900" u="none" cap="none" strike="noStrike">
              <a:solidFill>
                <a:schemeClr val="dk1"/>
              </a:solidFill>
              <a:latin typeface="Calibri"/>
              <a:ea typeface="Calibri"/>
              <a:cs typeface="Calibri"/>
              <a:sym typeface="Calibri"/>
            </a:endParaRPr>
          </a:p>
        </p:txBody>
      </p:sp>
      <p:sp>
        <p:nvSpPr>
          <p:cNvPr id="3238" name="Google Shape;3238;p43"/>
          <p:cNvSpPr/>
          <p:nvPr/>
        </p:nvSpPr>
        <p:spPr>
          <a:xfrm>
            <a:off x="1749247" y="2971800"/>
            <a:ext cx="1285646" cy="247802"/>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39" name="Google Shape;3239;p43"/>
          <p:cNvPicPr preferRelativeResize="0"/>
          <p:nvPr/>
        </p:nvPicPr>
        <p:blipFill rotWithShape="1">
          <a:blip r:embed="rId6">
            <a:alphaModFix/>
          </a:blip>
          <a:srcRect b="0" l="0" r="0" t="0"/>
          <a:stretch/>
        </p:blipFill>
        <p:spPr>
          <a:xfrm>
            <a:off x="1825142" y="3038551"/>
            <a:ext cx="114300" cy="114300"/>
          </a:xfrm>
          <a:prstGeom prst="rect">
            <a:avLst/>
          </a:prstGeom>
          <a:noFill/>
          <a:ln>
            <a:noFill/>
          </a:ln>
        </p:spPr>
      </p:pic>
      <p:sp>
        <p:nvSpPr>
          <p:cNvPr id="3240" name="Google Shape;3240;p43"/>
          <p:cNvSpPr txBox="1"/>
          <p:nvPr/>
        </p:nvSpPr>
        <p:spPr>
          <a:xfrm>
            <a:off x="1977847" y="3010205"/>
            <a:ext cx="10671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ビジネス成長</a:t>
            </a:r>
            <a:endParaRPr b="0" i="0" sz="900" u="none" cap="none" strike="noStrike">
              <a:solidFill>
                <a:schemeClr val="dk1"/>
              </a:solidFill>
              <a:latin typeface="Calibri"/>
              <a:ea typeface="Calibri"/>
              <a:cs typeface="Calibri"/>
              <a:sym typeface="Calibri"/>
            </a:endParaRPr>
          </a:p>
        </p:txBody>
      </p:sp>
      <p:sp>
        <p:nvSpPr>
          <p:cNvPr id="3241" name="Google Shape;3241;p43"/>
          <p:cNvSpPr/>
          <p:nvPr/>
        </p:nvSpPr>
        <p:spPr>
          <a:xfrm>
            <a:off x="580644" y="3524098"/>
            <a:ext cx="5219395" cy="1352398"/>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3"/>
          <p:cNvSpPr txBox="1"/>
          <p:nvPr/>
        </p:nvSpPr>
        <p:spPr>
          <a:xfrm>
            <a:off x="819302" y="3666744"/>
            <a:ext cx="2358238" cy="2478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AIシステム全体の俯瞰力不足</a:t>
            </a:r>
            <a:endParaRPr b="0" i="0" sz="1300" u="none" cap="none" strike="noStrike">
              <a:solidFill>
                <a:schemeClr val="dk1"/>
              </a:solidFill>
              <a:latin typeface="Calibri"/>
              <a:ea typeface="Calibri"/>
              <a:cs typeface="Calibri"/>
              <a:sym typeface="Calibri"/>
            </a:endParaRPr>
          </a:p>
        </p:txBody>
      </p:sp>
      <p:sp>
        <p:nvSpPr>
          <p:cNvPr id="3243" name="Google Shape;3243;p43"/>
          <p:cNvSpPr txBox="1"/>
          <p:nvPr/>
        </p:nvSpPr>
        <p:spPr>
          <a:xfrm>
            <a:off x="819302" y="3984955"/>
            <a:ext cx="4779569"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複数のAIエージェントが連携する複雑なシステム全体を把握・統制できるアーキテクト視点の人材が不足。</a:t>
            </a:r>
            <a:endParaRPr b="0" i="0" sz="900" u="none" cap="none" strike="noStrike">
              <a:solidFill>
                <a:schemeClr val="dk1"/>
              </a:solidFill>
              <a:latin typeface="Calibri"/>
              <a:ea typeface="Calibri"/>
              <a:cs typeface="Calibri"/>
              <a:sym typeface="Calibri"/>
            </a:endParaRPr>
          </a:p>
        </p:txBody>
      </p:sp>
      <p:sp>
        <p:nvSpPr>
          <p:cNvPr id="3244" name="Google Shape;3244;p43"/>
          <p:cNvSpPr/>
          <p:nvPr/>
        </p:nvSpPr>
        <p:spPr>
          <a:xfrm>
            <a:off x="819302" y="4466844"/>
            <a:ext cx="819302" cy="247802"/>
          </a:xfrm>
          <a:prstGeom prst="roundRect">
            <a:avLst>
              <a:gd fmla="val 56770" name="adj"/>
            </a:avLst>
          </a:prstGeom>
          <a:solidFill>
            <a:srgbClr val="FF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45" name="Google Shape;3245;p43"/>
          <p:cNvPicPr preferRelativeResize="0"/>
          <p:nvPr/>
        </p:nvPicPr>
        <p:blipFill rotWithShape="1">
          <a:blip r:embed="rId5">
            <a:alphaModFix/>
          </a:blip>
          <a:srcRect b="0" l="-2571" r="-2570" t="0"/>
          <a:stretch/>
        </p:blipFill>
        <p:spPr>
          <a:xfrm>
            <a:off x="895198" y="4533595"/>
            <a:ext cx="105156" cy="114300"/>
          </a:xfrm>
          <a:prstGeom prst="rect">
            <a:avLst/>
          </a:prstGeom>
          <a:noFill/>
          <a:ln>
            <a:noFill/>
          </a:ln>
        </p:spPr>
      </p:pic>
      <p:sp>
        <p:nvSpPr>
          <p:cNvPr id="3246" name="Google Shape;3246;p43"/>
          <p:cNvSpPr txBox="1"/>
          <p:nvPr/>
        </p:nvSpPr>
        <p:spPr>
          <a:xfrm>
            <a:off x="1037844" y="4505249"/>
            <a:ext cx="6099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E123C"/>
              </a:buClr>
              <a:buSzPts val="900"/>
              <a:buFont typeface="Noto Sans JP"/>
              <a:buNone/>
            </a:pPr>
            <a:r>
              <a:rPr b="1" i="0" lang="en-US" sz="900" u="none" cap="none" strike="noStrike">
                <a:solidFill>
                  <a:srgbClr val="BE123C"/>
                </a:solidFill>
                <a:latin typeface="Noto Sans JP"/>
                <a:ea typeface="Noto Sans JP"/>
                <a:cs typeface="Noto Sans JP"/>
                <a:sym typeface="Noto Sans JP"/>
              </a:rPr>
              <a:t>緊急度: 高</a:t>
            </a:r>
            <a:endParaRPr b="0" i="0" sz="900" u="none" cap="none" strike="noStrike">
              <a:solidFill>
                <a:schemeClr val="dk1"/>
              </a:solidFill>
              <a:latin typeface="Calibri"/>
              <a:ea typeface="Calibri"/>
              <a:cs typeface="Calibri"/>
              <a:sym typeface="Calibri"/>
            </a:endParaRPr>
          </a:p>
        </p:txBody>
      </p:sp>
      <p:sp>
        <p:nvSpPr>
          <p:cNvPr id="3247" name="Google Shape;3247;p43"/>
          <p:cNvSpPr/>
          <p:nvPr/>
        </p:nvSpPr>
        <p:spPr>
          <a:xfrm>
            <a:off x="1749247" y="4466844"/>
            <a:ext cx="1314907" cy="247802"/>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48" name="Google Shape;3248;p43"/>
          <p:cNvPicPr preferRelativeResize="0"/>
          <p:nvPr/>
        </p:nvPicPr>
        <p:blipFill rotWithShape="1">
          <a:blip r:embed="rId7">
            <a:alphaModFix/>
          </a:blip>
          <a:srcRect b="-80" l="0" r="0" t="-80"/>
          <a:stretch/>
        </p:blipFill>
        <p:spPr>
          <a:xfrm>
            <a:off x="1825142" y="4533595"/>
            <a:ext cx="142646" cy="114300"/>
          </a:xfrm>
          <a:prstGeom prst="rect">
            <a:avLst/>
          </a:prstGeom>
          <a:noFill/>
          <a:ln>
            <a:noFill/>
          </a:ln>
        </p:spPr>
      </p:pic>
      <p:sp>
        <p:nvSpPr>
          <p:cNvPr id="3249" name="Google Shape;3249;p43"/>
          <p:cNvSpPr txBox="1"/>
          <p:nvPr/>
        </p:nvSpPr>
        <p:spPr>
          <a:xfrm>
            <a:off x="2006194" y="4505249"/>
            <a:ext cx="10671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システム統制</a:t>
            </a:r>
            <a:endParaRPr b="0" i="0" sz="900" u="none" cap="none" strike="noStrike">
              <a:solidFill>
                <a:schemeClr val="dk1"/>
              </a:solidFill>
              <a:latin typeface="Calibri"/>
              <a:ea typeface="Calibri"/>
              <a:cs typeface="Calibri"/>
              <a:sym typeface="Calibri"/>
            </a:endParaRPr>
          </a:p>
        </p:txBody>
      </p:sp>
      <p:sp>
        <p:nvSpPr>
          <p:cNvPr id="3250" name="Google Shape;3250;p43"/>
          <p:cNvSpPr/>
          <p:nvPr/>
        </p:nvSpPr>
        <p:spPr>
          <a:xfrm>
            <a:off x="580644" y="5020056"/>
            <a:ext cx="5219395" cy="1352398"/>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3"/>
          <p:cNvSpPr txBox="1"/>
          <p:nvPr/>
        </p:nvSpPr>
        <p:spPr>
          <a:xfrm>
            <a:off x="819302" y="5162702"/>
            <a:ext cx="2701138" cy="2478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新たな価値創造能力の育成未着手</a:t>
            </a:r>
            <a:endParaRPr b="0" i="0" sz="1300" u="none" cap="none" strike="noStrike">
              <a:solidFill>
                <a:schemeClr val="dk1"/>
              </a:solidFill>
              <a:latin typeface="Calibri"/>
              <a:ea typeface="Calibri"/>
              <a:cs typeface="Calibri"/>
              <a:sym typeface="Calibri"/>
            </a:endParaRPr>
          </a:p>
        </p:txBody>
      </p:sp>
      <p:sp>
        <p:nvSpPr>
          <p:cNvPr id="3252" name="Google Shape;3252;p43"/>
          <p:cNvSpPr txBox="1"/>
          <p:nvPr/>
        </p:nvSpPr>
        <p:spPr>
          <a:xfrm>
            <a:off x="819302" y="5480914"/>
            <a:ext cx="4788713"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定型業務からの解放によって生まれるリソースを、イノベーション創出に転換する教育プログラムがない。</a:t>
            </a:r>
            <a:endParaRPr b="0" i="0" sz="900" u="none" cap="none" strike="noStrike">
              <a:solidFill>
                <a:schemeClr val="dk1"/>
              </a:solidFill>
              <a:latin typeface="Calibri"/>
              <a:ea typeface="Calibri"/>
              <a:cs typeface="Calibri"/>
              <a:sym typeface="Calibri"/>
            </a:endParaRPr>
          </a:p>
        </p:txBody>
      </p:sp>
      <p:sp>
        <p:nvSpPr>
          <p:cNvPr id="3253" name="Google Shape;3253;p43"/>
          <p:cNvSpPr/>
          <p:nvPr/>
        </p:nvSpPr>
        <p:spPr>
          <a:xfrm>
            <a:off x="819302" y="5962802"/>
            <a:ext cx="828446" cy="247802"/>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54" name="Google Shape;3254;p43"/>
          <p:cNvPicPr preferRelativeResize="0"/>
          <p:nvPr/>
        </p:nvPicPr>
        <p:blipFill rotWithShape="1">
          <a:blip r:embed="rId8">
            <a:alphaModFix/>
          </a:blip>
          <a:srcRect b="0" l="0" r="0" t="0"/>
          <a:stretch/>
        </p:blipFill>
        <p:spPr>
          <a:xfrm>
            <a:off x="895198" y="6029554"/>
            <a:ext cx="114300" cy="114300"/>
          </a:xfrm>
          <a:prstGeom prst="rect">
            <a:avLst/>
          </a:prstGeom>
          <a:noFill/>
          <a:ln>
            <a:noFill/>
          </a:ln>
        </p:spPr>
      </p:pic>
      <p:sp>
        <p:nvSpPr>
          <p:cNvPr id="3255" name="Google Shape;3255;p43"/>
          <p:cNvSpPr txBox="1"/>
          <p:nvPr/>
        </p:nvSpPr>
        <p:spPr>
          <a:xfrm>
            <a:off x="1047902" y="6001207"/>
            <a:ext cx="6099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緊急度: 中</a:t>
            </a:r>
            <a:endParaRPr b="0" i="0" sz="900" u="none" cap="none" strike="noStrike">
              <a:solidFill>
                <a:schemeClr val="dk1"/>
              </a:solidFill>
              <a:latin typeface="Calibri"/>
              <a:ea typeface="Calibri"/>
              <a:cs typeface="Calibri"/>
              <a:sym typeface="Calibri"/>
            </a:endParaRPr>
          </a:p>
        </p:txBody>
      </p:sp>
      <p:sp>
        <p:nvSpPr>
          <p:cNvPr id="3256" name="Google Shape;3256;p43"/>
          <p:cNvSpPr/>
          <p:nvPr/>
        </p:nvSpPr>
        <p:spPr>
          <a:xfrm>
            <a:off x="1758391" y="5962802"/>
            <a:ext cx="1371600" cy="247802"/>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57" name="Google Shape;3257;p43"/>
          <p:cNvPicPr preferRelativeResize="0"/>
          <p:nvPr/>
        </p:nvPicPr>
        <p:blipFill rotWithShape="1">
          <a:blip r:embed="rId9">
            <a:alphaModFix/>
          </a:blip>
          <a:srcRect b="0" l="-133" r="-133" t="0"/>
          <a:stretch/>
        </p:blipFill>
        <p:spPr>
          <a:xfrm>
            <a:off x="1835201" y="6029554"/>
            <a:ext cx="85954" cy="114300"/>
          </a:xfrm>
          <a:prstGeom prst="rect">
            <a:avLst/>
          </a:prstGeom>
          <a:noFill/>
          <a:ln>
            <a:noFill/>
          </a:ln>
        </p:spPr>
      </p:pic>
      <p:sp>
        <p:nvSpPr>
          <p:cNvPr id="3258" name="Google Shape;3258;p43"/>
          <p:cNvSpPr txBox="1"/>
          <p:nvPr/>
        </p:nvSpPr>
        <p:spPr>
          <a:xfrm>
            <a:off x="1958645" y="6001207"/>
            <a:ext cx="11814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イノベーション</a:t>
            </a:r>
            <a:endParaRPr b="0" i="0" sz="900" u="none" cap="none" strike="noStrike">
              <a:solidFill>
                <a:schemeClr val="dk1"/>
              </a:solidFill>
              <a:latin typeface="Calibri"/>
              <a:ea typeface="Calibri"/>
              <a:cs typeface="Calibri"/>
              <a:sym typeface="Calibri"/>
            </a:endParaRPr>
          </a:p>
        </p:txBody>
      </p:sp>
      <p:sp>
        <p:nvSpPr>
          <p:cNvPr id="3259" name="Google Shape;3259;p43"/>
          <p:cNvSpPr/>
          <p:nvPr/>
        </p:nvSpPr>
        <p:spPr>
          <a:xfrm>
            <a:off x="6191402" y="1248156"/>
            <a:ext cx="5619902" cy="5324551"/>
          </a:xfrm>
          <a:prstGeom prst="roundRect">
            <a:avLst>
              <a:gd fmla="val 492" name="adj"/>
            </a:avLst>
          </a:prstGeom>
          <a:solidFill>
            <a:srgbClr val="F0FDF4"/>
          </a:solidFill>
          <a:ln cap="flat" cmpd="sng" w="12700">
            <a:solidFill>
              <a:srgbClr val="BBF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3"/>
          <p:cNvSpPr/>
          <p:nvPr/>
        </p:nvSpPr>
        <p:spPr>
          <a:xfrm>
            <a:off x="6391656" y="1828800"/>
            <a:ext cx="5219395" cy="9144"/>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61" name="Google Shape;3261;p43"/>
          <p:cNvPicPr preferRelativeResize="0"/>
          <p:nvPr/>
        </p:nvPicPr>
        <p:blipFill rotWithShape="1">
          <a:blip r:embed="rId10">
            <a:alphaModFix/>
          </a:blip>
          <a:srcRect b="0" l="-1648" r="-1647" t="0"/>
          <a:stretch/>
        </p:blipFill>
        <p:spPr>
          <a:xfrm>
            <a:off x="6391656" y="1495044"/>
            <a:ext cx="171907" cy="190195"/>
          </a:xfrm>
          <a:prstGeom prst="rect">
            <a:avLst/>
          </a:prstGeom>
          <a:noFill/>
          <a:ln>
            <a:noFill/>
          </a:ln>
        </p:spPr>
      </p:pic>
      <p:sp>
        <p:nvSpPr>
          <p:cNvPr id="3262" name="Google Shape;3262;p43"/>
          <p:cNvSpPr txBox="1"/>
          <p:nvPr/>
        </p:nvSpPr>
        <p:spPr>
          <a:xfrm>
            <a:off x="6657746" y="1447495"/>
            <a:ext cx="1838858" cy="2770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5803D"/>
              </a:buClr>
              <a:buSzPts val="1500"/>
              <a:buFont typeface="Noto Sans JP"/>
              <a:buNone/>
            </a:pPr>
            <a:r>
              <a:rPr b="1" i="0" lang="en-US" sz="1500" u="none" cap="none" strike="noStrike">
                <a:solidFill>
                  <a:srgbClr val="15803D"/>
                </a:solidFill>
                <a:latin typeface="Noto Sans JP"/>
                <a:ea typeface="Noto Sans JP"/>
                <a:cs typeface="Noto Sans JP"/>
                <a:sym typeface="Noto Sans JP"/>
              </a:rPr>
              <a:t>解決策 (Solutions)</a:t>
            </a:r>
            <a:endParaRPr b="0" i="0" sz="1500" u="none" cap="none" strike="noStrike">
              <a:solidFill>
                <a:schemeClr val="dk1"/>
              </a:solidFill>
              <a:latin typeface="Calibri"/>
              <a:ea typeface="Calibri"/>
              <a:cs typeface="Calibri"/>
              <a:sym typeface="Calibri"/>
            </a:endParaRPr>
          </a:p>
        </p:txBody>
      </p:sp>
      <p:sp>
        <p:nvSpPr>
          <p:cNvPr id="3263" name="Google Shape;3263;p43"/>
          <p:cNvSpPr/>
          <p:nvPr/>
        </p:nvSpPr>
        <p:spPr>
          <a:xfrm>
            <a:off x="6391656" y="2029054"/>
            <a:ext cx="5219395" cy="1591056"/>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3"/>
          <p:cNvSpPr/>
          <p:nvPr/>
        </p:nvSpPr>
        <p:spPr>
          <a:xfrm>
            <a:off x="6629400" y="2190902"/>
            <a:ext cx="304495" cy="209398"/>
          </a:xfrm>
          <a:prstGeom prst="roundRect">
            <a:avLst>
              <a:gd fmla="val 7939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3"/>
          <p:cNvSpPr txBox="1"/>
          <p:nvPr/>
        </p:nvSpPr>
        <p:spPr>
          <a:xfrm>
            <a:off x="6705295" y="2210105"/>
            <a:ext cx="238658"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3266" name="Google Shape;3266;p43"/>
          <p:cNvSpPr/>
          <p:nvPr/>
        </p:nvSpPr>
        <p:spPr>
          <a:xfrm>
            <a:off x="10848442" y="2190902"/>
            <a:ext cx="571500" cy="209398"/>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67" name="Google Shape;3267;p43"/>
          <p:cNvPicPr preferRelativeResize="0"/>
          <p:nvPr/>
        </p:nvPicPr>
        <p:blipFill rotWithShape="1">
          <a:blip r:embed="rId11">
            <a:alphaModFix/>
          </a:blip>
          <a:srcRect b="0" l="0" r="0" t="0"/>
          <a:stretch/>
        </p:blipFill>
        <p:spPr>
          <a:xfrm>
            <a:off x="10924337" y="2243023"/>
            <a:ext cx="114300" cy="114300"/>
          </a:xfrm>
          <a:prstGeom prst="rect">
            <a:avLst/>
          </a:prstGeom>
          <a:noFill/>
          <a:ln>
            <a:noFill/>
          </a:ln>
        </p:spPr>
      </p:pic>
      <p:sp>
        <p:nvSpPr>
          <p:cNvPr id="3268" name="Google Shape;3268;p43"/>
          <p:cNvSpPr txBox="1"/>
          <p:nvPr/>
        </p:nvSpPr>
        <p:spPr>
          <a:xfrm>
            <a:off x="11038637" y="2210105"/>
            <a:ext cx="391363"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4ヶ月</a:t>
            </a:r>
            <a:endParaRPr b="0" i="0" sz="900" u="none" cap="none" strike="noStrike">
              <a:solidFill>
                <a:schemeClr val="dk1"/>
              </a:solidFill>
              <a:latin typeface="Calibri"/>
              <a:ea typeface="Calibri"/>
              <a:cs typeface="Calibri"/>
              <a:sym typeface="Calibri"/>
            </a:endParaRPr>
          </a:p>
        </p:txBody>
      </p:sp>
      <p:sp>
        <p:nvSpPr>
          <p:cNvPr id="3269" name="Google Shape;3269;p43"/>
          <p:cNvSpPr txBox="1"/>
          <p:nvPr/>
        </p:nvSpPr>
        <p:spPr>
          <a:xfrm>
            <a:off x="6629400" y="2476195"/>
            <a:ext cx="270571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戦略的意思決定スキル育成プログラム</a:t>
            </a:r>
            <a:endParaRPr b="0" i="0" sz="1200" u="none" cap="none" strike="noStrike">
              <a:solidFill>
                <a:schemeClr val="dk1"/>
              </a:solidFill>
              <a:latin typeface="Calibri"/>
              <a:ea typeface="Calibri"/>
              <a:cs typeface="Calibri"/>
              <a:sym typeface="Calibri"/>
            </a:endParaRPr>
          </a:p>
        </p:txBody>
      </p:sp>
      <p:sp>
        <p:nvSpPr>
          <p:cNvPr id="3270" name="Google Shape;3270;p43"/>
          <p:cNvSpPr txBox="1"/>
          <p:nvPr/>
        </p:nvSpPr>
        <p:spPr>
          <a:xfrm>
            <a:off x="6629400" y="2762402"/>
            <a:ext cx="4788713"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経営戦略フレームワーク、データドリブン意思決定、リスク評価スキルを体系的に学ぶ上級研修を実施。</a:t>
            </a:r>
            <a:endParaRPr b="0" i="0" sz="900" u="none" cap="none" strike="noStrike">
              <a:solidFill>
                <a:schemeClr val="dk1"/>
              </a:solidFill>
              <a:latin typeface="Calibri"/>
              <a:ea typeface="Calibri"/>
              <a:cs typeface="Calibri"/>
              <a:sym typeface="Calibri"/>
            </a:endParaRPr>
          </a:p>
        </p:txBody>
      </p:sp>
      <p:sp>
        <p:nvSpPr>
          <p:cNvPr id="3271" name="Google Shape;3271;p43"/>
          <p:cNvSpPr/>
          <p:nvPr/>
        </p:nvSpPr>
        <p:spPr>
          <a:xfrm>
            <a:off x="6629400" y="3209544"/>
            <a:ext cx="1552651" cy="247802"/>
          </a:xfrm>
          <a:prstGeom prst="roundRect">
            <a:avLst>
              <a:gd fmla="val 56770" name="adj"/>
            </a:avLst>
          </a:prstGeom>
          <a:solidFill>
            <a:srgbClr val="DCFC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72" name="Google Shape;3272;p43"/>
          <p:cNvPicPr preferRelativeResize="0"/>
          <p:nvPr/>
        </p:nvPicPr>
        <p:blipFill rotWithShape="1">
          <a:blip r:embed="rId12">
            <a:alphaModFix/>
          </a:blip>
          <a:srcRect b="0" l="-2571" r="-2570" t="0"/>
          <a:stretch/>
        </p:blipFill>
        <p:spPr>
          <a:xfrm>
            <a:off x="6705295" y="3276295"/>
            <a:ext cx="105156" cy="114300"/>
          </a:xfrm>
          <a:prstGeom prst="rect">
            <a:avLst/>
          </a:prstGeom>
          <a:noFill/>
          <a:ln>
            <a:noFill/>
          </a:ln>
        </p:spPr>
      </p:pic>
      <p:sp>
        <p:nvSpPr>
          <p:cNvPr id="3273" name="Google Shape;3273;p43"/>
          <p:cNvSpPr txBox="1"/>
          <p:nvPr/>
        </p:nvSpPr>
        <p:spPr>
          <a:xfrm>
            <a:off x="6848856" y="3247949"/>
            <a:ext cx="1343254"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5803D"/>
              </a:buClr>
              <a:buSzPts val="900"/>
              <a:buFont typeface="Noto Sans JP"/>
              <a:buNone/>
            </a:pPr>
            <a:r>
              <a:rPr b="1" i="0" lang="en-US" sz="900" u="none" cap="none" strike="noStrike">
                <a:solidFill>
                  <a:srgbClr val="15803D"/>
                </a:solidFill>
                <a:latin typeface="Noto Sans JP"/>
                <a:ea typeface="Noto Sans JP"/>
                <a:cs typeface="Noto Sans JP"/>
                <a:sym typeface="Noto Sans JP"/>
              </a:rPr>
              <a:t>期待効果: 戦略人材 40名</a:t>
            </a:r>
            <a:endParaRPr b="0" i="0" sz="900" u="none" cap="none" strike="noStrike">
              <a:solidFill>
                <a:schemeClr val="dk1"/>
              </a:solidFill>
              <a:latin typeface="Calibri"/>
              <a:ea typeface="Calibri"/>
              <a:cs typeface="Calibri"/>
              <a:sym typeface="Calibri"/>
            </a:endParaRPr>
          </a:p>
        </p:txBody>
      </p:sp>
      <p:sp>
        <p:nvSpPr>
          <p:cNvPr id="3274" name="Google Shape;3274;p43"/>
          <p:cNvSpPr/>
          <p:nvPr/>
        </p:nvSpPr>
        <p:spPr>
          <a:xfrm>
            <a:off x="6391656" y="3762756"/>
            <a:ext cx="5219395" cy="1591056"/>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3"/>
          <p:cNvSpPr/>
          <p:nvPr/>
        </p:nvSpPr>
        <p:spPr>
          <a:xfrm>
            <a:off x="6629400" y="3924605"/>
            <a:ext cx="304495" cy="209398"/>
          </a:xfrm>
          <a:prstGeom prst="roundRect">
            <a:avLst>
              <a:gd fmla="val 7939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3"/>
          <p:cNvSpPr txBox="1"/>
          <p:nvPr/>
        </p:nvSpPr>
        <p:spPr>
          <a:xfrm>
            <a:off x="6705295" y="3943807"/>
            <a:ext cx="238658"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3277" name="Google Shape;3277;p43"/>
          <p:cNvSpPr/>
          <p:nvPr/>
        </p:nvSpPr>
        <p:spPr>
          <a:xfrm>
            <a:off x="10848442" y="3924605"/>
            <a:ext cx="571500" cy="209398"/>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78" name="Google Shape;3278;p43"/>
          <p:cNvPicPr preferRelativeResize="0"/>
          <p:nvPr/>
        </p:nvPicPr>
        <p:blipFill rotWithShape="1">
          <a:blip r:embed="rId11">
            <a:alphaModFix/>
          </a:blip>
          <a:srcRect b="0" l="0" r="0" t="0"/>
          <a:stretch/>
        </p:blipFill>
        <p:spPr>
          <a:xfrm>
            <a:off x="10924337" y="3976726"/>
            <a:ext cx="114300" cy="114300"/>
          </a:xfrm>
          <a:prstGeom prst="rect">
            <a:avLst/>
          </a:prstGeom>
          <a:noFill/>
          <a:ln>
            <a:noFill/>
          </a:ln>
        </p:spPr>
      </p:pic>
      <p:sp>
        <p:nvSpPr>
          <p:cNvPr id="3279" name="Google Shape;3279;p43"/>
          <p:cNvSpPr txBox="1"/>
          <p:nvPr/>
        </p:nvSpPr>
        <p:spPr>
          <a:xfrm>
            <a:off x="11038637" y="3943807"/>
            <a:ext cx="391363"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3ヶ月</a:t>
            </a:r>
            <a:endParaRPr b="0" i="0" sz="900" u="none" cap="none" strike="noStrike">
              <a:solidFill>
                <a:schemeClr val="dk1"/>
              </a:solidFill>
              <a:latin typeface="Calibri"/>
              <a:ea typeface="Calibri"/>
              <a:cs typeface="Calibri"/>
              <a:sym typeface="Calibri"/>
            </a:endParaRPr>
          </a:p>
        </p:txBody>
      </p:sp>
      <p:sp>
        <p:nvSpPr>
          <p:cNvPr id="3280" name="Google Shape;3280;p43"/>
          <p:cNvSpPr txBox="1"/>
          <p:nvPr/>
        </p:nvSpPr>
        <p:spPr>
          <a:xfrm>
            <a:off x="6629400" y="4209898"/>
            <a:ext cx="224851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AIシステム俯瞰力トレーニング</a:t>
            </a:r>
            <a:endParaRPr b="0" i="0" sz="1200" u="none" cap="none" strike="noStrike">
              <a:solidFill>
                <a:schemeClr val="dk1"/>
              </a:solidFill>
              <a:latin typeface="Calibri"/>
              <a:ea typeface="Calibri"/>
              <a:cs typeface="Calibri"/>
              <a:sym typeface="Calibri"/>
            </a:endParaRPr>
          </a:p>
        </p:txBody>
      </p:sp>
      <p:sp>
        <p:nvSpPr>
          <p:cNvPr id="3281" name="Google Shape;3281;p43"/>
          <p:cNvSpPr txBox="1"/>
          <p:nvPr/>
        </p:nvSpPr>
        <p:spPr>
          <a:xfrm>
            <a:off x="6629400" y="4496105"/>
            <a:ext cx="4788713"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システム全体アーキテクチャ理解、エージェント間の依存関係分析、影響範囲予測スキルを強化。</a:t>
            </a:r>
            <a:endParaRPr b="0" i="0" sz="900" u="none" cap="none" strike="noStrike">
              <a:solidFill>
                <a:schemeClr val="dk1"/>
              </a:solidFill>
              <a:latin typeface="Calibri"/>
              <a:ea typeface="Calibri"/>
              <a:cs typeface="Calibri"/>
              <a:sym typeface="Calibri"/>
            </a:endParaRPr>
          </a:p>
        </p:txBody>
      </p:sp>
      <p:sp>
        <p:nvSpPr>
          <p:cNvPr id="3282" name="Google Shape;3282;p43"/>
          <p:cNvSpPr/>
          <p:nvPr/>
        </p:nvSpPr>
        <p:spPr>
          <a:xfrm>
            <a:off x="6629400" y="4943246"/>
            <a:ext cx="1580998" cy="247802"/>
          </a:xfrm>
          <a:prstGeom prst="roundRect">
            <a:avLst>
              <a:gd fmla="val 56770" name="adj"/>
            </a:avLst>
          </a:prstGeom>
          <a:solidFill>
            <a:srgbClr val="DCFC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83" name="Google Shape;3283;p43"/>
          <p:cNvPicPr preferRelativeResize="0"/>
          <p:nvPr/>
        </p:nvPicPr>
        <p:blipFill rotWithShape="1">
          <a:blip r:embed="rId13">
            <a:alphaModFix/>
          </a:blip>
          <a:srcRect b="0" l="-1911" r="-1910" t="0"/>
          <a:stretch/>
        </p:blipFill>
        <p:spPr>
          <a:xfrm>
            <a:off x="6705295" y="5009998"/>
            <a:ext cx="133502" cy="114300"/>
          </a:xfrm>
          <a:prstGeom prst="rect">
            <a:avLst/>
          </a:prstGeom>
          <a:noFill/>
          <a:ln>
            <a:noFill/>
          </a:ln>
        </p:spPr>
      </p:pic>
      <p:sp>
        <p:nvSpPr>
          <p:cNvPr id="3284" name="Google Shape;3284;p43"/>
          <p:cNvSpPr txBox="1"/>
          <p:nvPr/>
        </p:nvSpPr>
        <p:spPr>
          <a:xfrm>
            <a:off x="6877202" y="4981651"/>
            <a:ext cx="1343254"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5803D"/>
              </a:buClr>
              <a:buSzPts val="900"/>
              <a:buFont typeface="Noto Sans JP"/>
              <a:buNone/>
            </a:pPr>
            <a:r>
              <a:rPr b="1" i="0" lang="en-US" sz="900" u="none" cap="none" strike="noStrike">
                <a:solidFill>
                  <a:srgbClr val="15803D"/>
                </a:solidFill>
                <a:latin typeface="Noto Sans JP"/>
                <a:ea typeface="Noto Sans JP"/>
                <a:cs typeface="Noto Sans JP"/>
                <a:sym typeface="Noto Sans JP"/>
              </a:rPr>
              <a:t>期待効果: 俯瞰人材 30名</a:t>
            </a:r>
            <a:endParaRPr b="0" i="0" sz="900" u="none" cap="none" strike="noStrike">
              <a:solidFill>
                <a:schemeClr val="dk1"/>
              </a:solidFill>
              <a:latin typeface="Calibri"/>
              <a:ea typeface="Calibri"/>
              <a:cs typeface="Calibri"/>
              <a:sym typeface="Calibri"/>
            </a:endParaRPr>
          </a:p>
        </p:txBody>
      </p:sp>
      <p:sp>
        <p:nvSpPr>
          <p:cNvPr id="3285" name="Google Shape;3285;p43"/>
          <p:cNvSpPr/>
          <p:nvPr/>
        </p:nvSpPr>
        <p:spPr>
          <a:xfrm>
            <a:off x="6391656" y="5495544"/>
            <a:ext cx="5219395" cy="1591056"/>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3"/>
          <p:cNvSpPr/>
          <p:nvPr/>
        </p:nvSpPr>
        <p:spPr>
          <a:xfrm>
            <a:off x="6629400" y="5658307"/>
            <a:ext cx="304495" cy="209398"/>
          </a:xfrm>
          <a:prstGeom prst="roundRect">
            <a:avLst>
              <a:gd fmla="val 79396" name="adj"/>
            </a:avLst>
          </a:prstGeom>
          <a:solidFill>
            <a:srgbClr val="EA58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3"/>
          <p:cNvSpPr txBox="1"/>
          <p:nvPr/>
        </p:nvSpPr>
        <p:spPr>
          <a:xfrm>
            <a:off x="6705295" y="5676595"/>
            <a:ext cx="238658"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P1</a:t>
            </a:r>
            <a:endParaRPr b="0" i="0" sz="900" u="none" cap="none" strike="noStrike">
              <a:solidFill>
                <a:schemeClr val="dk1"/>
              </a:solidFill>
              <a:latin typeface="Calibri"/>
              <a:ea typeface="Calibri"/>
              <a:cs typeface="Calibri"/>
              <a:sym typeface="Calibri"/>
            </a:endParaRPr>
          </a:p>
        </p:txBody>
      </p:sp>
      <p:sp>
        <p:nvSpPr>
          <p:cNvPr id="3288" name="Google Shape;3288;p43"/>
          <p:cNvSpPr/>
          <p:nvPr/>
        </p:nvSpPr>
        <p:spPr>
          <a:xfrm>
            <a:off x="10915193" y="5658307"/>
            <a:ext cx="504749" cy="209398"/>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89" name="Google Shape;3289;p43"/>
          <p:cNvPicPr preferRelativeResize="0"/>
          <p:nvPr/>
        </p:nvPicPr>
        <p:blipFill rotWithShape="1">
          <a:blip r:embed="rId11">
            <a:alphaModFix/>
          </a:blip>
          <a:srcRect b="0" l="0" r="0" t="0"/>
          <a:stretch/>
        </p:blipFill>
        <p:spPr>
          <a:xfrm>
            <a:off x="10992002" y="5710428"/>
            <a:ext cx="114300" cy="114300"/>
          </a:xfrm>
          <a:prstGeom prst="rect">
            <a:avLst/>
          </a:prstGeom>
          <a:noFill/>
          <a:ln>
            <a:noFill/>
          </a:ln>
        </p:spPr>
      </p:pic>
      <p:sp>
        <p:nvSpPr>
          <p:cNvPr id="3290" name="Google Shape;3290;p43"/>
          <p:cNvSpPr txBox="1"/>
          <p:nvPr/>
        </p:nvSpPr>
        <p:spPr>
          <a:xfrm>
            <a:off x="11106302" y="5676595"/>
            <a:ext cx="324612"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継続</a:t>
            </a:r>
            <a:endParaRPr b="0" i="0" sz="900" u="none" cap="none" strike="noStrike">
              <a:solidFill>
                <a:schemeClr val="dk1"/>
              </a:solidFill>
              <a:latin typeface="Calibri"/>
              <a:ea typeface="Calibri"/>
              <a:cs typeface="Calibri"/>
              <a:sym typeface="Calibri"/>
            </a:endParaRPr>
          </a:p>
        </p:txBody>
      </p:sp>
      <p:sp>
        <p:nvSpPr>
          <p:cNvPr id="3291" name="Google Shape;3291;p43"/>
          <p:cNvSpPr txBox="1"/>
          <p:nvPr/>
        </p:nvSpPr>
        <p:spPr>
          <a:xfrm>
            <a:off x="6629400" y="5943600"/>
            <a:ext cx="224851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新価値創造能力開発プログラム</a:t>
            </a:r>
            <a:endParaRPr b="0" i="0" sz="1200" u="none" cap="none" strike="noStrike">
              <a:solidFill>
                <a:schemeClr val="dk1"/>
              </a:solidFill>
              <a:latin typeface="Calibri"/>
              <a:ea typeface="Calibri"/>
              <a:cs typeface="Calibri"/>
              <a:sym typeface="Calibri"/>
            </a:endParaRPr>
          </a:p>
        </p:txBody>
      </p:sp>
      <p:sp>
        <p:nvSpPr>
          <p:cNvPr id="3292" name="Google Shape;3292;p43"/>
          <p:cNvSpPr txBox="1"/>
          <p:nvPr/>
        </p:nvSpPr>
        <p:spPr>
          <a:xfrm>
            <a:off x="6629400" y="6229807"/>
            <a:ext cx="4807915"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デザイン思考、アジャイル戦略、イノベーション手法を習得し、0→1の事業開発能力を育成。</a:t>
            </a:r>
            <a:endParaRPr b="0" i="0" sz="900" u="none" cap="none" strike="noStrike">
              <a:solidFill>
                <a:schemeClr val="dk1"/>
              </a:solidFill>
              <a:latin typeface="Calibri"/>
              <a:ea typeface="Calibri"/>
              <a:cs typeface="Calibri"/>
              <a:sym typeface="Calibri"/>
            </a:endParaRPr>
          </a:p>
        </p:txBody>
      </p:sp>
      <p:sp>
        <p:nvSpPr>
          <p:cNvPr id="3293" name="Google Shape;3293;p43"/>
          <p:cNvSpPr/>
          <p:nvPr/>
        </p:nvSpPr>
        <p:spPr>
          <a:xfrm>
            <a:off x="6629400" y="6676949"/>
            <a:ext cx="1857146" cy="247802"/>
          </a:xfrm>
          <a:prstGeom prst="roundRect">
            <a:avLst>
              <a:gd fmla="val 56770" name="adj"/>
            </a:avLst>
          </a:prstGeom>
          <a:solidFill>
            <a:srgbClr val="DCFC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94" name="Google Shape;3294;p43"/>
          <p:cNvPicPr preferRelativeResize="0"/>
          <p:nvPr/>
        </p:nvPicPr>
        <p:blipFill rotWithShape="1">
          <a:blip r:embed="rId14">
            <a:alphaModFix/>
          </a:blip>
          <a:srcRect b="0" l="0" r="0" t="0"/>
          <a:stretch/>
        </p:blipFill>
        <p:spPr>
          <a:xfrm>
            <a:off x="6705295" y="6743700"/>
            <a:ext cx="114300" cy="114300"/>
          </a:xfrm>
          <a:prstGeom prst="rect">
            <a:avLst/>
          </a:prstGeom>
          <a:noFill/>
          <a:ln>
            <a:noFill/>
          </a:ln>
        </p:spPr>
      </p:pic>
      <p:sp>
        <p:nvSpPr>
          <p:cNvPr id="3295" name="Google Shape;3295;p43"/>
          <p:cNvSpPr txBox="1"/>
          <p:nvPr/>
        </p:nvSpPr>
        <p:spPr>
          <a:xfrm>
            <a:off x="6858000" y="6715354"/>
            <a:ext cx="16386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5803D"/>
              </a:buClr>
              <a:buSzPts val="900"/>
              <a:buFont typeface="Noto Sans JP"/>
              <a:buNone/>
            </a:pPr>
            <a:r>
              <a:rPr b="1" i="0" lang="en-US" sz="900" u="none" cap="none" strike="noStrike">
                <a:solidFill>
                  <a:srgbClr val="15803D"/>
                </a:solidFill>
                <a:latin typeface="Noto Sans JP"/>
                <a:ea typeface="Noto Sans JP"/>
                <a:cs typeface="Noto Sans JP"/>
                <a:sym typeface="Noto Sans JP"/>
              </a:rPr>
              <a:t>期待効果: イノベーション人材</a:t>
            </a:r>
            <a:endParaRPr b="0" i="0" sz="900" u="none" cap="none" strike="noStrike">
              <a:solidFill>
                <a:schemeClr val="dk1"/>
              </a:solidFill>
              <a:latin typeface="Calibri"/>
              <a:ea typeface="Calibri"/>
              <a:cs typeface="Calibri"/>
              <a:sym typeface="Calibri"/>
            </a:endParaRPr>
          </a:p>
        </p:txBody>
      </p:sp>
      <p:sp>
        <p:nvSpPr>
          <p:cNvPr id="3296" name="Google Shape;3296;p43"/>
          <p:cNvSpPr/>
          <p:nvPr/>
        </p:nvSpPr>
        <p:spPr>
          <a:xfrm>
            <a:off x="5943600" y="1736446"/>
            <a:ext cx="304495" cy="304495"/>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97" name="Google Shape;3297;p43"/>
          <p:cNvPicPr preferRelativeResize="0"/>
          <p:nvPr/>
        </p:nvPicPr>
        <p:blipFill rotWithShape="1">
          <a:blip r:embed="rId15">
            <a:alphaModFix/>
          </a:blip>
          <a:srcRect b="0" l="-56" r="-57" t="0"/>
          <a:stretch/>
        </p:blipFill>
        <p:spPr>
          <a:xfrm>
            <a:off x="5995721" y="1774850"/>
            <a:ext cx="200254" cy="228600"/>
          </a:xfrm>
          <a:prstGeom prst="rect">
            <a:avLst/>
          </a:prstGeom>
          <a:noFill/>
          <a:ln>
            <a:noFill/>
          </a:ln>
        </p:spPr>
      </p:pic>
      <p:sp>
        <p:nvSpPr>
          <p:cNvPr id="3298" name="Google Shape;3298;p43"/>
          <p:cNvSpPr/>
          <p:nvPr/>
        </p:nvSpPr>
        <p:spPr>
          <a:xfrm>
            <a:off x="5943600" y="3610051"/>
            <a:ext cx="304495" cy="304495"/>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99" name="Google Shape;3299;p43"/>
          <p:cNvPicPr preferRelativeResize="0"/>
          <p:nvPr/>
        </p:nvPicPr>
        <p:blipFill rotWithShape="1">
          <a:blip r:embed="rId15">
            <a:alphaModFix/>
          </a:blip>
          <a:srcRect b="0" l="-56" r="-57" t="0"/>
          <a:stretch/>
        </p:blipFill>
        <p:spPr>
          <a:xfrm>
            <a:off x="5995721" y="3647542"/>
            <a:ext cx="200254" cy="228600"/>
          </a:xfrm>
          <a:prstGeom prst="rect">
            <a:avLst/>
          </a:prstGeom>
          <a:noFill/>
          <a:ln>
            <a:noFill/>
          </a:ln>
        </p:spPr>
      </p:pic>
      <p:sp>
        <p:nvSpPr>
          <p:cNvPr id="3300" name="Google Shape;3300;p43"/>
          <p:cNvSpPr/>
          <p:nvPr/>
        </p:nvSpPr>
        <p:spPr>
          <a:xfrm>
            <a:off x="5943600" y="5482742"/>
            <a:ext cx="304495" cy="304495"/>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01" name="Google Shape;3301;p43"/>
          <p:cNvPicPr preferRelativeResize="0"/>
          <p:nvPr/>
        </p:nvPicPr>
        <p:blipFill rotWithShape="1">
          <a:blip r:embed="rId15">
            <a:alphaModFix/>
          </a:blip>
          <a:srcRect b="0" l="-56" r="-57" t="0"/>
          <a:stretch/>
        </p:blipFill>
        <p:spPr>
          <a:xfrm>
            <a:off x="5995721" y="5521147"/>
            <a:ext cx="200254" cy="228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6" name="Shape 3306"/>
        <p:cNvGrpSpPr/>
        <p:nvPr/>
      </p:nvGrpSpPr>
      <p:grpSpPr>
        <a:xfrm>
          <a:off x="0" y="0"/>
          <a:ext cx="0" cy="0"/>
          <a:chOff x="0" y="0"/>
          <a:chExt cx="0" cy="0"/>
        </a:xfrm>
      </p:grpSpPr>
      <p:sp>
        <p:nvSpPr>
          <p:cNvPr id="3307" name="Google Shape;3307;p44"/>
          <p:cNvSpPr/>
          <p:nvPr/>
        </p:nvSpPr>
        <p:spPr>
          <a:xfrm>
            <a:off x="0" y="0"/>
            <a:ext cx="12191695"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4"/>
          <p:cNvSpPr/>
          <p:nvPr/>
        </p:nvSpPr>
        <p:spPr>
          <a:xfrm>
            <a:off x="0" y="0"/>
            <a:ext cx="12191695"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4"/>
          <p:cNvSpPr/>
          <p:nvPr/>
        </p:nvSpPr>
        <p:spPr>
          <a:xfrm>
            <a:off x="381305" y="991210"/>
            <a:ext cx="11430000" cy="19202"/>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4"/>
          <p:cNvSpPr txBox="1"/>
          <p:nvPr/>
        </p:nvSpPr>
        <p:spPr>
          <a:xfrm>
            <a:off x="381305" y="286207"/>
            <a:ext cx="2977286" cy="1911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1000"/>
              <a:buFont typeface="Noto Sans JP"/>
              <a:buNone/>
            </a:pPr>
            <a:r>
              <a:rPr b="1" i="0" lang="en-US" sz="1000" u="none" cap="none" strike="noStrike">
                <a:solidFill>
                  <a:srgbClr val="7C3AED"/>
                </a:solidFill>
                <a:latin typeface="Noto Sans JP"/>
                <a:ea typeface="Noto Sans JP"/>
                <a:cs typeface="Noto Sans JP"/>
                <a:sym typeface="Noto Sans JP"/>
              </a:rPr>
              <a:t>STAGE 4: FULL AI INTEGRATION (10合目)</a:t>
            </a:r>
            <a:endParaRPr b="0" i="0" sz="1000" u="none" cap="none" strike="noStrike">
              <a:solidFill>
                <a:schemeClr val="dk1"/>
              </a:solidFill>
              <a:latin typeface="Calibri"/>
              <a:ea typeface="Calibri"/>
              <a:cs typeface="Calibri"/>
              <a:sym typeface="Calibri"/>
            </a:endParaRPr>
          </a:p>
        </p:txBody>
      </p:sp>
      <p:sp>
        <p:nvSpPr>
          <p:cNvPr id="3311" name="Google Shape;3311;p44"/>
          <p:cNvSpPr txBox="1"/>
          <p:nvPr/>
        </p:nvSpPr>
        <p:spPr>
          <a:xfrm>
            <a:off x="381305" y="476402"/>
            <a:ext cx="7072884" cy="4197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200"/>
              <a:buFont typeface="Noto Sans JP"/>
              <a:buNone/>
            </a:pPr>
            <a:r>
              <a:rPr b="1" i="0" lang="en-US" sz="2200" u="none" cap="none" strike="noStrike">
                <a:solidFill>
                  <a:srgbClr val="0F172A"/>
                </a:solidFill>
                <a:latin typeface="Noto Sans JP"/>
                <a:ea typeface="Noto Sans JP"/>
                <a:cs typeface="Noto Sans JP"/>
                <a:sym typeface="Noto Sans JP"/>
              </a:rPr>
              <a:t>完全AI統合段階：プロセス・ガバナンス課題と解決策</a:t>
            </a:r>
            <a:endParaRPr b="0" i="0" sz="2200" u="none" cap="none" strike="noStrike">
              <a:solidFill>
                <a:schemeClr val="dk1"/>
              </a:solidFill>
              <a:latin typeface="Calibri"/>
              <a:ea typeface="Calibri"/>
              <a:cs typeface="Calibri"/>
              <a:sym typeface="Calibri"/>
            </a:endParaRPr>
          </a:p>
        </p:txBody>
      </p:sp>
      <p:sp>
        <p:nvSpPr>
          <p:cNvPr id="3312" name="Google Shape;3312;p44"/>
          <p:cNvSpPr/>
          <p:nvPr/>
        </p:nvSpPr>
        <p:spPr>
          <a:xfrm>
            <a:off x="10099548" y="514807"/>
            <a:ext cx="1714500" cy="333756"/>
          </a:xfrm>
          <a:prstGeom prst="roundRect">
            <a:avLst>
              <a:gd fmla="val 156556" name="adj"/>
            </a:avLst>
          </a:prstGeom>
          <a:solidFill>
            <a:srgbClr val="F5F3FF"/>
          </a:solidFill>
          <a:ln cap="flat" cmpd="sng" w="12700">
            <a:solidFill>
              <a:srgbClr val="DDD6FE"/>
            </a:solidFill>
            <a:prstDash val="solid"/>
            <a:round/>
            <a:headEnd len="sm" w="sm" type="none"/>
            <a:tailEnd len="sm" w="sm" type="none"/>
          </a:ln>
          <a:effectLst>
            <a:outerShdw blurRad="25400" rotWithShape="0" algn="bl" dir="5400000" dist="12700">
              <a:srgbClr val="7C3AED">
                <a:alpha val="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13" name="Google Shape;3313;p44"/>
          <p:cNvPicPr preferRelativeResize="0"/>
          <p:nvPr/>
        </p:nvPicPr>
        <p:blipFill rotWithShape="1">
          <a:blip r:embed="rId3">
            <a:alphaModFix/>
          </a:blip>
          <a:srcRect b="-1100" l="0" r="0" t="-1100"/>
          <a:stretch/>
        </p:blipFill>
        <p:spPr>
          <a:xfrm>
            <a:off x="10261397" y="614477"/>
            <a:ext cx="114300" cy="133502"/>
          </a:xfrm>
          <a:prstGeom prst="rect">
            <a:avLst/>
          </a:prstGeom>
          <a:noFill/>
          <a:ln>
            <a:noFill/>
          </a:ln>
        </p:spPr>
      </p:pic>
      <p:sp>
        <p:nvSpPr>
          <p:cNvPr id="3314" name="Google Shape;3314;p44"/>
          <p:cNvSpPr txBox="1"/>
          <p:nvPr/>
        </p:nvSpPr>
        <p:spPr>
          <a:xfrm>
            <a:off x="10451592" y="580644"/>
            <a:ext cx="1300277"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1000"/>
              <a:buFont typeface="Noto Sans JP"/>
              <a:buNone/>
            </a:pPr>
            <a:r>
              <a:rPr b="1" i="0" lang="en-US" sz="1000" u="none" cap="none" strike="noStrike">
                <a:solidFill>
                  <a:srgbClr val="7C3AED"/>
                </a:solidFill>
                <a:latin typeface="Noto Sans JP"/>
                <a:ea typeface="Noto Sans JP"/>
                <a:cs typeface="Noto Sans JP"/>
                <a:sym typeface="Noto Sans JP"/>
              </a:rPr>
              <a:t>完全AI統合 (Full AI)</a:t>
            </a:r>
            <a:endParaRPr b="0" i="0" sz="1000" u="none" cap="none" strike="noStrike">
              <a:solidFill>
                <a:schemeClr val="dk1"/>
              </a:solidFill>
              <a:latin typeface="Calibri"/>
              <a:ea typeface="Calibri"/>
              <a:cs typeface="Calibri"/>
              <a:sym typeface="Calibri"/>
            </a:endParaRPr>
          </a:p>
        </p:txBody>
      </p:sp>
      <p:sp>
        <p:nvSpPr>
          <p:cNvPr id="3315" name="Google Shape;3315;p44"/>
          <p:cNvSpPr/>
          <p:nvPr/>
        </p:nvSpPr>
        <p:spPr>
          <a:xfrm>
            <a:off x="381305" y="1248156"/>
            <a:ext cx="5619902" cy="5324551"/>
          </a:xfrm>
          <a:prstGeom prst="roundRect">
            <a:avLst>
              <a:gd fmla="val 492" name="adj"/>
            </a:avLst>
          </a:prstGeom>
          <a:solidFill>
            <a:srgbClr val="FFF1F2"/>
          </a:solidFill>
          <a:ln cap="flat" cmpd="sng" w="12700">
            <a:solidFill>
              <a:srgbClr val="FECD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4"/>
          <p:cNvSpPr/>
          <p:nvPr/>
        </p:nvSpPr>
        <p:spPr>
          <a:xfrm>
            <a:off x="580644" y="1828800"/>
            <a:ext cx="5219395" cy="9144"/>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17" name="Google Shape;3317;p44"/>
          <p:cNvPicPr preferRelativeResize="0"/>
          <p:nvPr/>
        </p:nvPicPr>
        <p:blipFill rotWithShape="1">
          <a:blip r:embed="rId4">
            <a:alphaModFix/>
          </a:blip>
          <a:srcRect b="0" l="0" r="0" t="0"/>
          <a:stretch/>
        </p:blipFill>
        <p:spPr>
          <a:xfrm>
            <a:off x="580644" y="1495044"/>
            <a:ext cx="237744" cy="190195"/>
          </a:xfrm>
          <a:prstGeom prst="rect">
            <a:avLst/>
          </a:prstGeom>
          <a:noFill/>
          <a:ln>
            <a:noFill/>
          </a:ln>
        </p:spPr>
      </p:pic>
      <p:sp>
        <p:nvSpPr>
          <p:cNvPr id="3318" name="Google Shape;3318;p44"/>
          <p:cNvSpPr txBox="1"/>
          <p:nvPr/>
        </p:nvSpPr>
        <p:spPr>
          <a:xfrm>
            <a:off x="914400" y="1447495"/>
            <a:ext cx="1781251" cy="2770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F1239"/>
              </a:buClr>
              <a:buSzPts val="1500"/>
              <a:buFont typeface="Noto Sans JP"/>
              <a:buNone/>
            </a:pPr>
            <a:r>
              <a:rPr b="1" i="0" lang="en-US" sz="1500" u="none" cap="none" strike="noStrike">
                <a:solidFill>
                  <a:srgbClr val="9F1239"/>
                </a:solidFill>
                <a:latin typeface="Noto Sans JP"/>
                <a:ea typeface="Noto Sans JP"/>
                <a:cs typeface="Noto Sans JP"/>
                <a:sym typeface="Noto Sans JP"/>
              </a:rPr>
              <a:t>課題 (Challenges)</a:t>
            </a:r>
            <a:endParaRPr b="0" i="0" sz="1500" u="none" cap="none" strike="noStrike">
              <a:solidFill>
                <a:schemeClr val="dk1"/>
              </a:solidFill>
              <a:latin typeface="Calibri"/>
              <a:ea typeface="Calibri"/>
              <a:cs typeface="Calibri"/>
              <a:sym typeface="Calibri"/>
            </a:endParaRPr>
          </a:p>
        </p:txBody>
      </p:sp>
      <p:sp>
        <p:nvSpPr>
          <p:cNvPr id="3319" name="Google Shape;3319;p44"/>
          <p:cNvSpPr/>
          <p:nvPr/>
        </p:nvSpPr>
        <p:spPr>
          <a:xfrm>
            <a:off x="580644" y="2029054"/>
            <a:ext cx="5219395" cy="1352398"/>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4"/>
          <p:cNvSpPr txBox="1"/>
          <p:nvPr/>
        </p:nvSpPr>
        <p:spPr>
          <a:xfrm>
            <a:off x="819302" y="2171700"/>
            <a:ext cx="2872130" cy="2478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完全自律システムの監査体制未整備</a:t>
            </a:r>
            <a:endParaRPr b="0" i="0" sz="1300" u="none" cap="none" strike="noStrike">
              <a:solidFill>
                <a:schemeClr val="dk1"/>
              </a:solidFill>
              <a:latin typeface="Calibri"/>
              <a:ea typeface="Calibri"/>
              <a:cs typeface="Calibri"/>
              <a:sym typeface="Calibri"/>
            </a:endParaRPr>
          </a:p>
        </p:txBody>
      </p:sp>
      <p:sp>
        <p:nvSpPr>
          <p:cNvPr id="3321" name="Google Shape;3321;p44"/>
          <p:cNvSpPr txBox="1"/>
          <p:nvPr/>
        </p:nvSpPr>
        <p:spPr>
          <a:xfrm>
            <a:off x="819302" y="2489911"/>
            <a:ext cx="4788713"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AIが自律的に判断・行動するブラックボックス化に対し、従来の監査手法が通用せずコンプライアンスリスクが高い。</a:t>
            </a:r>
            <a:endParaRPr b="0" i="0" sz="900" u="none" cap="none" strike="noStrike">
              <a:solidFill>
                <a:schemeClr val="dk1"/>
              </a:solidFill>
              <a:latin typeface="Calibri"/>
              <a:ea typeface="Calibri"/>
              <a:cs typeface="Calibri"/>
              <a:sym typeface="Calibri"/>
            </a:endParaRPr>
          </a:p>
        </p:txBody>
      </p:sp>
      <p:sp>
        <p:nvSpPr>
          <p:cNvPr id="3322" name="Google Shape;3322;p44"/>
          <p:cNvSpPr/>
          <p:nvPr/>
        </p:nvSpPr>
        <p:spPr>
          <a:xfrm>
            <a:off x="819302" y="2971800"/>
            <a:ext cx="819302" cy="247802"/>
          </a:xfrm>
          <a:prstGeom prst="roundRect">
            <a:avLst>
              <a:gd fmla="val 56770" name="adj"/>
            </a:avLst>
          </a:prstGeom>
          <a:solidFill>
            <a:srgbClr val="FF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23" name="Google Shape;3323;p44"/>
          <p:cNvPicPr preferRelativeResize="0"/>
          <p:nvPr/>
        </p:nvPicPr>
        <p:blipFill rotWithShape="1">
          <a:blip r:embed="rId5">
            <a:alphaModFix/>
          </a:blip>
          <a:srcRect b="0" l="-2571" r="-2570" t="0"/>
          <a:stretch/>
        </p:blipFill>
        <p:spPr>
          <a:xfrm>
            <a:off x="895198" y="3038551"/>
            <a:ext cx="105156" cy="114300"/>
          </a:xfrm>
          <a:prstGeom prst="rect">
            <a:avLst/>
          </a:prstGeom>
          <a:noFill/>
          <a:ln>
            <a:noFill/>
          </a:ln>
        </p:spPr>
      </p:pic>
      <p:sp>
        <p:nvSpPr>
          <p:cNvPr id="3324" name="Google Shape;3324;p44"/>
          <p:cNvSpPr txBox="1"/>
          <p:nvPr/>
        </p:nvSpPr>
        <p:spPr>
          <a:xfrm>
            <a:off x="1037844" y="3010205"/>
            <a:ext cx="6099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E123C"/>
              </a:buClr>
              <a:buSzPts val="900"/>
              <a:buFont typeface="Noto Sans JP"/>
              <a:buNone/>
            </a:pPr>
            <a:r>
              <a:rPr b="1" i="0" lang="en-US" sz="900" u="none" cap="none" strike="noStrike">
                <a:solidFill>
                  <a:srgbClr val="BE123C"/>
                </a:solidFill>
                <a:latin typeface="Noto Sans JP"/>
                <a:ea typeface="Noto Sans JP"/>
                <a:cs typeface="Noto Sans JP"/>
                <a:sym typeface="Noto Sans JP"/>
              </a:rPr>
              <a:t>緊急度: 高</a:t>
            </a:r>
            <a:endParaRPr b="0" i="0" sz="900" u="none" cap="none" strike="noStrike">
              <a:solidFill>
                <a:schemeClr val="dk1"/>
              </a:solidFill>
              <a:latin typeface="Calibri"/>
              <a:ea typeface="Calibri"/>
              <a:cs typeface="Calibri"/>
              <a:sym typeface="Calibri"/>
            </a:endParaRPr>
          </a:p>
        </p:txBody>
      </p:sp>
      <p:sp>
        <p:nvSpPr>
          <p:cNvPr id="3325" name="Google Shape;3325;p44"/>
          <p:cNvSpPr/>
          <p:nvPr/>
        </p:nvSpPr>
        <p:spPr>
          <a:xfrm>
            <a:off x="1749247" y="2971800"/>
            <a:ext cx="1733702" cy="247802"/>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26" name="Google Shape;3326;p44"/>
          <p:cNvPicPr preferRelativeResize="0"/>
          <p:nvPr/>
        </p:nvPicPr>
        <p:blipFill rotWithShape="1">
          <a:blip r:embed="rId6">
            <a:alphaModFix/>
          </a:blip>
          <a:srcRect b="0" l="0" r="0" t="0"/>
          <a:stretch/>
        </p:blipFill>
        <p:spPr>
          <a:xfrm>
            <a:off x="1825142" y="3038551"/>
            <a:ext cx="114300" cy="114300"/>
          </a:xfrm>
          <a:prstGeom prst="rect">
            <a:avLst/>
          </a:prstGeom>
          <a:noFill/>
          <a:ln>
            <a:noFill/>
          </a:ln>
        </p:spPr>
      </p:pic>
      <p:sp>
        <p:nvSpPr>
          <p:cNvPr id="3327" name="Google Shape;3327;p44"/>
          <p:cNvSpPr txBox="1"/>
          <p:nvPr/>
        </p:nvSpPr>
        <p:spPr>
          <a:xfrm>
            <a:off x="1977847" y="3010205"/>
            <a:ext cx="1515161"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コンプライアンス違反</a:t>
            </a:r>
            <a:endParaRPr b="0" i="0" sz="900" u="none" cap="none" strike="noStrike">
              <a:solidFill>
                <a:schemeClr val="dk1"/>
              </a:solidFill>
              <a:latin typeface="Calibri"/>
              <a:ea typeface="Calibri"/>
              <a:cs typeface="Calibri"/>
              <a:sym typeface="Calibri"/>
            </a:endParaRPr>
          </a:p>
        </p:txBody>
      </p:sp>
      <p:sp>
        <p:nvSpPr>
          <p:cNvPr id="3328" name="Google Shape;3328;p44"/>
          <p:cNvSpPr/>
          <p:nvPr/>
        </p:nvSpPr>
        <p:spPr>
          <a:xfrm>
            <a:off x="580644" y="3524098"/>
            <a:ext cx="5219395" cy="1352398"/>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4"/>
          <p:cNvSpPr txBox="1"/>
          <p:nvPr/>
        </p:nvSpPr>
        <p:spPr>
          <a:xfrm>
            <a:off x="819302" y="3666744"/>
            <a:ext cx="2358238" cy="2478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倫理的判断基準の策定未着手</a:t>
            </a:r>
            <a:endParaRPr b="0" i="0" sz="1300" u="none" cap="none" strike="noStrike">
              <a:solidFill>
                <a:schemeClr val="dk1"/>
              </a:solidFill>
              <a:latin typeface="Calibri"/>
              <a:ea typeface="Calibri"/>
              <a:cs typeface="Calibri"/>
              <a:sym typeface="Calibri"/>
            </a:endParaRPr>
          </a:p>
        </p:txBody>
      </p:sp>
      <p:sp>
        <p:nvSpPr>
          <p:cNvPr id="3330" name="Google Shape;3330;p44"/>
          <p:cNvSpPr txBox="1"/>
          <p:nvPr/>
        </p:nvSpPr>
        <p:spPr>
          <a:xfrm>
            <a:off x="819302" y="3984955"/>
            <a:ext cx="4770425"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AIが倫理的なジレンマに直面した際の判断ロジックが定義されておらず、社会的信頼を損なう恐れがある。</a:t>
            </a:r>
            <a:endParaRPr b="0" i="0" sz="900" u="none" cap="none" strike="noStrike">
              <a:solidFill>
                <a:schemeClr val="dk1"/>
              </a:solidFill>
              <a:latin typeface="Calibri"/>
              <a:ea typeface="Calibri"/>
              <a:cs typeface="Calibri"/>
              <a:sym typeface="Calibri"/>
            </a:endParaRPr>
          </a:p>
        </p:txBody>
      </p:sp>
      <p:sp>
        <p:nvSpPr>
          <p:cNvPr id="3331" name="Google Shape;3331;p44"/>
          <p:cNvSpPr/>
          <p:nvPr/>
        </p:nvSpPr>
        <p:spPr>
          <a:xfrm>
            <a:off x="819302" y="4466844"/>
            <a:ext cx="819302" cy="247802"/>
          </a:xfrm>
          <a:prstGeom prst="roundRect">
            <a:avLst>
              <a:gd fmla="val 56770" name="adj"/>
            </a:avLst>
          </a:prstGeom>
          <a:solidFill>
            <a:srgbClr val="FF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32" name="Google Shape;3332;p44"/>
          <p:cNvPicPr preferRelativeResize="0"/>
          <p:nvPr/>
        </p:nvPicPr>
        <p:blipFill rotWithShape="1">
          <a:blip r:embed="rId5">
            <a:alphaModFix/>
          </a:blip>
          <a:srcRect b="0" l="-2571" r="-2570" t="0"/>
          <a:stretch/>
        </p:blipFill>
        <p:spPr>
          <a:xfrm>
            <a:off x="895198" y="4533595"/>
            <a:ext cx="105156" cy="114300"/>
          </a:xfrm>
          <a:prstGeom prst="rect">
            <a:avLst/>
          </a:prstGeom>
          <a:noFill/>
          <a:ln>
            <a:noFill/>
          </a:ln>
        </p:spPr>
      </p:pic>
      <p:sp>
        <p:nvSpPr>
          <p:cNvPr id="3333" name="Google Shape;3333;p44"/>
          <p:cNvSpPr txBox="1"/>
          <p:nvPr/>
        </p:nvSpPr>
        <p:spPr>
          <a:xfrm>
            <a:off x="1037844" y="4505249"/>
            <a:ext cx="6099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E123C"/>
              </a:buClr>
              <a:buSzPts val="900"/>
              <a:buFont typeface="Noto Sans JP"/>
              <a:buNone/>
            </a:pPr>
            <a:r>
              <a:rPr b="1" i="0" lang="en-US" sz="900" u="none" cap="none" strike="noStrike">
                <a:solidFill>
                  <a:srgbClr val="BE123C"/>
                </a:solidFill>
                <a:latin typeface="Noto Sans JP"/>
                <a:ea typeface="Noto Sans JP"/>
                <a:cs typeface="Noto Sans JP"/>
                <a:sym typeface="Noto Sans JP"/>
              </a:rPr>
              <a:t>緊急度: 高</a:t>
            </a:r>
            <a:endParaRPr b="0" i="0" sz="900" u="none" cap="none" strike="noStrike">
              <a:solidFill>
                <a:schemeClr val="dk1"/>
              </a:solidFill>
              <a:latin typeface="Calibri"/>
              <a:ea typeface="Calibri"/>
              <a:cs typeface="Calibri"/>
              <a:sym typeface="Calibri"/>
            </a:endParaRPr>
          </a:p>
        </p:txBody>
      </p:sp>
      <p:sp>
        <p:nvSpPr>
          <p:cNvPr id="3334" name="Google Shape;3334;p44"/>
          <p:cNvSpPr/>
          <p:nvPr/>
        </p:nvSpPr>
        <p:spPr>
          <a:xfrm>
            <a:off x="1749247" y="4466844"/>
            <a:ext cx="1429207" cy="247802"/>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35" name="Google Shape;3335;p44"/>
          <p:cNvPicPr preferRelativeResize="0"/>
          <p:nvPr/>
        </p:nvPicPr>
        <p:blipFill rotWithShape="1">
          <a:blip r:embed="rId7">
            <a:alphaModFix/>
          </a:blip>
          <a:srcRect b="-80" l="0" r="0" t="-80"/>
          <a:stretch/>
        </p:blipFill>
        <p:spPr>
          <a:xfrm>
            <a:off x="1825142" y="4533595"/>
            <a:ext cx="142646" cy="114300"/>
          </a:xfrm>
          <a:prstGeom prst="rect">
            <a:avLst/>
          </a:prstGeom>
          <a:noFill/>
          <a:ln>
            <a:noFill/>
          </a:ln>
        </p:spPr>
      </p:pic>
      <p:sp>
        <p:nvSpPr>
          <p:cNvPr id="3336" name="Google Shape;3336;p44"/>
          <p:cNvSpPr txBox="1"/>
          <p:nvPr/>
        </p:nvSpPr>
        <p:spPr>
          <a:xfrm>
            <a:off x="2006194" y="4505249"/>
            <a:ext cx="11814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倫理基準準拠性</a:t>
            </a:r>
            <a:endParaRPr b="0" i="0" sz="900" u="none" cap="none" strike="noStrike">
              <a:solidFill>
                <a:schemeClr val="dk1"/>
              </a:solidFill>
              <a:latin typeface="Calibri"/>
              <a:ea typeface="Calibri"/>
              <a:cs typeface="Calibri"/>
              <a:sym typeface="Calibri"/>
            </a:endParaRPr>
          </a:p>
        </p:txBody>
      </p:sp>
      <p:sp>
        <p:nvSpPr>
          <p:cNvPr id="3337" name="Google Shape;3337;p44"/>
          <p:cNvSpPr/>
          <p:nvPr/>
        </p:nvSpPr>
        <p:spPr>
          <a:xfrm>
            <a:off x="580644" y="5020056"/>
            <a:ext cx="5219395" cy="1352398"/>
          </a:xfrm>
          <a:prstGeom prst="roundRect">
            <a:avLst>
              <a:gd fmla="val 476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4"/>
          <p:cNvSpPr txBox="1"/>
          <p:nvPr/>
        </p:nvSpPr>
        <p:spPr>
          <a:xfrm>
            <a:off x="819302" y="5162702"/>
            <a:ext cx="2186330" cy="2478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継続的改善の仕組み未実装</a:t>
            </a:r>
            <a:endParaRPr b="0" i="0" sz="1300" u="none" cap="none" strike="noStrike">
              <a:solidFill>
                <a:schemeClr val="dk1"/>
              </a:solidFill>
              <a:latin typeface="Calibri"/>
              <a:ea typeface="Calibri"/>
              <a:cs typeface="Calibri"/>
              <a:sym typeface="Calibri"/>
            </a:endParaRPr>
          </a:p>
        </p:txBody>
      </p:sp>
      <p:sp>
        <p:nvSpPr>
          <p:cNvPr id="3339" name="Google Shape;3339;p44"/>
          <p:cNvSpPr txBox="1"/>
          <p:nvPr/>
        </p:nvSpPr>
        <p:spPr>
          <a:xfrm>
            <a:off x="819302" y="5480914"/>
            <a:ext cx="4770425"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自律運用データからの学習フィードバックループが確立されておらず、システムの進化が停滞する。</a:t>
            </a:r>
            <a:endParaRPr b="0" i="0" sz="900" u="none" cap="none" strike="noStrike">
              <a:solidFill>
                <a:schemeClr val="dk1"/>
              </a:solidFill>
              <a:latin typeface="Calibri"/>
              <a:ea typeface="Calibri"/>
              <a:cs typeface="Calibri"/>
              <a:sym typeface="Calibri"/>
            </a:endParaRPr>
          </a:p>
        </p:txBody>
      </p:sp>
      <p:sp>
        <p:nvSpPr>
          <p:cNvPr id="3340" name="Google Shape;3340;p44"/>
          <p:cNvSpPr/>
          <p:nvPr/>
        </p:nvSpPr>
        <p:spPr>
          <a:xfrm>
            <a:off x="819302" y="5962802"/>
            <a:ext cx="828446" cy="247802"/>
          </a:xfrm>
          <a:prstGeom prst="roundRect">
            <a:avLst>
              <a:gd fmla="val 56770" name="adj"/>
            </a:avLst>
          </a:prstGeom>
          <a:solidFill>
            <a:srgbClr val="FFE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41" name="Google Shape;3341;p44"/>
          <p:cNvPicPr preferRelativeResize="0"/>
          <p:nvPr/>
        </p:nvPicPr>
        <p:blipFill rotWithShape="1">
          <a:blip r:embed="rId8">
            <a:alphaModFix/>
          </a:blip>
          <a:srcRect b="0" l="0" r="0" t="0"/>
          <a:stretch/>
        </p:blipFill>
        <p:spPr>
          <a:xfrm>
            <a:off x="895198" y="6029554"/>
            <a:ext cx="114300" cy="114300"/>
          </a:xfrm>
          <a:prstGeom prst="rect">
            <a:avLst/>
          </a:prstGeom>
          <a:noFill/>
          <a:ln>
            <a:noFill/>
          </a:ln>
        </p:spPr>
      </p:pic>
      <p:sp>
        <p:nvSpPr>
          <p:cNvPr id="3342" name="Google Shape;3342;p44"/>
          <p:cNvSpPr txBox="1"/>
          <p:nvPr/>
        </p:nvSpPr>
        <p:spPr>
          <a:xfrm>
            <a:off x="1047902" y="6001207"/>
            <a:ext cx="6099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900"/>
              <a:buFont typeface="Noto Sans JP"/>
              <a:buNone/>
            </a:pPr>
            <a:r>
              <a:rPr b="1" i="0" lang="en-US" sz="900" u="none" cap="none" strike="noStrike">
                <a:solidFill>
                  <a:srgbClr val="C2410C"/>
                </a:solidFill>
                <a:latin typeface="Noto Sans JP"/>
                <a:ea typeface="Noto Sans JP"/>
                <a:cs typeface="Noto Sans JP"/>
                <a:sym typeface="Noto Sans JP"/>
              </a:rPr>
              <a:t>緊急度: 中</a:t>
            </a:r>
            <a:endParaRPr b="0" i="0" sz="900" u="none" cap="none" strike="noStrike">
              <a:solidFill>
                <a:schemeClr val="dk1"/>
              </a:solidFill>
              <a:latin typeface="Calibri"/>
              <a:ea typeface="Calibri"/>
              <a:cs typeface="Calibri"/>
              <a:sym typeface="Calibri"/>
            </a:endParaRPr>
          </a:p>
        </p:txBody>
      </p:sp>
      <p:sp>
        <p:nvSpPr>
          <p:cNvPr id="3343" name="Google Shape;3343;p44"/>
          <p:cNvSpPr/>
          <p:nvPr/>
        </p:nvSpPr>
        <p:spPr>
          <a:xfrm>
            <a:off x="1758391" y="5962802"/>
            <a:ext cx="1628546" cy="247802"/>
          </a:xfrm>
          <a:prstGeom prst="roundRect">
            <a:avLst>
              <a:gd fmla="val 5677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44" name="Google Shape;3344;p44"/>
          <p:cNvPicPr preferRelativeResize="0"/>
          <p:nvPr/>
        </p:nvPicPr>
        <p:blipFill rotWithShape="1">
          <a:blip r:embed="rId9">
            <a:alphaModFix/>
          </a:blip>
          <a:srcRect b="0" l="0" r="0" t="0"/>
          <a:stretch/>
        </p:blipFill>
        <p:spPr>
          <a:xfrm>
            <a:off x="1835201" y="6029554"/>
            <a:ext cx="114300" cy="114300"/>
          </a:xfrm>
          <a:prstGeom prst="rect">
            <a:avLst/>
          </a:prstGeom>
          <a:noFill/>
          <a:ln>
            <a:noFill/>
          </a:ln>
        </p:spPr>
      </p:pic>
      <p:sp>
        <p:nvSpPr>
          <p:cNvPr id="3345" name="Google Shape;3345;p44"/>
          <p:cNvSpPr txBox="1"/>
          <p:nvPr/>
        </p:nvSpPr>
        <p:spPr>
          <a:xfrm>
            <a:off x="1986991" y="6001207"/>
            <a:ext cx="14100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影響: 改善サイクルの停滞</a:t>
            </a:r>
            <a:endParaRPr b="0" i="0" sz="900" u="none" cap="none" strike="noStrike">
              <a:solidFill>
                <a:schemeClr val="dk1"/>
              </a:solidFill>
              <a:latin typeface="Calibri"/>
              <a:ea typeface="Calibri"/>
              <a:cs typeface="Calibri"/>
              <a:sym typeface="Calibri"/>
            </a:endParaRPr>
          </a:p>
        </p:txBody>
      </p:sp>
      <p:sp>
        <p:nvSpPr>
          <p:cNvPr id="3346" name="Google Shape;3346;p44"/>
          <p:cNvSpPr/>
          <p:nvPr/>
        </p:nvSpPr>
        <p:spPr>
          <a:xfrm>
            <a:off x="6191402" y="1248156"/>
            <a:ext cx="5619902" cy="5324551"/>
          </a:xfrm>
          <a:prstGeom prst="roundRect">
            <a:avLst>
              <a:gd fmla="val 492" name="adj"/>
            </a:avLst>
          </a:prstGeom>
          <a:solidFill>
            <a:srgbClr val="FAF5FF"/>
          </a:solidFill>
          <a:ln cap="flat" cmpd="sng" w="12700">
            <a:solidFill>
              <a:srgbClr val="E9D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4"/>
          <p:cNvSpPr/>
          <p:nvPr/>
        </p:nvSpPr>
        <p:spPr>
          <a:xfrm>
            <a:off x="6391656" y="1828800"/>
            <a:ext cx="5219395" cy="9144"/>
          </a:xfrm>
          <a:prstGeom prst="rect">
            <a:avLst/>
          </a:prstGeom>
          <a:solidFill>
            <a:srgbClr val="CBD5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48" name="Google Shape;3348;p44"/>
          <p:cNvPicPr preferRelativeResize="0"/>
          <p:nvPr/>
        </p:nvPicPr>
        <p:blipFill rotWithShape="1">
          <a:blip r:embed="rId10">
            <a:alphaModFix/>
          </a:blip>
          <a:srcRect b="0" l="0" r="0" t="0"/>
          <a:stretch/>
        </p:blipFill>
        <p:spPr>
          <a:xfrm>
            <a:off x="6391656" y="1495044"/>
            <a:ext cx="142646" cy="190195"/>
          </a:xfrm>
          <a:prstGeom prst="rect">
            <a:avLst/>
          </a:prstGeom>
          <a:noFill/>
          <a:ln>
            <a:noFill/>
          </a:ln>
        </p:spPr>
      </p:pic>
      <p:sp>
        <p:nvSpPr>
          <p:cNvPr id="3349" name="Google Shape;3349;p44"/>
          <p:cNvSpPr txBox="1"/>
          <p:nvPr/>
        </p:nvSpPr>
        <p:spPr>
          <a:xfrm>
            <a:off x="6629400" y="1447495"/>
            <a:ext cx="1838858" cy="2770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B21A8"/>
              </a:buClr>
              <a:buSzPts val="1500"/>
              <a:buFont typeface="Noto Sans JP"/>
              <a:buNone/>
            </a:pPr>
            <a:r>
              <a:rPr b="1" i="0" lang="en-US" sz="1500" u="none" cap="none" strike="noStrike">
                <a:solidFill>
                  <a:srgbClr val="6B21A8"/>
                </a:solidFill>
                <a:latin typeface="Noto Sans JP"/>
                <a:ea typeface="Noto Sans JP"/>
                <a:cs typeface="Noto Sans JP"/>
                <a:sym typeface="Noto Sans JP"/>
              </a:rPr>
              <a:t>解決策 (Solutions)</a:t>
            </a:r>
            <a:endParaRPr b="0" i="0" sz="1500" u="none" cap="none" strike="noStrike">
              <a:solidFill>
                <a:schemeClr val="dk1"/>
              </a:solidFill>
              <a:latin typeface="Calibri"/>
              <a:ea typeface="Calibri"/>
              <a:cs typeface="Calibri"/>
              <a:sym typeface="Calibri"/>
            </a:endParaRPr>
          </a:p>
        </p:txBody>
      </p:sp>
      <p:sp>
        <p:nvSpPr>
          <p:cNvPr id="3350" name="Google Shape;3350;p44"/>
          <p:cNvSpPr/>
          <p:nvPr/>
        </p:nvSpPr>
        <p:spPr>
          <a:xfrm>
            <a:off x="6391656" y="2029054"/>
            <a:ext cx="5219395" cy="1591056"/>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4"/>
          <p:cNvSpPr/>
          <p:nvPr/>
        </p:nvSpPr>
        <p:spPr>
          <a:xfrm>
            <a:off x="6629400" y="2190902"/>
            <a:ext cx="304495" cy="209398"/>
          </a:xfrm>
          <a:prstGeom prst="roundRect">
            <a:avLst>
              <a:gd fmla="val 7939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4"/>
          <p:cNvSpPr txBox="1"/>
          <p:nvPr/>
        </p:nvSpPr>
        <p:spPr>
          <a:xfrm>
            <a:off x="6705295" y="2210105"/>
            <a:ext cx="238658"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3353" name="Google Shape;3353;p44"/>
          <p:cNvSpPr/>
          <p:nvPr/>
        </p:nvSpPr>
        <p:spPr>
          <a:xfrm>
            <a:off x="10848442" y="2190902"/>
            <a:ext cx="571500" cy="209398"/>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54" name="Google Shape;3354;p44"/>
          <p:cNvPicPr preferRelativeResize="0"/>
          <p:nvPr/>
        </p:nvPicPr>
        <p:blipFill rotWithShape="1">
          <a:blip r:embed="rId11">
            <a:alphaModFix/>
          </a:blip>
          <a:srcRect b="0" l="0" r="0" t="0"/>
          <a:stretch/>
        </p:blipFill>
        <p:spPr>
          <a:xfrm>
            <a:off x="10924337" y="2243023"/>
            <a:ext cx="114300" cy="114300"/>
          </a:xfrm>
          <a:prstGeom prst="rect">
            <a:avLst/>
          </a:prstGeom>
          <a:noFill/>
          <a:ln>
            <a:noFill/>
          </a:ln>
        </p:spPr>
      </p:pic>
      <p:sp>
        <p:nvSpPr>
          <p:cNvPr id="3355" name="Google Shape;3355;p44"/>
          <p:cNvSpPr txBox="1"/>
          <p:nvPr/>
        </p:nvSpPr>
        <p:spPr>
          <a:xfrm>
            <a:off x="11038637" y="2210105"/>
            <a:ext cx="391363"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2ヶ月</a:t>
            </a:r>
            <a:endParaRPr b="0" i="0" sz="900" u="none" cap="none" strike="noStrike">
              <a:solidFill>
                <a:schemeClr val="dk1"/>
              </a:solidFill>
              <a:latin typeface="Calibri"/>
              <a:ea typeface="Calibri"/>
              <a:cs typeface="Calibri"/>
              <a:sym typeface="Calibri"/>
            </a:endParaRPr>
          </a:p>
        </p:txBody>
      </p:sp>
      <p:sp>
        <p:nvSpPr>
          <p:cNvPr id="3356" name="Google Shape;3356;p44"/>
          <p:cNvSpPr txBox="1"/>
          <p:nvPr/>
        </p:nvSpPr>
        <p:spPr>
          <a:xfrm>
            <a:off x="6629400" y="2476195"/>
            <a:ext cx="224851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完全自律システム監査体制構築</a:t>
            </a:r>
            <a:endParaRPr b="0" i="0" sz="1200" u="none" cap="none" strike="noStrike">
              <a:solidFill>
                <a:schemeClr val="dk1"/>
              </a:solidFill>
              <a:latin typeface="Calibri"/>
              <a:ea typeface="Calibri"/>
              <a:cs typeface="Calibri"/>
              <a:sym typeface="Calibri"/>
            </a:endParaRPr>
          </a:p>
        </p:txBody>
      </p:sp>
      <p:sp>
        <p:nvSpPr>
          <p:cNvPr id="3357" name="Google Shape;3357;p44"/>
          <p:cNvSpPr txBox="1"/>
          <p:nvPr/>
        </p:nvSpPr>
        <p:spPr>
          <a:xfrm>
            <a:off x="6629400" y="2762402"/>
            <a:ext cx="4798771"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自動監査ログ分析ツールの導入、リアルタイム監視ダッシュボード、定期監査レポート生成の仕組み化。</a:t>
            </a:r>
            <a:endParaRPr b="0" i="0" sz="900" u="none" cap="none" strike="noStrike">
              <a:solidFill>
                <a:schemeClr val="dk1"/>
              </a:solidFill>
              <a:latin typeface="Calibri"/>
              <a:ea typeface="Calibri"/>
              <a:cs typeface="Calibri"/>
              <a:sym typeface="Calibri"/>
            </a:endParaRPr>
          </a:p>
        </p:txBody>
      </p:sp>
      <p:sp>
        <p:nvSpPr>
          <p:cNvPr id="3358" name="Google Shape;3358;p44"/>
          <p:cNvSpPr/>
          <p:nvPr/>
        </p:nvSpPr>
        <p:spPr>
          <a:xfrm>
            <a:off x="6629400" y="3209544"/>
            <a:ext cx="1600200" cy="247802"/>
          </a:xfrm>
          <a:prstGeom prst="roundRect">
            <a:avLst>
              <a:gd fmla="val 56770" name="adj"/>
            </a:avLst>
          </a:prstGeom>
          <a:solidFill>
            <a:srgbClr val="F5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59" name="Google Shape;3359;p44"/>
          <p:cNvPicPr preferRelativeResize="0"/>
          <p:nvPr/>
        </p:nvPicPr>
        <p:blipFill rotWithShape="1">
          <a:blip r:embed="rId12">
            <a:alphaModFix/>
          </a:blip>
          <a:srcRect b="0" l="-133" r="-133" t="0"/>
          <a:stretch/>
        </p:blipFill>
        <p:spPr>
          <a:xfrm>
            <a:off x="6705295" y="3276295"/>
            <a:ext cx="85954" cy="114300"/>
          </a:xfrm>
          <a:prstGeom prst="rect">
            <a:avLst/>
          </a:prstGeom>
          <a:noFill/>
          <a:ln>
            <a:noFill/>
          </a:ln>
        </p:spPr>
      </p:pic>
      <p:sp>
        <p:nvSpPr>
          <p:cNvPr id="3360" name="Google Shape;3360;p44"/>
          <p:cNvSpPr txBox="1"/>
          <p:nvPr/>
        </p:nvSpPr>
        <p:spPr>
          <a:xfrm>
            <a:off x="6829654" y="3247949"/>
            <a:ext cx="14100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900"/>
              <a:buFont typeface="Noto Sans JP"/>
              <a:buNone/>
            </a:pPr>
            <a:r>
              <a:rPr b="1" i="0" lang="en-US" sz="900" u="none" cap="none" strike="noStrike">
                <a:solidFill>
                  <a:srgbClr val="7C3AED"/>
                </a:solidFill>
                <a:latin typeface="Noto Sans JP"/>
                <a:ea typeface="Noto Sans JP"/>
                <a:cs typeface="Noto Sans JP"/>
                <a:sym typeface="Noto Sans JP"/>
              </a:rPr>
              <a:t>期待効果: 監査体制 100%</a:t>
            </a:r>
            <a:endParaRPr b="0" i="0" sz="900" u="none" cap="none" strike="noStrike">
              <a:solidFill>
                <a:schemeClr val="dk1"/>
              </a:solidFill>
              <a:latin typeface="Calibri"/>
              <a:ea typeface="Calibri"/>
              <a:cs typeface="Calibri"/>
              <a:sym typeface="Calibri"/>
            </a:endParaRPr>
          </a:p>
        </p:txBody>
      </p:sp>
      <p:sp>
        <p:nvSpPr>
          <p:cNvPr id="3361" name="Google Shape;3361;p44"/>
          <p:cNvSpPr/>
          <p:nvPr/>
        </p:nvSpPr>
        <p:spPr>
          <a:xfrm>
            <a:off x="6391656" y="3762756"/>
            <a:ext cx="5219395" cy="1591056"/>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4"/>
          <p:cNvSpPr/>
          <p:nvPr/>
        </p:nvSpPr>
        <p:spPr>
          <a:xfrm>
            <a:off x="6629400" y="3924605"/>
            <a:ext cx="304495" cy="209398"/>
          </a:xfrm>
          <a:prstGeom prst="roundRect">
            <a:avLst>
              <a:gd fmla="val 79396" name="adj"/>
            </a:avLst>
          </a:prstGeom>
          <a:solidFill>
            <a:srgbClr val="DC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4"/>
          <p:cNvSpPr txBox="1"/>
          <p:nvPr/>
        </p:nvSpPr>
        <p:spPr>
          <a:xfrm>
            <a:off x="6705295" y="3943807"/>
            <a:ext cx="238658"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3364" name="Google Shape;3364;p44"/>
          <p:cNvSpPr/>
          <p:nvPr/>
        </p:nvSpPr>
        <p:spPr>
          <a:xfrm>
            <a:off x="10743286" y="3924605"/>
            <a:ext cx="676656" cy="209398"/>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65" name="Google Shape;3365;p44"/>
          <p:cNvPicPr preferRelativeResize="0"/>
          <p:nvPr/>
        </p:nvPicPr>
        <p:blipFill rotWithShape="1">
          <a:blip r:embed="rId11">
            <a:alphaModFix/>
          </a:blip>
          <a:srcRect b="0" l="0" r="0" t="0"/>
          <a:stretch/>
        </p:blipFill>
        <p:spPr>
          <a:xfrm>
            <a:off x="10820095" y="3976726"/>
            <a:ext cx="114300" cy="114300"/>
          </a:xfrm>
          <a:prstGeom prst="rect">
            <a:avLst/>
          </a:prstGeom>
          <a:noFill/>
          <a:ln>
            <a:noFill/>
          </a:ln>
        </p:spPr>
      </p:pic>
      <p:sp>
        <p:nvSpPr>
          <p:cNvPr id="3366" name="Google Shape;3366;p44"/>
          <p:cNvSpPr txBox="1"/>
          <p:nvPr/>
        </p:nvSpPr>
        <p:spPr>
          <a:xfrm>
            <a:off x="10934395" y="3943807"/>
            <a:ext cx="495605"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1.5ヶ月</a:t>
            </a:r>
            <a:endParaRPr b="0" i="0" sz="900" u="none" cap="none" strike="noStrike">
              <a:solidFill>
                <a:schemeClr val="dk1"/>
              </a:solidFill>
              <a:latin typeface="Calibri"/>
              <a:ea typeface="Calibri"/>
              <a:cs typeface="Calibri"/>
              <a:sym typeface="Calibri"/>
            </a:endParaRPr>
          </a:p>
        </p:txBody>
      </p:sp>
      <p:sp>
        <p:nvSpPr>
          <p:cNvPr id="3367" name="Google Shape;3367;p44"/>
          <p:cNvSpPr txBox="1"/>
          <p:nvPr/>
        </p:nvSpPr>
        <p:spPr>
          <a:xfrm>
            <a:off x="6629400" y="4209898"/>
            <a:ext cx="1495958"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倫理的判断基準策定</a:t>
            </a:r>
            <a:endParaRPr b="0" i="0" sz="1200" u="none" cap="none" strike="noStrike">
              <a:solidFill>
                <a:schemeClr val="dk1"/>
              </a:solidFill>
              <a:latin typeface="Calibri"/>
              <a:ea typeface="Calibri"/>
              <a:cs typeface="Calibri"/>
              <a:sym typeface="Calibri"/>
            </a:endParaRPr>
          </a:p>
        </p:txBody>
      </p:sp>
      <p:sp>
        <p:nvSpPr>
          <p:cNvPr id="3368" name="Google Shape;3368;p44"/>
          <p:cNvSpPr txBox="1"/>
          <p:nvPr/>
        </p:nvSpPr>
        <p:spPr>
          <a:xfrm>
            <a:off x="6629400" y="4496105"/>
            <a:ext cx="4788713"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AI倫理ガイドラインの策定、判断基準の明文化、および外部有識者を含む倫理委員会の設置。</a:t>
            </a:r>
            <a:endParaRPr b="0" i="0" sz="900" u="none" cap="none" strike="noStrike">
              <a:solidFill>
                <a:schemeClr val="dk1"/>
              </a:solidFill>
              <a:latin typeface="Calibri"/>
              <a:ea typeface="Calibri"/>
              <a:cs typeface="Calibri"/>
              <a:sym typeface="Calibri"/>
            </a:endParaRPr>
          </a:p>
        </p:txBody>
      </p:sp>
      <p:sp>
        <p:nvSpPr>
          <p:cNvPr id="3369" name="Google Shape;3369;p44"/>
          <p:cNvSpPr/>
          <p:nvPr/>
        </p:nvSpPr>
        <p:spPr>
          <a:xfrm>
            <a:off x="6629400" y="4943246"/>
            <a:ext cx="1628546" cy="247802"/>
          </a:xfrm>
          <a:prstGeom prst="roundRect">
            <a:avLst>
              <a:gd fmla="val 56770" name="adj"/>
            </a:avLst>
          </a:prstGeom>
          <a:solidFill>
            <a:srgbClr val="F5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70" name="Google Shape;3370;p44"/>
          <p:cNvPicPr preferRelativeResize="0"/>
          <p:nvPr/>
        </p:nvPicPr>
        <p:blipFill rotWithShape="1">
          <a:blip r:embed="rId13">
            <a:alphaModFix/>
          </a:blip>
          <a:srcRect b="0" l="0" r="0" t="0"/>
          <a:stretch/>
        </p:blipFill>
        <p:spPr>
          <a:xfrm>
            <a:off x="6705295" y="5009998"/>
            <a:ext cx="114300" cy="114300"/>
          </a:xfrm>
          <a:prstGeom prst="rect">
            <a:avLst/>
          </a:prstGeom>
          <a:noFill/>
          <a:ln>
            <a:noFill/>
          </a:ln>
        </p:spPr>
      </p:pic>
      <p:sp>
        <p:nvSpPr>
          <p:cNvPr id="3371" name="Google Shape;3371;p44"/>
          <p:cNvSpPr txBox="1"/>
          <p:nvPr/>
        </p:nvSpPr>
        <p:spPr>
          <a:xfrm>
            <a:off x="6858000" y="4981651"/>
            <a:ext cx="14100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900"/>
              <a:buFont typeface="Noto Sans JP"/>
              <a:buNone/>
            </a:pPr>
            <a:r>
              <a:rPr b="1" i="0" lang="en-US" sz="900" u="none" cap="none" strike="noStrike">
                <a:solidFill>
                  <a:srgbClr val="7C3AED"/>
                </a:solidFill>
                <a:latin typeface="Noto Sans JP"/>
                <a:ea typeface="Noto Sans JP"/>
                <a:cs typeface="Noto Sans JP"/>
                <a:sym typeface="Noto Sans JP"/>
              </a:rPr>
              <a:t>期待効果: 倫理基準明確化</a:t>
            </a:r>
            <a:endParaRPr b="0" i="0" sz="900" u="none" cap="none" strike="noStrike">
              <a:solidFill>
                <a:schemeClr val="dk1"/>
              </a:solidFill>
              <a:latin typeface="Calibri"/>
              <a:ea typeface="Calibri"/>
              <a:cs typeface="Calibri"/>
              <a:sym typeface="Calibri"/>
            </a:endParaRPr>
          </a:p>
        </p:txBody>
      </p:sp>
      <p:sp>
        <p:nvSpPr>
          <p:cNvPr id="3372" name="Google Shape;3372;p44"/>
          <p:cNvSpPr/>
          <p:nvPr/>
        </p:nvSpPr>
        <p:spPr>
          <a:xfrm>
            <a:off x="6391656" y="5495544"/>
            <a:ext cx="5219395" cy="1591056"/>
          </a:xfrm>
          <a:prstGeom prst="roundRect">
            <a:avLst>
              <a:gd fmla="val 3441"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4"/>
          <p:cNvSpPr/>
          <p:nvPr/>
        </p:nvSpPr>
        <p:spPr>
          <a:xfrm>
            <a:off x="6629400" y="5658307"/>
            <a:ext cx="304495" cy="209398"/>
          </a:xfrm>
          <a:prstGeom prst="roundRect">
            <a:avLst>
              <a:gd fmla="val 79396" name="adj"/>
            </a:avLst>
          </a:prstGeom>
          <a:solidFill>
            <a:srgbClr val="EA58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4"/>
          <p:cNvSpPr txBox="1"/>
          <p:nvPr/>
        </p:nvSpPr>
        <p:spPr>
          <a:xfrm>
            <a:off x="6705295" y="5676595"/>
            <a:ext cx="238658"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1" i="0" lang="en-US" sz="900" u="none" cap="none" strike="noStrike">
                <a:solidFill>
                  <a:srgbClr val="FFFFFF"/>
                </a:solidFill>
                <a:latin typeface="Noto Sans JP"/>
                <a:ea typeface="Noto Sans JP"/>
                <a:cs typeface="Noto Sans JP"/>
                <a:sym typeface="Noto Sans JP"/>
              </a:rPr>
              <a:t>P1</a:t>
            </a:r>
            <a:endParaRPr b="0" i="0" sz="900" u="none" cap="none" strike="noStrike">
              <a:solidFill>
                <a:schemeClr val="dk1"/>
              </a:solidFill>
              <a:latin typeface="Calibri"/>
              <a:ea typeface="Calibri"/>
              <a:cs typeface="Calibri"/>
              <a:sym typeface="Calibri"/>
            </a:endParaRPr>
          </a:p>
        </p:txBody>
      </p:sp>
      <p:sp>
        <p:nvSpPr>
          <p:cNvPr id="3375" name="Google Shape;3375;p44"/>
          <p:cNvSpPr/>
          <p:nvPr/>
        </p:nvSpPr>
        <p:spPr>
          <a:xfrm>
            <a:off x="10848442" y="5658307"/>
            <a:ext cx="571500" cy="209398"/>
          </a:xfrm>
          <a:prstGeom prst="roundRect">
            <a:avLst>
              <a:gd fmla="val 79396"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76" name="Google Shape;3376;p44"/>
          <p:cNvPicPr preferRelativeResize="0"/>
          <p:nvPr/>
        </p:nvPicPr>
        <p:blipFill rotWithShape="1">
          <a:blip r:embed="rId11">
            <a:alphaModFix/>
          </a:blip>
          <a:srcRect b="0" l="0" r="0" t="0"/>
          <a:stretch/>
        </p:blipFill>
        <p:spPr>
          <a:xfrm>
            <a:off x="10924337" y="5710428"/>
            <a:ext cx="114300" cy="114300"/>
          </a:xfrm>
          <a:prstGeom prst="rect">
            <a:avLst/>
          </a:prstGeom>
          <a:noFill/>
          <a:ln>
            <a:noFill/>
          </a:ln>
        </p:spPr>
      </p:pic>
      <p:sp>
        <p:nvSpPr>
          <p:cNvPr id="3377" name="Google Shape;3377;p44"/>
          <p:cNvSpPr txBox="1"/>
          <p:nvPr/>
        </p:nvSpPr>
        <p:spPr>
          <a:xfrm>
            <a:off x="11038637" y="5676595"/>
            <a:ext cx="391363"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3ヶ月</a:t>
            </a:r>
            <a:endParaRPr b="0" i="0" sz="900" u="none" cap="none" strike="noStrike">
              <a:solidFill>
                <a:schemeClr val="dk1"/>
              </a:solidFill>
              <a:latin typeface="Calibri"/>
              <a:ea typeface="Calibri"/>
              <a:cs typeface="Calibri"/>
              <a:sym typeface="Calibri"/>
            </a:endParaRPr>
          </a:p>
        </p:txBody>
      </p:sp>
      <p:sp>
        <p:nvSpPr>
          <p:cNvPr id="3378" name="Google Shape;3378;p44"/>
          <p:cNvSpPr txBox="1"/>
          <p:nvPr/>
        </p:nvSpPr>
        <p:spPr>
          <a:xfrm>
            <a:off x="6629400" y="5943600"/>
            <a:ext cx="1800454"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継続的改善の仕組み実装</a:t>
            </a:r>
            <a:endParaRPr b="0" i="0" sz="1200" u="none" cap="none" strike="noStrike">
              <a:solidFill>
                <a:schemeClr val="dk1"/>
              </a:solidFill>
              <a:latin typeface="Calibri"/>
              <a:ea typeface="Calibri"/>
              <a:cs typeface="Calibri"/>
              <a:sym typeface="Calibri"/>
            </a:endParaRPr>
          </a:p>
        </p:txBody>
      </p:sp>
      <p:sp>
        <p:nvSpPr>
          <p:cNvPr id="3379" name="Google Shape;3379;p44"/>
          <p:cNvSpPr txBox="1"/>
          <p:nvPr/>
        </p:nvSpPr>
        <p:spPr>
          <a:xfrm>
            <a:off x="6629400" y="6229807"/>
            <a:ext cx="4779569"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AIパフォーマンス分析、フィードバックループの自動化、モデルの自動最適化プロセスの構築。</a:t>
            </a:r>
            <a:endParaRPr b="0" i="0" sz="900" u="none" cap="none" strike="noStrike">
              <a:solidFill>
                <a:schemeClr val="dk1"/>
              </a:solidFill>
              <a:latin typeface="Calibri"/>
              <a:ea typeface="Calibri"/>
              <a:cs typeface="Calibri"/>
              <a:sym typeface="Calibri"/>
            </a:endParaRPr>
          </a:p>
        </p:txBody>
      </p:sp>
      <p:sp>
        <p:nvSpPr>
          <p:cNvPr id="3380" name="Google Shape;3380;p44"/>
          <p:cNvSpPr/>
          <p:nvPr/>
        </p:nvSpPr>
        <p:spPr>
          <a:xfrm>
            <a:off x="6629400" y="6676949"/>
            <a:ext cx="1742846" cy="247802"/>
          </a:xfrm>
          <a:prstGeom prst="roundRect">
            <a:avLst>
              <a:gd fmla="val 56770" name="adj"/>
            </a:avLst>
          </a:prstGeom>
          <a:solidFill>
            <a:srgbClr val="F5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81" name="Google Shape;3381;p44"/>
          <p:cNvPicPr preferRelativeResize="0"/>
          <p:nvPr/>
        </p:nvPicPr>
        <p:blipFill rotWithShape="1">
          <a:blip r:embed="rId14">
            <a:alphaModFix/>
          </a:blip>
          <a:srcRect b="0" l="0" r="0" t="0"/>
          <a:stretch/>
        </p:blipFill>
        <p:spPr>
          <a:xfrm>
            <a:off x="6705295" y="6743700"/>
            <a:ext cx="114300" cy="114300"/>
          </a:xfrm>
          <a:prstGeom prst="rect">
            <a:avLst/>
          </a:prstGeom>
          <a:noFill/>
          <a:ln>
            <a:noFill/>
          </a:ln>
        </p:spPr>
      </p:pic>
      <p:sp>
        <p:nvSpPr>
          <p:cNvPr id="3382" name="Google Shape;3382;p44"/>
          <p:cNvSpPr txBox="1"/>
          <p:nvPr/>
        </p:nvSpPr>
        <p:spPr>
          <a:xfrm>
            <a:off x="6858000" y="6715354"/>
            <a:ext cx="1524305"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900"/>
              <a:buFont typeface="Noto Sans JP"/>
              <a:buNone/>
            </a:pPr>
            <a:r>
              <a:rPr b="1" i="0" lang="en-US" sz="900" u="none" cap="none" strike="noStrike">
                <a:solidFill>
                  <a:srgbClr val="7C3AED"/>
                </a:solidFill>
                <a:latin typeface="Noto Sans JP"/>
                <a:ea typeface="Noto Sans JP"/>
                <a:cs typeface="Noto Sans JP"/>
                <a:sym typeface="Noto Sans JP"/>
              </a:rPr>
              <a:t>期待効果: 改善サイクル確立</a:t>
            </a:r>
            <a:endParaRPr b="0" i="0" sz="900" u="none" cap="none" strike="noStrike">
              <a:solidFill>
                <a:schemeClr val="dk1"/>
              </a:solidFill>
              <a:latin typeface="Calibri"/>
              <a:ea typeface="Calibri"/>
              <a:cs typeface="Calibri"/>
              <a:sym typeface="Calibri"/>
            </a:endParaRPr>
          </a:p>
        </p:txBody>
      </p:sp>
      <p:sp>
        <p:nvSpPr>
          <p:cNvPr id="3383" name="Google Shape;3383;p44"/>
          <p:cNvSpPr/>
          <p:nvPr/>
        </p:nvSpPr>
        <p:spPr>
          <a:xfrm>
            <a:off x="5943600" y="1736446"/>
            <a:ext cx="304495" cy="304495"/>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84" name="Google Shape;3384;p44"/>
          <p:cNvPicPr preferRelativeResize="0"/>
          <p:nvPr/>
        </p:nvPicPr>
        <p:blipFill rotWithShape="1">
          <a:blip r:embed="rId15">
            <a:alphaModFix/>
          </a:blip>
          <a:srcRect b="0" l="-56" r="-57" t="0"/>
          <a:stretch/>
        </p:blipFill>
        <p:spPr>
          <a:xfrm>
            <a:off x="5995721" y="1774850"/>
            <a:ext cx="200254" cy="228600"/>
          </a:xfrm>
          <a:prstGeom prst="rect">
            <a:avLst/>
          </a:prstGeom>
          <a:noFill/>
          <a:ln>
            <a:noFill/>
          </a:ln>
        </p:spPr>
      </p:pic>
      <p:sp>
        <p:nvSpPr>
          <p:cNvPr id="3385" name="Google Shape;3385;p44"/>
          <p:cNvSpPr/>
          <p:nvPr/>
        </p:nvSpPr>
        <p:spPr>
          <a:xfrm>
            <a:off x="5943600" y="3610051"/>
            <a:ext cx="304495" cy="304495"/>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86" name="Google Shape;3386;p44"/>
          <p:cNvPicPr preferRelativeResize="0"/>
          <p:nvPr/>
        </p:nvPicPr>
        <p:blipFill rotWithShape="1">
          <a:blip r:embed="rId15">
            <a:alphaModFix/>
          </a:blip>
          <a:srcRect b="0" l="-56" r="-57" t="0"/>
          <a:stretch/>
        </p:blipFill>
        <p:spPr>
          <a:xfrm>
            <a:off x="5995721" y="3647542"/>
            <a:ext cx="200254" cy="228600"/>
          </a:xfrm>
          <a:prstGeom prst="rect">
            <a:avLst/>
          </a:prstGeom>
          <a:noFill/>
          <a:ln>
            <a:noFill/>
          </a:ln>
        </p:spPr>
      </p:pic>
      <p:sp>
        <p:nvSpPr>
          <p:cNvPr id="3387" name="Google Shape;3387;p44"/>
          <p:cNvSpPr/>
          <p:nvPr/>
        </p:nvSpPr>
        <p:spPr>
          <a:xfrm>
            <a:off x="5943600" y="5482742"/>
            <a:ext cx="304495" cy="304495"/>
          </a:xfrm>
          <a:prstGeom prst="ellipse">
            <a:avLst/>
          </a:prstGeom>
          <a:solidFill>
            <a:srgbClr val="FFFFFF"/>
          </a:solidFill>
          <a:ln cap="flat" cmpd="sng" w="25400">
            <a:solidFill>
              <a:srgbClr val="E2E8F0"/>
            </a:solidFill>
            <a:prstDash val="solid"/>
            <a:round/>
            <a:headEnd len="sm" w="sm" type="none"/>
            <a:tailEnd len="sm" w="sm" type="none"/>
          </a:ln>
          <a:effectLst>
            <a:outerShdw blurRad="38100" rotWithShape="0" algn="bl" dir="5400000" dist="254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88" name="Google Shape;3388;p44"/>
          <p:cNvPicPr preferRelativeResize="0"/>
          <p:nvPr/>
        </p:nvPicPr>
        <p:blipFill rotWithShape="1">
          <a:blip r:embed="rId15">
            <a:alphaModFix/>
          </a:blip>
          <a:srcRect b="0" l="-56" r="-57" t="0"/>
          <a:stretch/>
        </p:blipFill>
        <p:spPr>
          <a:xfrm>
            <a:off x="5995721" y="5521147"/>
            <a:ext cx="200254" cy="228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3" name="Shape 3393"/>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8" name="Shape 3398"/>
        <p:cNvGrpSpPr/>
        <p:nvPr/>
      </p:nvGrpSpPr>
      <p:grpSpPr>
        <a:xfrm>
          <a:off x="0" y="0"/>
          <a:ext cx="0" cy="0"/>
          <a:chOff x="0" y="0"/>
          <a:chExt cx="0" cy="0"/>
        </a:xfrm>
      </p:grpSpPr>
      <p:sp>
        <p:nvSpPr>
          <p:cNvPr id="3399" name="Google Shape;3399;p46"/>
          <p:cNvSpPr/>
          <p:nvPr/>
        </p:nvSpPr>
        <p:spPr>
          <a:xfrm>
            <a:off x="0" y="0"/>
            <a:ext cx="12191695"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6"/>
          <p:cNvSpPr/>
          <p:nvPr/>
        </p:nvSpPr>
        <p:spPr>
          <a:xfrm>
            <a:off x="0" y="0"/>
            <a:ext cx="12191695"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6"/>
          <p:cNvSpPr/>
          <p:nvPr/>
        </p:nvSpPr>
        <p:spPr>
          <a:xfrm>
            <a:off x="381305" y="1019556"/>
            <a:ext cx="11430000" cy="19202"/>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6"/>
          <p:cNvSpPr txBox="1"/>
          <p:nvPr/>
        </p:nvSpPr>
        <p:spPr>
          <a:xfrm>
            <a:off x="381305" y="286207"/>
            <a:ext cx="2786177" cy="1911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1000"/>
              <a:buFont typeface="Noto Sans JP"/>
              <a:buNone/>
            </a:pPr>
            <a:r>
              <a:rPr b="1" i="0" lang="en-US" sz="1000" u="none" cap="none" strike="noStrike">
                <a:solidFill>
                  <a:srgbClr val="64748B"/>
                </a:solidFill>
                <a:latin typeface="Noto Sans JP"/>
                <a:ea typeface="Noto Sans JP"/>
                <a:cs typeface="Noto Sans JP"/>
                <a:sym typeface="Noto Sans JP"/>
              </a:rPr>
              <a:t>PHASE LEVEL EVALUATION SUMMARY</a:t>
            </a:r>
            <a:endParaRPr b="0" i="0" sz="1000" u="none" cap="none" strike="noStrike">
              <a:solidFill>
                <a:schemeClr val="dk1"/>
              </a:solidFill>
              <a:latin typeface="Calibri"/>
              <a:ea typeface="Calibri"/>
              <a:cs typeface="Calibri"/>
              <a:sym typeface="Calibri"/>
            </a:endParaRPr>
          </a:p>
        </p:txBody>
      </p:sp>
      <p:sp>
        <p:nvSpPr>
          <p:cNvPr id="3403" name="Google Shape;3403;p46"/>
          <p:cNvSpPr txBox="1"/>
          <p:nvPr/>
        </p:nvSpPr>
        <p:spPr>
          <a:xfrm>
            <a:off x="381305" y="476402"/>
            <a:ext cx="6029554" cy="4389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400"/>
              <a:buFont typeface="Noto Sans JP"/>
              <a:buNone/>
            </a:pPr>
            <a:r>
              <a:rPr b="1" i="0" lang="en-US" sz="2400" u="none" cap="none" strike="noStrike">
                <a:solidFill>
                  <a:srgbClr val="0F172A"/>
                </a:solidFill>
                <a:latin typeface="Noto Sans JP"/>
                <a:ea typeface="Noto Sans JP"/>
                <a:cs typeface="Noto Sans JP"/>
                <a:sym typeface="Noto Sans JP"/>
              </a:rPr>
              <a:t>段階別比較サマリー：進化の軌跡と到達点</a:t>
            </a:r>
            <a:endParaRPr b="0" i="0" sz="2400" u="none" cap="none" strike="noStrike">
              <a:solidFill>
                <a:schemeClr val="dk1"/>
              </a:solidFill>
              <a:latin typeface="Calibri"/>
              <a:ea typeface="Calibri"/>
              <a:cs typeface="Calibri"/>
              <a:sym typeface="Calibri"/>
            </a:endParaRPr>
          </a:p>
        </p:txBody>
      </p:sp>
      <p:sp>
        <p:nvSpPr>
          <p:cNvPr id="3404" name="Google Shape;3404;p46"/>
          <p:cNvSpPr/>
          <p:nvPr/>
        </p:nvSpPr>
        <p:spPr>
          <a:xfrm>
            <a:off x="9995306" y="554126"/>
            <a:ext cx="1819656" cy="314554"/>
          </a:xfrm>
          <a:prstGeom prst="roundRect">
            <a:avLst>
              <a:gd fmla="val 176180"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405" name="Google Shape;3405;p46"/>
          <p:cNvPicPr preferRelativeResize="0"/>
          <p:nvPr/>
        </p:nvPicPr>
        <p:blipFill rotWithShape="1">
          <a:blip r:embed="rId3">
            <a:alphaModFix/>
          </a:blip>
          <a:srcRect b="0" l="-837" r="-837" t="0"/>
          <a:stretch/>
        </p:blipFill>
        <p:spPr>
          <a:xfrm>
            <a:off x="10147097" y="644652"/>
            <a:ext cx="152705" cy="133502"/>
          </a:xfrm>
          <a:prstGeom prst="rect">
            <a:avLst/>
          </a:prstGeom>
          <a:noFill/>
          <a:ln>
            <a:noFill/>
          </a:ln>
        </p:spPr>
      </p:pic>
      <p:sp>
        <p:nvSpPr>
          <p:cNvPr id="3406" name="Google Shape;3406;p46"/>
          <p:cNvSpPr txBox="1"/>
          <p:nvPr/>
        </p:nvSpPr>
        <p:spPr>
          <a:xfrm>
            <a:off x="10375697" y="611734"/>
            <a:ext cx="1386230"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1000"/>
              <a:buFont typeface="Noto Sans JP"/>
              <a:buNone/>
            </a:pPr>
            <a:r>
              <a:rPr b="1" i="0" lang="en-US" sz="1000" u="none" cap="none" strike="noStrike">
                <a:solidFill>
                  <a:srgbClr val="475569"/>
                </a:solidFill>
                <a:latin typeface="Noto Sans JP"/>
                <a:ea typeface="Noto Sans JP"/>
                <a:cs typeface="Noto Sans JP"/>
                <a:sym typeface="Noto Sans JP"/>
              </a:rPr>
              <a:t>All Stages Overview</a:t>
            </a:r>
            <a:endParaRPr b="0" i="0" sz="1000" u="none" cap="none" strike="noStrike">
              <a:solidFill>
                <a:schemeClr val="dk1"/>
              </a:solidFill>
              <a:latin typeface="Calibri"/>
              <a:ea typeface="Calibri"/>
              <a:cs typeface="Calibri"/>
              <a:sym typeface="Calibri"/>
            </a:endParaRPr>
          </a:p>
        </p:txBody>
      </p:sp>
      <p:sp>
        <p:nvSpPr>
          <p:cNvPr id="3407" name="Google Shape;3407;p46"/>
          <p:cNvSpPr/>
          <p:nvPr/>
        </p:nvSpPr>
        <p:spPr>
          <a:xfrm>
            <a:off x="381305" y="1220724"/>
            <a:ext cx="5572354" cy="6676949"/>
          </a:xfrm>
          <a:prstGeom prst="roundRect">
            <a:avLst>
              <a:gd fmla="val 449" name="adj"/>
            </a:avLst>
          </a:prstGeom>
          <a:solidFill>
            <a:srgbClr val="FFFFFF"/>
          </a:solidFill>
          <a:ln cap="flat" cmpd="sng" w="12700">
            <a:solidFill>
              <a:srgbClr val="E2E8F0"/>
            </a:solidFill>
            <a:prstDash val="solid"/>
            <a:round/>
            <a:headEnd len="sm" w="sm" type="none"/>
            <a:tailEnd len="sm" w="sm" type="none"/>
          </a:ln>
          <a:effectLst>
            <a:outerShdw blurRad="63500" rotWithShape="0" algn="bl" dir="5400000" dist="381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408" name="Google Shape;3408;p46"/>
          <p:cNvPicPr preferRelativeResize="0"/>
          <p:nvPr/>
        </p:nvPicPr>
        <p:blipFill rotWithShape="1">
          <a:blip r:embed="rId4">
            <a:alphaModFix/>
          </a:blip>
          <a:srcRect b="-841" l="0" r="0" t="-842"/>
          <a:stretch/>
        </p:blipFill>
        <p:spPr>
          <a:xfrm>
            <a:off x="580644" y="1463954"/>
            <a:ext cx="190195" cy="171907"/>
          </a:xfrm>
          <a:prstGeom prst="rect">
            <a:avLst/>
          </a:prstGeom>
          <a:noFill/>
          <a:ln>
            <a:noFill/>
          </a:ln>
        </p:spPr>
      </p:pic>
      <p:sp>
        <p:nvSpPr>
          <p:cNvPr id="3409" name="Google Shape;3409;p46"/>
          <p:cNvSpPr txBox="1"/>
          <p:nvPr/>
        </p:nvSpPr>
        <p:spPr>
          <a:xfrm>
            <a:off x="847649" y="1420978"/>
            <a:ext cx="3186684" cy="2578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フェーズ別AI代替レベルの進化 (L1-L7)</a:t>
            </a:r>
            <a:endParaRPr b="0" i="0" sz="1300" u="none" cap="none" strike="noStrike">
              <a:solidFill>
                <a:schemeClr val="dk1"/>
              </a:solidFill>
              <a:latin typeface="Calibri"/>
              <a:ea typeface="Calibri"/>
              <a:cs typeface="Calibri"/>
              <a:sym typeface="Calibri"/>
            </a:endParaRPr>
          </a:p>
        </p:txBody>
      </p:sp>
      <p:pic>
        <p:nvPicPr>
          <p:cNvPr descr="preencoded.png" id="3410" name="Google Shape;3410;p46"/>
          <p:cNvPicPr preferRelativeResize="0"/>
          <p:nvPr/>
        </p:nvPicPr>
        <p:blipFill rotWithShape="1">
          <a:blip r:embed="rId5">
            <a:alphaModFix/>
          </a:blip>
          <a:srcRect b="-83" l="0" r="0" t="-84"/>
          <a:stretch/>
        </p:blipFill>
        <p:spPr>
          <a:xfrm>
            <a:off x="580644" y="1821485"/>
            <a:ext cx="5171846" cy="5609844"/>
          </a:xfrm>
          <a:prstGeom prst="rect">
            <a:avLst/>
          </a:prstGeom>
          <a:noFill/>
          <a:ln>
            <a:noFill/>
          </a:ln>
        </p:spPr>
      </p:pic>
      <p:sp>
        <p:nvSpPr>
          <p:cNvPr id="3411" name="Google Shape;3411;p46"/>
          <p:cNvSpPr/>
          <p:nvPr/>
        </p:nvSpPr>
        <p:spPr>
          <a:xfrm>
            <a:off x="1633118" y="7559345"/>
            <a:ext cx="95098" cy="95098"/>
          </a:xfrm>
          <a:prstGeom prst="ellipse">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6"/>
          <p:cNvSpPr txBox="1"/>
          <p:nvPr/>
        </p:nvSpPr>
        <p:spPr>
          <a:xfrm>
            <a:off x="1784909" y="7520940"/>
            <a:ext cx="571500"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基礎 (S1)</a:t>
            </a:r>
            <a:endParaRPr b="0" i="0" sz="900" u="none" cap="none" strike="noStrike">
              <a:solidFill>
                <a:schemeClr val="dk1"/>
              </a:solidFill>
              <a:latin typeface="Calibri"/>
              <a:ea typeface="Calibri"/>
              <a:cs typeface="Calibri"/>
              <a:sym typeface="Calibri"/>
            </a:endParaRPr>
          </a:p>
        </p:txBody>
      </p:sp>
      <p:sp>
        <p:nvSpPr>
          <p:cNvPr id="3413" name="Google Shape;3413;p46"/>
          <p:cNvSpPr/>
          <p:nvPr/>
        </p:nvSpPr>
        <p:spPr>
          <a:xfrm>
            <a:off x="2407615" y="7559345"/>
            <a:ext cx="95098" cy="95098"/>
          </a:xfrm>
          <a:prstGeom prst="ellipse">
            <a:avLst/>
          </a:prstGeom>
          <a:solidFill>
            <a:srgbClr val="06B6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6"/>
          <p:cNvSpPr txBox="1"/>
          <p:nvPr/>
        </p:nvSpPr>
        <p:spPr>
          <a:xfrm>
            <a:off x="2560320" y="7520940"/>
            <a:ext cx="571500"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成長 (S2)</a:t>
            </a:r>
            <a:endParaRPr b="0" i="0" sz="900" u="none" cap="none" strike="noStrike">
              <a:solidFill>
                <a:schemeClr val="dk1"/>
              </a:solidFill>
              <a:latin typeface="Calibri"/>
              <a:ea typeface="Calibri"/>
              <a:cs typeface="Calibri"/>
              <a:sym typeface="Calibri"/>
            </a:endParaRPr>
          </a:p>
        </p:txBody>
      </p:sp>
      <p:sp>
        <p:nvSpPr>
          <p:cNvPr id="3415" name="Google Shape;3415;p46"/>
          <p:cNvSpPr/>
          <p:nvPr/>
        </p:nvSpPr>
        <p:spPr>
          <a:xfrm>
            <a:off x="3183026" y="7559345"/>
            <a:ext cx="95098" cy="95098"/>
          </a:xfrm>
          <a:prstGeom prst="ellipse">
            <a:avLst/>
          </a:prstGeom>
          <a:solidFill>
            <a:srgbClr val="3B82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6"/>
          <p:cNvSpPr txBox="1"/>
          <p:nvPr/>
        </p:nvSpPr>
        <p:spPr>
          <a:xfrm>
            <a:off x="3335731" y="7520940"/>
            <a:ext cx="571500"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発展 (S3)</a:t>
            </a:r>
            <a:endParaRPr b="0" i="0" sz="900" u="none" cap="none" strike="noStrike">
              <a:solidFill>
                <a:schemeClr val="dk1"/>
              </a:solidFill>
              <a:latin typeface="Calibri"/>
              <a:ea typeface="Calibri"/>
              <a:cs typeface="Calibri"/>
              <a:sym typeface="Calibri"/>
            </a:endParaRPr>
          </a:p>
        </p:txBody>
      </p:sp>
      <p:sp>
        <p:nvSpPr>
          <p:cNvPr id="3417" name="Google Shape;3417;p46"/>
          <p:cNvSpPr/>
          <p:nvPr/>
        </p:nvSpPr>
        <p:spPr>
          <a:xfrm>
            <a:off x="3958438" y="7559345"/>
            <a:ext cx="95098" cy="95098"/>
          </a:xfrm>
          <a:prstGeom prst="ellipse">
            <a:avLst/>
          </a:prstGeom>
          <a:solidFill>
            <a:srgbClr val="8B5C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6"/>
          <p:cNvSpPr txBox="1"/>
          <p:nvPr/>
        </p:nvSpPr>
        <p:spPr>
          <a:xfrm>
            <a:off x="4110228" y="7520940"/>
            <a:ext cx="685800"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1" i="0" lang="en-US" sz="900" u="none" cap="none" strike="noStrike">
                <a:solidFill>
                  <a:srgbClr val="475569"/>
                </a:solidFill>
                <a:latin typeface="Noto Sans JP"/>
                <a:ea typeface="Noto Sans JP"/>
                <a:cs typeface="Noto Sans JP"/>
                <a:sym typeface="Noto Sans JP"/>
              </a:rPr>
              <a:t>完全AI (S4)</a:t>
            </a:r>
            <a:endParaRPr b="0" i="0" sz="900" u="none" cap="none" strike="noStrike">
              <a:solidFill>
                <a:schemeClr val="dk1"/>
              </a:solidFill>
              <a:latin typeface="Calibri"/>
              <a:ea typeface="Calibri"/>
              <a:cs typeface="Calibri"/>
              <a:sym typeface="Calibri"/>
            </a:endParaRPr>
          </a:p>
        </p:txBody>
      </p:sp>
      <p:sp>
        <p:nvSpPr>
          <p:cNvPr id="3419" name="Google Shape;3419;p46"/>
          <p:cNvSpPr/>
          <p:nvPr/>
        </p:nvSpPr>
        <p:spPr>
          <a:xfrm>
            <a:off x="6238951" y="1220724"/>
            <a:ext cx="5572354" cy="2238451"/>
          </a:xfrm>
          <a:prstGeom prst="roundRect">
            <a:avLst>
              <a:gd fmla="val 2781" name="adj"/>
            </a:avLst>
          </a:prstGeom>
          <a:solidFill>
            <a:srgbClr val="FFFFFF"/>
          </a:solidFill>
          <a:ln cap="flat" cmpd="sng" w="12700">
            <a:solidFill>
              <a:srgbClr val="E2E8F0"/>
            </a:solidFill>
            <a:prstDash val="solid"/>
            <a:round/>
            <a:headEnd len="sm" w="sm" type="none"/>
            <a:tailEnd len="sm" w="sm" type="none"/>
          </a:ln>
          <a:effectLst>
            <a:outerShdw blurRad="63500" rotWithShape="0" algn="bl" dir="5400000" dist="381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420" name="Google Shape;3420;p46"/>
          <p:cNvPicPr preferRelativeResize="0"/>
          <p:nvPr/>
        </p:nvPicPr>
        <p:blipFill rotWithShape="1">
          <a:blip r:embed="rId6">
            <a:alphaModFix/>
          </a:blip>
          <a:srcRect b="0" l="0" r="0" t="0"/>
          <a:stretch/>
        </p:blipFill>
        <p:spPr>
          <a:xfrm>
            <a:off x="6439205" y="1463954"/>
            <a:ext cx="171907" cy="171907"/>
          </a:xfrm>
          <a:prstGeom prst="rect">
            <a:avLst/>
          </a:prstGeom>
          <a:noFill/>
          <a:ln>
            <a:noFill/>
          </a:ln>
        </p:spPr>
      </p:pic>
      <p:sp>
        <p:nvSpPr>
          <p:cNvPr id="3421" name="Google Shape;3421;p46"/>
          <p:cNvSpPr txBox="1"/>
          <p:nvPr/>
        </p:nvSpPr>
        <p:spPr>
          <a:xfrm>
            <a:off x="6687007" y="1420978"/>
            <a:ext cx="2186330" cy="2578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段階別レベル構成比の推移</a:t>
            </a:r>
            <a:endParaRPr b="0" i="0" sz="1300" u="none" cap="none" strike="noStrike">
              <a:solidFill>
                <a:schemeClr val="dk1"/>
              </a:solidFill>
              <a:latin typeface="Calibri"/>
              <a:ea typeface="Calibri"/>
              <a:cs typeface="Calibri"/>
              <a:sym typeface="Calibri"/>
            </a:endParaRPr>
          </a:p>
        </p:txBody>
      </p:sp>
      <p:pic>
        <p:nvPicPr>
          <p:cNvPr descr="preencoded.png" id="3422" name="Google Shape;3422;p46"/>
          <p:cNvPicPr preferRelativeResize="0"/>
          <p:nvPr/>
        </p:nvPicPr>
        <p:blipFill rotWithShape="1">
          <a:blip r:embed="rId7">
            <a:alphaModFix/>
          </a:blip>
          <a:srcRect b="-18" l="0" r="0" t="-18"/>
          <a:stretch/>
        </p:blipFill>
        <p:spPr>
          <a:xfrm>
            <a:off x="6439205" y="1821485"/>
            <a:ext cx="5171846" cy="1429207"/>
          </a:xfrm>
          <a:prstGeom prst="rect">
            <a:avLst/>
          </a:prstGeom>
          <a:noFill/>
          <a:ln>
            <a:noFill/>
          </a:ln>
        </p:spPr>
      </p:pic>
      <p:sp>
        <p:nvSpPr>
          <p:cNvPr id="3423" name="Google Shape;3423;p46"/>
          <p:cNvSpPr/>
          <p:nvPr/>
        </p:nvSpPr>
        <p:spPr>
          <a:xfrm>
            <a:off x="6238951" y="3640226"/>
            <a:ext cx="5572354" cy="4257446"/>
          </a:xfrm>
          <a:prstGeom prst="roundRect">
            <a:avLst>
              <a:gd fmla="val 769"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424" name="Google Shape;3424;p46"/>
          <p:cNvPicPr preferRelativeResize="0"/>
          <p:nvPr/>
        </p:nvPicPr>
        <p:blipFill rotWithShape="1">
          <a:blip r:embed="rId8">
            <a:alphaModFix/>
          </a:blip>
          <a:srcRect b="0" l="-760" r="-759" t="0"/>
          <a:stretch/>
        </p:blipFill>
        <p:spPr>
          <a:xfrm>
            <a:off x="6439205" y="3883457"/>
            <a:ext cx="152705" cy="171907"/>
          </a:xfrm>
          <a:prstGeom prst="rect">
            <a:avLst/>
          </a:prstGeom>
          <a:noFill/>
          <a:ln>
            <a:noFill/>
          </a:ln>
        </p:spPr>
      </p:pic>
      <p:sp>
        <p:nvSpPr>
          <p:cNvPr id="3425" name="Google Shape;3425;p46"/>
          <p:cNvSpPr txBox="1"/>
          <p:nvPr/>
        </p:nvSpPr>
        <p:spPr>
          <a:xfrm>
            <a:off x="6667805" y="3840480"/>
            <a:ext cx="2529230" cy="2578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主要な移行ポイントと達成指標</a:t>
            </a:r>
            <a:endParaRPr b="0" i="0" sz="1300" u="none" cap="none" strike="noStrike">
              <a:solidFill>
                <a:schemeClr val="dk1"/>
              </a:solidFill>
              <a:latin typeface="Calibri"/>
              <a:ea typeface="Calibri"/>
              <a:cs typeface="Calibri"/>
              <a:sym typeface="Calibri"/>
            </a:endParaRPr>
          </a:p>
        </p:txBody>
      </p:sp>
      <p:sp>
        <p:nvSpPr>
          <p:cNvPr id="3426" name="Google Shape;3426;p46"/>
          <p:cNvSpPr/>
          <p:nvPr/>
        </p:nvSpPr>
        <p:spPr>
          <a:xfrm>
            <a:off x="6667805" y="4383634"/>
            <a:ext cx="28346" cy="3172054"/>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6"/>
          <p:cNvSpPr/>
          <p:nvPr/>
        </p:nvSpPr>
        <p:spPr>
          <a:xfrm>
            <a:off x="6439205" y="4240987"/>
            <a:ext cx="5171846" cy="866851"/>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6"/>
          <p:cNvSpPr txBox="1"/>
          <p:nvPr/>
        </p:nvSpPr>
        <p:spPr>
          <a:xfrm>
            <a:off x="6561734" y="4529023"/>
            <a:ext cx="381305" cy="2862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1500"/>
              <a:buFont typeface="Noto Sans JP"/>
              <a:buNone/>
            </a:pPr>
            <a:r>
              <a:rPr b="1" i="0" lang="en-US" sz="1500" u="none" cap="none" strike="noStrike">
                <a:solidFill>
                  <a:srgbClr val="FFFFFF"/>
                </a:solidFill>
                <a:latin typeface="Noto Sans JP"/>
                <a:ea typeface="Noto Sans JP"/>
                <a:cs typeface="Noto Sans JP"/>
                <a:sym typeface="Noto Sans JP"/>
              </a:rPr>
              <a:t>S1</a:t>
            </a:r>
            <a:endParaRPr b="0" i="0" sz="1500" u="none" cap="none" strike="noStrike">
              <a:solidFill>
                <a:schemeClr val="dk1"/>
              </a:solidFill>
              <a:latin typeface="Calibri"/>
              <a:ea typeface="Calibri"/>
              <a:cs typeface="Calibri"/>
              <a:sym typeface="Calibri"/>
            </a:endParaRPr>
          </a:p>
        </p:txBody>
      </p:sp>
      <p:sp>
        <p:nvSpPr>
          <p:cNvPr id="3429" name="Google Shape;3429;p46"/>
          <p:cNvSpPr/>
          <p:nvPr/>
        </p:nvSpPr>
        <p:spPr>
          <a:xfrm>
            <a:off x="7058254" y="4288536"/>
            <a:ext cx="4552798" cy="771754"/>
          </a:xfrm>
          <a:prstGeom prst="roundRect">
            <a:avLst>
              <a:gd fmla="val 11702" name="adj"/>
            </a:avLst>
          </a:prstGeom>
          <a:solidFill>
            <a:srgbClr val="FFFFFF"/>
          </a:solidFill>
          <a:ln cap="flat" cmpd="sng" w="12700">
            <a:solidFill>
              <a:srgbClr val="E2E8F0"/>
            </a:solidFill>
            <a:prstDash val="solid"/>
            <a:round/>
            <a:headEnd len="sm" w="sm" type="none"/>
            <a:tailEnd len="sm" w="sm" type="none"/>
          </a:ln>
          <a:effectLst>
            <a:outerShdw blurRad="254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6"/>
          <p:cNvSpPr txBox="1"/>
          <p:nvPr/>
        </p:nvSpPr>
        <p:spPr>
          <a:xfrm>
            <a:off x="7239305" y="4392778"/>
            <a:ext cx="633679"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基礎段階</a:t>
            </a:r>
            <a:endParaRPr b="0" i="0" sz="1000" u="none" cap="none" strike="noStrike">
              <a:solidFill>
                <a:schemeClr val="dk1"/>
              </a:solidFill>
              <a:latin typeface="Calibri"/>
              <a:ea typeface="Calibri"/>
              <a:cs typeface="Calibri"/>
              <a:sym typeface="Calibri"/>
            </a:endParaRPr>
          </a:p>
        </p:txBody>
      </p:sp>
      <p:sp>
        <p:nvSpPr>
          <p:cNvPr id="3431" name="Google Shape;3431;p46"/>
          <p:cNvSpPr/>
          <p:nvPr/>
        </p:nvSpPr>
        <p:spPr>
          <a:xfrm>
            <a:off x="10723169" y="4392778"/>
            <a:ext cx="743407" cy="200254"/>
          </a:xfrm>
          <a:prstGeom prst="roundRect">
            <a:avLst>
              <a:gd fmla="val 86975" name="adj"/>
            </a:avLst>
          </a:pr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6"/>
          <p:cNvSpPr txBox="1"/>
          <p:nvPr/>
        </p:nvSpPr>
        <p:spPr>
          <a:xfrm>
            <a:off x="10779862" y="4411980"/>
            <a:ext cx="705002"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45309"/>
              </a:buClr>
              <a:buSzPts val="800"/>
              <a:buFont typeface="Noto Sans JP"/>
              <a:buNone/>
            </a:pPr>
            <a:r>
              <a:rPr b="1" i="0" lang="en-US" sz="800" u="none" cap="none" strike="noStrike">
                <a:solidFill>
                  <a:srgbClr val="B45309"/>
                </a:solidFill>
                <a:latin typeface="Noto Sans JP"/>
                <a:ea typeface="Noto Sans JP"/>
                <a:cs typeface="Noto Sans JP"/>
                <a:sym typeface="Noto Sans JP"/>
              </a:rPr>
              <a:t>HUMAN LEAD</a:t>
            </a:r>
            <a:endParaRPr b="0" i="0" sz="800" u="none" cap="none" strike="noStrike">
              <a:solidFill>
                <a:schemeClr val="dk1"/>
              </a:solidFill>
              <a:latin typeface="Calibri"/>
              <a:ea typeface="Calibri"/>
              <a:cs typeface="Calibri"/>
              <a:sym typeface="Calibri"/>
            </a:endParaRPr>
          </a:p>
        </p:txBody>
      </p:sp>
      <p:sp>
        <p:nvSpPr>
          <p:cNvPr id="3433" name="Google Shape;3433;p46"/>
          <p:cNvSpPr txBox="1"/>
          <p:nvPr/>
        </p:nvSpPr>
        <p:spPr>
          <a:xfrm>
            <a:off x="7239305" y="4621378"/>
            <a:ext cx="4267505" cy="3246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人間主導。AIはコーディング支援(L4)等の「道具」として定着。承認プロセス等は未整備。</a:t>
            </a:r>
            <a:endParaRPr b="0" i="0" sz="900" u="none" cap="none" strike="noStrike">
              <a:solidFill>
                <a:schemeClr val="dk1"/>
              </a:solidFill>
              <a:latin typeface="Calibri"/>
              <a:ea typeface="Calibri"/>
              <a:cs typeface="Calibri"/>
              <a:sym typeface="Calibri"/>
            </a:endParaRPr>
          </a:p>
        </p:txBody>
      </p:sp>
      <p:sp>
        <p:nvSpPr>
          <p:cNvPr id="3434" name="Google Shape;3434;p46"/>
          <p:cNvSpPr/>
          <p:nvPr/>
        </p:nvSpPr>
        <p:spPr>
          <a:xfrm>
            <a:off x="6439205" y="5103266"/>
            <a:ext cx="5171846" cy="866851"/>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6"/>
          <p:cNvSpPr txBox="1"/>
          <p:nvPr/>
        </p:nvSpPr>
        <p:spPr>
          <a:xfrm>
            <a:off x="6561734" y="5392217"/>
            <a:ext cx="381305" cy="2862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1500"/>
              <a:buFont typeface="Noto Sans JP"/>
              <a:buNone/>
            </a:pPr>
            <a:r>
              <a:rPr b="1" i="0" lang="en-US" sz="1500" u="none" cap="none" strike="noStrike">
                <a:solidFill>
                  <a:srgbClr val="FFFFFF"/>
                </a:solidFill>
                <a:latin typeface="Noto Sans JP"/>
                <a:ea typeface="Noto Sans JP"/>
                <a:cs typeface="Noto Sans JP"/>
                <a:sym typeface="Noto Sans JP"/>
              </a:rPr>
              <a:t>S2</a:t>
            </a:r>
            <a:endParaRPr b="0" i="0" sz="1500" u="none" cap="none" strike="noStrike">
              <a:solidFill>
                <a:schemeClr val="dk1"/>
              </a:solidFill>
              <a:latin typeface="Calibri"/>
              <a:ea typeface="Calibri"/>
              <a:cs typeface="Calibri"/>
              <a:sym typeface="Calibri"/>
            </a:endParaRPr>
          </a:p>
        </p:txBody>
      </p:sp>
      <p:sp>
        <p:nvSpPr>
          <p:cNvPr id="3436" name="Google Shape;3436;p46"/>
          <p:cNvSpPr/>
          <p:nvPr/>
        </p:nvSpPr>
        <p:spPr>
          <a:xfrm>
            <a:off x="7058254" y="5150815"/>
            <a:ext cx="4552798" cy="771754"/>
          </a:xfrm>
          <a:prstGeom prst="roundRect">
            <a:avLst>
              <a:gd fmla="val 11702" name="adj"/>
            </a:avLst>
          </a:prstGeom>
          <a:solidFill>
            <a:srgbClr val="FFFFFF"/>
          </a:solidFill>
          <a:ln cap="flat" cmpd="sng" w="12700">
            <a:solidFill>
              <a:srgbClr val="E2E8F0"/>
            </a:solidFill>
            <a:prstDash val="solid"/>
            <a:round/>
            <a:headEnd len="sm" w="sm" type="none"/>
            <a:tailEnd len="sm" w="sm" type="none"/>
          </a:ln>
          <a:effectLst>
            <a:outerShdw blurRad="254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6"/>
          <p:cNvSpPr txBox="1"/>
          <p:nvPr/>
        </p:nvSpPr>
        <p:spPr>
          <a:xfrm>
            <a:off x="7239305" y="5255971"/>
            <a:ext cx="633679"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成長段階</a:t>
            </a:r>
            <a:endParaRPr b="0" i="0" sz="1000" u="none" cap="none" strike="noStrike">
              <a:solidFill>
                <a:schemeClr val="dk1"/>
              </a:solidFill>
              <a:latin typeface="Calibri"/>
              <a:ea typeface="Calibri"/>
              <a:cs typeface="Calibri"/>
              <a:sym typeface="Calibri"/>
            </a:endParaRPr>
          </a:p>
        </p:txBody>
      </p:sp>
      <p:sp>
        <p:nvSpPr>
          <p:cNvPr id="3438" name="Google Shape;3438;p46"/>
          <p:cNvSpPr/>
          <p:nvPr/>
        </p:nvSpPr>
        <p:spPr>
          <a:xfrm>
            <a:off x="11021263" y="5255971"/>
            <a:ext cx="437998" cy="200254"/>
          </a:xfrm>
          <a:prstGeom prst="roundRect">
            <a:avLst>
              <a:gd fmla="val 86975" name="adj"/>
            </a:avLst>
          </a:prstGeom>
          <a:solidFill>
            <a:srgbClr val="EC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6"/>
          <p:cNvSpPr txBox="1"/>
          <p:nvPr/>
        </p:nvSpPr>
        <p:spPr>
          <a:xfrm>
            <a:off x="11077956" y="5275174"/>
            <a:ext cx="400507"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L5 拡大</a:t>
            </a:r>
            <a:endParaRPr b="0" i="0" sz="800" u="none" cap="none" strike="noStrike">
              <a:solidFill>
                <a:schemeClr val="dk1"/>
              </a:solidFill>
              <a:latin typeface="Calibri"/>
              <a:ea typeface="Calibri"/>
              <a:cs typeface="Calibri"/>
              <a:sym typeface="Calibri"/>
            </a:endParaRPr>
          </a:p>
        </p:txBody>
      </p:sp>
      <p:sp>
        <p:nvSpPr>
          <p:cNvPr id="3440" name="Google Shape;3440;p46"/>
          <p:cNvSpPr txBox="1"/>
          <p:nvPr/>
        </p:nvSpPr>
        <p:spPr>
          <a:xfrm>
            <a:off x="7239305" y="5484571"/>
            <a:ext cx="4277563" cy="3246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AI主導開発へシフト。定型タスクの半数が自動生成(L5)され、人間は承認・レビューに集中。</a:t>
            </a:r>
            <a:endParaRPr b="0" i="0" sz="900" u="none" cap="none" strike="noStrike">
              <a:solidFill>
                <a:schemeClr val="dk1"/>
              </a:solidFill>
              <a:latin typeface="Calibri"/>
              <a:ea typeface="Calibri"/>
              <a:cs typeface="Calibri"/>
              <a:sym typeface="Calibri"/>
            </a:endParaRPr>
          </a:p>
        </p:txBody>
      </p:sp>
      <p:sp>
        <p:nvSpPr>
          <p:cNvPr id="3441" name="Google Shape;3441;p46"/>
          <p:cNvSpPr/>
          <p:nvPr/>
        </p:nvSpPr>
        <p:spPr>
          <a:xfrm>
            <a:off x="6439205" y="5966460"/>
            <a:ext cx="5171846" cy="866851"/>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6"/>
          <p:cNvSpPr txBox="1"/>
          <p:nvPr/>
        </p:nvSpPr>
        <p:spPr>
          <a:xfrm>
            <a:off x="6561734" y="6255410"/>
            <a:ext cx="381305" cy="2862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1500"/>
              <a:buFont typeface="Noto Sans JP"/>
              <a:buNone/>
            </a:pPr>
            <a:r>
              <a:rPr b="1" i="0" lang="en-US" sz="1500" u="none" cap="none" strike="noStrike">
                <a:solidFill>
                  <a:srgbClr val="FFFFFF"/>
                </a:solidFill>
                <a:latin typeface="Noto Sans JP"/>
                <a:ea typeface="Noto Sans JP"/>
                <a:cs typeface="Noto Sans JP"/>
                <a:sym typeface="Noto Sans JP"/>
              </a:rPr>
              <a:t>S3</a:t>
            </a:r>
            <a:endParaRPr b="0" i="0" sz="1500" u="none" cap="none" strike="noStrike">
              <a:solidFill>
                <a:schemeClr val="dk1"/>
              </a:solidFill>
              <a:latin typeface="Calibri"/>
              <a:ea typeface="Calibri"/>
              <a:cs typeface="Calibri"/>
              <a:sym typeface="Calibri"/>
            </a:endParaRPr>
          </a:p>
        </p:txBody>
      </p:sp>
      <p:sp>
        <p:nvSpPr>
          <p:cNvPr id="3443" name="Google Shape;3443;p46"/>
          <p:cNvSpPr/>
          <p:nvPr/>
        </p:nvSpPr>
        <p:spPr>
          <a:xfrm>
            <a:off x="7058254" y="6014009"/>
            <a:ext cx="4552798" cy="771754"/>
          </a:xfrm>
          <a:prstGeom prst="roundRect">
            <a:avLst>
              <a:gd fmla="val 11702" name="adj"/>
            </a:avLst>
          </a:prstGeom>
          <a:solidFill>
            <a:srgbClr val="FFFFFF"/>
          </a:solidFill>
          <a:ln cap="flat" cmpd="sng" w="12700">
            <a:solidFill>
              <a:srgbClr val="E2E8F0"/>
            </a:solidFill>
            <a:prstDash val="solid"/>
            <a:round/>
            <a:headEnd len="sm" w="sm" type="none"/>
            <a:tailEnd len="sm" w="sm" type="none"/>
          </a:ln>
          <a:effectLst>
            <a:outerShdw blurRad="254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6"/>
          <p:cNvSpPr txBox="1"/>
          <p:nvPr/>
        </p:nvSpPr>
        <p:spPr>
          <a:xfrm>
            <a:off x="7239305" y="6119165"/>
            <a:ext cx="633679"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発展段階</a:t>
            </a:r>
            <a:endParaRPr b="0" i="0" sz="1000" u="none" cap="none" strike="noStrike">
              <a:solidFill>
                <a:schemeClr val="dk1"/>
              </a:solidFill>
              <a:latin typeface="Calibri"/>
              <a:ea typeface="Calibri"/>
              <a:cs typeface="Calibri"/>
              <a:sym typeface="Calibri"/>
            </a:endParaRPr>
          </a:p>
        </p:txBody>
      </p:sp>
      <p:sp>
        <p:nvSpPr>
          <p:cNvPr id="3445" name="Google Shape;3445;p46"/>
          <p:cNvSpPr/>
          <p:nvPr/>
        </p:nvSpPr>
        <p:spPr>
          <a:xfrm>
            <a:off x="10925251" y="6119165"/>
            <a:ext cx="533095" cy="200254"/>
          </a:xfrm>
          <a:prstGeom prst="roundRect">
            <a:avLst>
              <a:gd fmla="val 86975" name="adj"/>
            </a:avLst>
          </a:prstGeom>
          <a:solidFill>
            <a:srgbClr val="EF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6"/>
          <p:cNvSpPr txBox="1"/>
          <p:nvPr/>
        </p:nvSpPr>
        <p:spPr>
          <a:xfrm>
            <a:off x="10982858" y="6138367"/>
            <a:ext cx="495605"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D4ED8"/>
              </a:buClr>
              <a:buSzPts val="800"/>
              <a:buFont typeface="Noto Sans JP"/>
              <a:buNone/>
            </a:pPr>
            <a:r>
              <a:rPr b="1" i="0" lang="en-US" sz="800" u="none" cap="none" strike="noStrike">
                <a:solidFill>
                  <a:srgbClr val="1D4ED8"/>
                </a:solidFill>
                <a:latin typeface="Noto Sans JP"/>
                <a:ea typeface="Noto Sans JP"/>
                <a:cs typeface="Noto Sans JP"/>
                <a:sym typeface="Noto Sans JP"/>
              </a:rPr>
              <a:t>L6 主力化</a:t>
            </a:r>
            <a:endParaRPr b="0" i="0" sz="800" u="none" cap="none" strike="noStrike">
              <a:solidFill>
                <a:schemeClr val="dk1"/>
              </a:solidFill>
              <a:latin typeface="Calibri"/>
              <a:ea typeface="Calibri"/>
              <a:cs typeface="Calibri"/>
              <a:sym typeface="Calibri"/>
            </a:endParaRPr>
          </a:p>
        </p:txBody>
      </p:sp>
      <p:sp>
        <p:nvSpPr>
          <p:cNvPr id="3447" name="Google Shape;3447;p46"/>
          <p:cNvSpPr txBox="1"/>
          <p:nvPr/>
        </p:nvSpPr>
        <p:spPr>
          <a:xfrm>
            <a:off x="7239305" y="6347765"/>
            <a:ext cx="4210812" cy="3246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自律実行(L6)が4割に到達。監視下での自律コーディングが実現し、L7(完全自律)の兆しが見える。</a:t>
            </a:r>
            <a:endParaRPr b="0" i="0" sz="900" u="none" cap="none" strike="noStrike">
              <a:solidFill>
                <a:schemeClr val="dk1"/>
              </a:solidFill>
              <a:latin typeface="Calibri"/>
              <a:ea typeface="Calibri"/>
              <a:cs typeface="Calibri"/>
              <a:sym typeface="Calibri"/>
            </a:endParaRPr>
          </a:p>
        </p:txBody>
      </p:sp>
      <p:sp>
        <p:nvSpPr>
          <p:cNvPr id="3448" name="Google Shape;3448;p46"/>
          <p:cNvSpPr/>
          <p:nvPr/>
        </p:nvSpPr>
        <p:spPr>
          <a:xfrm>
            <a:off x="6439205" y="6829654"/>
            <a:ext cx="5171846" cy="866851"/>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6"/>
          <p:cNvSpPr txBox="1"/>
          <p:nvPr/>
        </p:nvSpPr>
        <p:spPr>
          <a:xfrm>
            <a:off x="6561734" y="7117690"/>
            <a:ext cx="381305" cy="2862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1500"/>
              <a:buFont typeface="Noto Sans JP"/>
              <a:buNone/>
            </a:pPr>
            <a:r>
              <a:rPr b="1" i="0" lang="en-US" sz="1500" u="none" cap="none" strike="noStrike">
                <a:solidFill>
                  <a:srgbClr val="FFFFFF"/>
                </a:solidFill>
                <a:latin typeface="Noto Sans JP"/>
                <a:ea typeface="Noto Sans JP"/>
                <a:cs typeface="Noto Sans JP"/>
                <a:sym typeface="Noto Sans JP"/>
              </a:rPr>
              <a:t>S4</a:t>
            </a:r>
            <a:endParaRPr b="0" i="0" sz="1500" u="none" cap="none" strike="noStrike">
              <a:solidFill>
                <a:schemeClr val="dk1"/>
              </a:solidFill>
              <a:latin typeface="Calibri"/>
              <a:ea typeface="Calibri"/>
              <a:cs typeface="Calibri"/>
              <a:sym typeface="Calibri"/>
            </a:endParaRPr>
          </a:p>
        </p:txBody>
      </p:sp>
      <p:sp>
        <p:nvSpPr>
          <p:cNvPr id="3450" name="Google Shape;3450;p46"/>
          <p:cNvSpPr/>
          <p:nvPr/>
        </p:nvSpPr>
        <p:spPr>
          <a:xfrm>
            <a:off x="7058254" y="6877202"/>
            <a:ext cx="4552798" cy="771754"/>
          </a:xfrm>
          <a:prstGeom prst="roundRect">
            <a:avLst>
              <a:gd fmla="val 11702" name="adj"/>
            </a:avLst>
          </a:prstGeom>
          <a:solidFill>
            <a:srgbClr val="FFFFFF"/>
          </a:solidFill>
          <a:ln cap="flat" cmpd="sng" w="12700">
            <a:solidFill>
              <a:srgbClr val="E2E8F0"/>
            </a:solidFill>
            <a:prstDash val="solid"/>
            <a:round/>
            <a:headEnd len="sm" w="sm" type="none"/>
            <a:tailEnd len="sm" w="sm" type="none"/>
          </a:ln>
          <a:effectLst>
            <a:outerShdw blurRad="25400" rotWithShape="0" algn="bl" dir="5400000" dist="127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6"/>
          <p:cNvSpPr txBox="1"/>
          <p:nvPr/>
        </p:nvSpPr>
        <p:spPr>
          <a:xfrm>
            <a:off x="7239305" y="6981444"/>
            <a:ext cx="776326"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完全AI統合</a:t>
            </a:r>
            <a:endParaRPr b="0" i="0" sz="1000" u="none" cap="none" strike="noStrike">
              <a:solidFill>
                <a:schemeClr val="dk1"/>
              </a:solidFill>
              <a:latin typeface="Calibri"/>
              <a:ea typeface="Calibri"/>
              <a:cs typeface="Calibri"/>
              <a:sym typeface="Calibri"/>
            </a:endParaRPr>
          </a:p>
        </p:txBody>
      </p:sp>
      <p:sp>
        <p:nvSpPr>
          <p:cNvPr id="3452" name="Google Shape;3452;p46"/>
          <p:cNvSpPr/>
          <p:nvPr/>
        </p:nvSpPr>
        <p:spPr>
          <a:xfrm>
            <a:off x="11021263" y="6981444"/>
            <a:ext cx="437998" cy="200254"/>
          </a:xfrm>
          <a:prstGeom prst="roundRect">
            <a:avLst>
              <a:gd fmla="val 86975" name="adj"/>
            </a:avLst>
          </a:prstGeom>
          <a:solidFill>
            <a:srgbClr val="F5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6"/>
          <p:cNvSpPr txBox="1"/>
          <p:nvPr/>
        </p:nvSpPr>
        <p:spPr>
          <a:xfrm>
            <a:off x="11077956" y="7000646"/>
            <a:ext cx="400507"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800"/>
              <a:buFont typeface="Noto Sans JP"/>
              <a:buNone/>
            </a:pPr>
            <a:r>
              <a:rPr b="1" i="0" lang="en-US" sz="800" u="none" cap="none" strike="noStrike">
                <a:solidFill>
                  <a:srgbClr val="7C3AED"/>
                </a:solidFill>
                <a:latin typeface="Noto Sans JP"/>
                <a:ea typeface="Noto Sans JP"/>
                <a:cs typeface="Noto Sans JP"/>
                <a:sym typeface="Noto Sans JP"/>
              </a:rPr>
              <a:t>L7 到達</a:t>
            </a:r>
            <a:endParaRPr b="0" i="0" sz="800" u="none" cap="none" strike="noStrike">
              <a:solidFill>
                <a:schemeClr val="dk1"/>
              </a:solidFill>
              <a:latin typeface="Calibri"/>
              <a:ea typeface="Calibri"/>
              <a:cs typeface="Calibri"/>
              <a:sym typeface="Calibri"/>
            </a:endParaRPr>
          </a:p>
        </p:txBody>
      </p:sp>
      <p:sp>
        <p:nvSpPr>
          <p:cNvPr id="3454" name="Google Shape;3454;p46"/>
          <p:cNvSpPr txBox="1"/>
          <p:nvPr/>
        </p:nvSpPr>
        <p:spPr>
          <a:xfrm>
            <a:off x="7239305" y="7210044"/>
            <a:ext cx="4277563" cy="3246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0" i="0" lang="en-US" sz="900" u="none" cap="none" strike="noStrike">
                <a:solidFill>
                  <a:srgbClr val="64748B"/>
                </a:solidFill>
                <a:latin typeface="Noto Sans JP"/>
                <a:ea typeface="Noto Sans JP"/>
                <a:cs typeface="Noto Sans JP"/>
                <a:sym typeface="Noto Sans JP"/>
              </a:rPr>
              <a:t>完全自律(L7)が出現。開発の主役はAIエージェント群となり、人間は戦略と価値創出へ。</a:t>
            </a:r>
            <a:endParaRPr b="0" i="0" sz="900" u="none" cap="none" strike="noStrike">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9" name="Shape 3459"/>
        <p:cNvGrpSpPr/>
        <p:nvPr/>
      </p:nvGrpSpPr>
      <p:grpSpPr>
        <a:xfrm>
          <a:off x="0" y="0"/>
          <a:ext cx="0" cy="0"/>
          <a:chOff x="0" y="0"/>
          <a:chExt cx="0" cy="0"/>
        </a:xfrm>
      </p:grpSpPr>
      <p:sp>
        <p:nvSpPr>
          <p:cNvPr id="3460" name="Google Shape;3460;p47"/>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7"/>
          <p:cNvSpPr/>
          <p:nvPr/>
        </p:nvSpPr>
        <p:spPr>
          <a:xfrm>
            <a:off x="0" y="0"/>
            <a:ext cx="121917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7"/>
          <p:cNvSpPr/>
          <p:nvPr/>
        </p:nvSpPr>
        <p:spPr>
          <a:xfrm>
            <a:off x="381305" y="952805"/>
            <a:ext cx="11430000" cy="9000"/>
          </a:xfrm>
          <a:prstGeom prst="rect">
            <a:avLst/>
          </a:prstGeom>
          <a:solidFill>
            <a:srgbClr val="E5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7"/>
          <p:cNvSpPr txBox="1"/>
          <p:nvPr/>
        </p:nvSpPr>
        <p:spPr>
          <a:xfrm>
            <a:off x="381305" y="228600"/>
            <a:ext cx="4113000" cy="181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B82F6"/>
              </a:buClr>
              <a:buSzPts val="900"/>
              <a:buFont typeface="Noto Sans JP"/>
              <a:buNone/>
            </a:pPr>
            <a:r>
              <a:rPr b="1" i="0" lang="en-US" sz="900" u="none" cap="none" strike="noStrike">
                <a:solidFill>
                  <a:srgbClr val="3B82F6"/>
                </a:solidFill>
                <a:latin typeface="Noto Sans JP"/>
                <a:ea typeface="Noto Sans JP"/>
                <a:cs typeface="Noto Sans JP"/>
                <a:sym typeface="Noto Sans JP"/>
              </a:rPr>
              <a:t>STAGE TRANSITION: FOUNDATION TO GROWTH (DETAIL 1/2)</a:t>
            </a:r>
            <a:endParaRPr b="0" i="0" sz="900" u="none" cap="none" strike="noStrike">
              <a:solidFill>
                <a:schemeClr val="dk1"/>
              </a:solidFill>
              <a:latin typeface="Calibri"/>
              <a:ea typeface="Calibri"/>
              <a:cs typeface="Calibri"/>
              <a:sym typeface="Calibri"/>
            </a:endParaRPr>
          </a:p>
        </p:txBody>
      </p:sp>
      <p:sp>
        <p:nvSpPr>
          <p:cNvPr id="3464" name="Google Shape;3464;p47"/>
          <p:cNvSpPr txBox="1"/>
          <p:nvPr/>
        </p:nvSpPr>
        <p:spPr>
          <a:xfrm>
            <a:off x="381305" y="442570"/>
            <a:ext cx="4705500" cy="381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100"/>
              <a:buFont typeface="Noto Sans JP"/>
              <a:buNone/>
            </a:pPr>
            <a:r>
              <a:rPr b="1" i="0" lang="en-US" sz="2100" u="none" cap="none" strike="noStrike">
                <a:solidFill>
                  <a:srgbClr val="0F172A"/>
                </a:solidFill>
                <a:latin typeface="Noto Sans JP"/>
                <a:ea typeface="Noto Sans JP"/>
                <a:cs typeface="Noto Sans JP"/>
                <a:sym typeface="Noto Sans JP"/>
              </a:rPr>
              <a:t>基礎→成長 移行課題（詳細・課題編）</a:t>
            </a:r>
            <a:endParaRPr b="0" i="0" sz="2100" u="none" cap="none" strike="noStrike">
              <a:solidFill>
                <a:schemeClr val="dk1"/>
              </a:solidFill>
              <a:latin typeface="Calibri"/>
              <a:ea typeface="Calibri"/>
              <a:cs typeface="Calibri"/>
              <a:sym typeface="Calibri"/>
            </a:endParaRPr>
          </a:p>
        </p:txBody>
      </p:sp>
      <p:sp>
        <p:nvSpPr>
          <p:cNvPr id="3465" name="Google Shape;3465;p47"/>
          <p:cNvSpPr/>
          <p:nvPr/>
        </p:nvSpPr>
        <p:spPr>
          <a:xfrm>
            <a:off x="9259214" y="580644"/>
            <a:ext cx="2553000" cy="256800"/>
          </a:xfrm>
          <a:prstGeom prst="roundRect">
            <a:avLst>
              <a:gd fmla="val 355872" name="adj"/>
            </a:avLst>
          </a:prstGeom>
          <a:solidFill>
            <a:srgbClr val="F1F5F9"/>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7"/>
          <p:cNvSpPr txBox="1"/>
          <p:nvPr/>
        </p:nvSpPr>
        <p:spPr>
          <a:xfrm>
            <a:off x="9364370" y="629107"/>
            <a:ext cx="2422200" cy="152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Template: stage_transition_detail_challenges</a:t>
            </a:r>
            <a:endParaRPr b="0" i="0" sz="800" u="none" cap="none" strike="noStrike">
              <a:solidFill>
                <a:schemeClr val="dk1"/>
              </a:solidFill>
              <a:latin typeface="Calibri"/>
              <a:ea typeface="Calibri"/>
              <a:cs typeface="Calibri"/>
              <a:sym typeface="Calibri"/>
            </a:endParaRPr>
          </a:p>
        </p:txBody>
      </p:sp>
      <p:sp>
        <p:nvSpPr>
          <p:cNvPr id="3467" name="Google Shape;3467;p47"/>
          <p:cNvSpPr/>
          <p:nvPr/>
        </p:nvSpPr>
        <p:spPr>
          <a:xfrm>
            <a:off x="381305" y="1538021"/>
            <a:ext cx="5343900" cy="19200"/>
          </a:xfrm>
          <a:prstGeom prst="rect">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468" name="Google Shape;3468;p47"/>
          <p:cNvPicPr preferRelativeResize="0"/>
          <p:nvPr/>
        </p:nvPicPr>
        <p:blipFill rotWithShape="1">
          <a:blip r:embed="rId3">
            <a:alphaModFix/>
          </a:blip>
          <a:srcRect b="0" l="0" r="0" t="0"/>
          <a:stretch/>
        </p:blipFill>
        <p:spPr>
          <a:xfrm>
            <a:off x="381305" y="1248156"/>
            <a:ext cx="171907" cy="171907"/>
          </a:xfrm>
          <a:prstGeom prst="rect">
            <a:avLst/>
          </a:prstGeom>
          <a:noFill/>
          <a:ln>
            <a:noFill/>
          </a:ln>
        </p:spPr>
      </p:pic>
      <p:sp>
        <p:nvSpPr>
          <p:cNvPr id="3469" name="Google Shape;3469;p47"/>
          <p:cNvSpPr txBox="1"/>
          <p:nvPr/>
        </p:nvSpPr>
        <p:spPr>
          <a:xfrm>
            <a:off x="647395" y="1205179"/>
            <a:ext cx="32151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現状と目標のギャップ：何が足りないか</a:t>
            </a:r>
            <a:endParaRPr b="0" i="0" sz="1300" u="none" cap="none" strike="noStrike">
              <a:solidFill>
                <a:schemeClr val="dk1"/>
              </a:solidFill>
              <a:latin typeface="Calibri"/>
              <a:ea typeface="Calibri"/>
              <a:cs typeface="Calibri"/>
              <a:sym typeface="Calibri"/>
            </a:endParaRPr>
          </a:p>
        </p:txBody>
      </p:sp>
      <p:sp>
        <p:nvSpPr>
          <p:cNvPr id="3470" name="Google Shape;3470;p47"/>
          <p:cNvSpPr/>
          <p:nvPr/>
        </p:nvSpPr>
        <p:spPr>
          <a:xfrm>
            <a:off x="381305" y="1824228"/>
            <a:ext cx="2600700" cy="2333400"/>
          </a:xfrm>
          <a:prstGeom prst="roundRect">
            <a:avLst>
              <a:gd fmla="val 1919" name="adj"/>
            </a:avLst>
          </a:prstGeom>
          <a:solidFill>
            <a:srgbClr val="FFFFFF"/>
          </a:solidFill>
          <a:ln cap="flat" cmpd="sng" w="12700">
            <a:solidFill>
              <a:srgbClr val="E2E8F0"/>
            </a:solidFill>
            <a:prstDash val="solid"/>
            <a:round/>
            <a:headEnd len="sm" w="sm" type="none"/>
            <a:tailEnd len="sm" w="sm" type="none"/>
          </a:ln>
          <a:effectLst>
            <a:outerShdw blurRad="63500" rotWithShape="0" algn="bl" dir="5400000" dist="381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7"/>
          <p:cNvSpPr/>
          <p:nvPr/>
        </p:nvSpPr>
        <p:spPr>
          <a:xfrm>
            <a:off x="381305" y="1824228"/>
            <a:ext cx="38400" cy="2307000"/>
          </a:xfrm>
          <a:prstGeom prst="rect">
            <a:avLst/>
          </a:prstGeom>
          <a:solidFill>
            <a:srgbClr val="3B82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7"/>
          <p:cNvSpPr txBox="1"/>
          <p:nvPr/>
        </p:nvSpPr>
        <p:spPr>
          <a:xfrm>
            <a:off x="543154" y="1986077"/>
            <a:ext cx="943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TECHNOLOGY</a:t>
            </a:r>
            <a:endParaRPr b="0" i="0" sz="900" u="none" cap="none" strike="noStrike">
              <a:solidFill>
                <a:schemeClr val="dk1"/>
              </a:solidFill>
              <a:latin typeface="Calibri"/>
              <a:ea typeface="Calibri"/>
              <a:cs typeface="Calibri"/>
              <a:sym typeface="Calibri"/>
            </a:endParaRPr>
          </a:p>
        </p:txBody>
      </p:sp>
      <p:pic>
        <p:nvPicPr>
          <p:cNvPr descr="preencoded.png" id="3473" name="Google Shape;3473;p47"/>
          <p:cNvPicPr preferRelativeResize="0"/>
          <p:nvPr/>
        </p:nvPicPr>
        <p:blipFill rotWithShape="1">
          <a:blip r:embed="rId4">
            <a:alphaModFix/>
          </a:blip>
          <a:srcRect b="0" l="-3429" r="-3419" t="0"/>
          <a:stretch/>
        </p:blipFill>
        <p:spPr>
          <a:xfrm>
            <a:off x="2670048" y="2005279"/>
            <a:ext cx="142646" cy="133502"/>
          </a:xfrm>
          <a:prstGeom prst="rect">
            <a:avLst/>
          </a:prstGeom>
          <a:noFill/>
          <a:ln>
            <a:noFill/>
          </a:ln>
        </p:spPr>
      </p:pic>
      <p:pic>
        <p:nvPicPr>
          <p:cNvPr descr="preencoded.png" id="3474" name="Google Shape;3474;p47"/>
          <p:cNvPicPr preferRelativeResize="0"/>
          <p:nvPr/>
        </p:nvPicPr>
        <p:blipFill rotWithShape="1">
          <a:blip r:embed="rId5">
            <a:alphaModFix/>
          </a:blip>
          <a:srcRect b="0" l="-130" r="-140" t="0"/>
          <a:stretch/>
        </p:blipFill>
        <p:spPr>
          <a:xfrm>
            <a:off x="543154" y="2262226"/>
            <a:ext cx="85954" cy="114300"/>
          </a:xfrm>
          <a:prstGeom prst="rect">
            <a:avLst/>
          </a:prstGeom>
          <a:noFill/>
          <a:ln>
            <a:noFill/>
          </a:ln>
        </p:spPr>
      </p:pic>
      <p:sp>
        <p:nvSpPr>
          <p:cNvPr id="3475" name="Google Shape;3475;p47"/>
          <p:cNvSpPr txBox="1"/>
          <p:nvPr/>
        </p:nvSpPr>
        <p:spPr>
          <a:xfrm>
            <a:off x="705002" y="2233879"/>
            <a:ext cx="21981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AI生成コードの品質検証の仕組みが不在</a:t>
            </a:r>
            <a:endParaRPr b="0" i="0" sz="900" u="none" cap="none" strike="noStrike">
              <a:solidFill>
                <a:schemeClr val="dk1"/>
              </a:solidFill>
              <a:latin typeface="Calibri"/>
              <a:ea typeface="Calibri"/>
              <a:cs typeface="Calibri"/>
              <a:sym typeface="Calibri"/>
            </a:endParaRPr>
          </a:p>
        </p:txBody>
      </p:sp>
      <p:pic>
        <p:nvPicPr>
          <p:cNvPr descr="preencoded.png" id="3476" name="Google Shape;3476;p47"/>
          <p:cNvPicPr preferRelativeResize="0"/>
          <p:nvPr/>
        </p:nvPicPr>
        <p:blipFill rotWithShape="1">
          <a:blip r:embed="rId5">
            <a:alphaModFix/>
          </a:blip>
          <a:srcRect b="0" l="-130" r="-140" t="0"/>
          <a:stretch/>
        </p:blipFill>
        <p:spPr>
          <a:xfrm>
            <a:off x="543154" y="2710282"/>
            <a:ext cx="85954" cy="114300"/>
          </a:xfrm>
          <a:prstGeom prst="rect">
            <a:avLst/>
          </a:prstGeom>
          <a:noFill/>
          <a:ln>
            <a:noFill/>
          </a:ln>
        </p:spPr>
      </p:pic>
      <p:sp>
        <p:nvSpPr>
          <p:cNvPr id="3477" name="Google Shape;3477;p47"/>
          <p:cNvSpPr txBox="1"/>
          <p:nvPr/>
        </p:nvSpPr>
        <p:spPr>
          <a:xfrm>
            <a:off x="705002" y="2681021"/>
            <a:ext cx="22083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自動テストが単体のみで統合テスト未整備</a:t>
            </a:r>
            <a:endParaRPr b="0" i="0" sz="900" u="none" cap="none" strike="noStrike">
              <a:solidFill>
                <a:schemeClr val="dk1"/>
              </a:solidFill>
              <a:latin typeface="Calibri"/>
              <a:ea typeface="Calibri"/>
              <a:cs typeface="Calibri"/>
              <a:sym typeface="Calibri"/>
            </a:endParaRPr>
          </a:p>
        </p:txBody>
      </p:sp>
      <p:sp>
        <p:nvSpPr>
          <p:cNvPr id="3478" name="Google Shape;3478;p47"/>
          <p:cNvSpPr/>
          <p:nvPr/>
        </p:nvSpPr>
        <p:spPr>
          <a:xfrm>
            <a:off x="3127248" y="1824228"/>
            <a:ext cx="2600700" cy="2333400"/>
          </a:xfrm>
          <a:prstGeom prst="roundRect">
            <a:avLst>
              <a:gd fmla="val 1919" name="adj"/>
            </a:avLst>
          </a:prstGeom>
          <a:solidFill>
            <a:srgbClr val="FFFFFF"/>
          </a:solidFill>
          <a:ln cap="flat" cmpd="sng" w="12700">
            <a:solidFill>
              <a:srgbClr val="E2E8F0"/>
            </a:solidFill>
            <a:prstDash val="solid"/>
            <a:round/>
            <a:headEnd len="sm" w="sm" type="none"/>
            <a:tailEnd len="sm" w="sm" type="none"/>
          </a:ln>
          <a:effectLst>
            <a:outerShdw blurRad="63500" rotWithShape="0" algn="bl" dir="5400000" dist="381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7"/>
          <p:cNvSpPr/>
          <p:nvPr/>
        </p:nvSpPr>
        <p:spPr>
          <a:xfrm>
            <a:off x="3127248" y="1824228"/>
            <a:ext cx="38400" cy="2307000"/>
          </a:xfrm>
          <a:prstGeom prst="rect">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7"/>
          <p:cNvSpPr txBox="1"/>
          <p:nvPr/>
        </p:nvSpPr>
        <p:spPr>
          <a:xfrm>
            <a:off x="3289097" y="1986077"/>
            <a:ext cx="667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PROCESS</a:t>
            </a:r>
            <a:endParaRPr b="0" i="0" sz="900" u="none" cap="none" strike="noStrike">
              <a:solidFill>
                <a:schemeClr val="dk1"/>
              </a:solidFill>
              <a:latin typeface="Calibri"/>
              <a:ea typeface="Calibri"/>
              <a:cs typeface="Calibri"/>
              <a:sym typeface="Calibri"/>
            </a:endParaRPr>
          </a:p>
        </p:txBody>
      </p:sp>
      <p:pic>
        <p:nvPicPr>
          <p:cNvPr descr="preencoded.png" id="3481" name="Google Shape;3481;p47"/>
          <p:cNvPicPr preferRelativeResize="0"/>
          <p:nvPr/>
        </p:nvPicPr>
        <p:blipFill rotWithShape="1">
          <a:blip r:embed="rId6">
            <a:alphaModFix/>
          </a:blip>
          <a:srcRect b="0" l="-3429" r="-3419" t="0"/>
          <a:stretch/>
        </p:blipFill>
        <p:spPr>
          <a:xfrm>
            <a:off x="5415991" y="2005279"/>
            <a:ext cx="142646" cy="133502"/>
          </a:xfrm>
          <a:prstGeom prst="rect">
            <a:avLst/>
          </a:prstGeom>
          <a:noFill/>
          <a:ln>
            <a:noFill/>
          </a:ln>
        </p:spPr>
      </p:pic>
      <p:pic>
        <p:nvPicPr>
          <p:cNvPr descr="preencoded.png" id="3482" name="Google Shape;3482;p47"/>
          <p:cNvPicPr preferRelativeResize="0"/>
          <p:nvPr/>
        </p:nvPicPr>
        <p:blipFill rotWithShape="1">
          <a:blip r:embed="rId5">
            <a:alphaModFix/>
          </a:blip>
          <a:srcRect b="0" l="-130" r="-140" t="0"/>
          <a:stretch/>
        </p:blipFill>
        <p:spPr>
          <a:xfrm>
            <a:off x="3289097" y="2262226"/>
            <a:ext cx="85954" cy="114300"/>
          </a:xfrm>
          <a:prstGeom prst="rect">
            <a:avLst/>
          </a:prstGeom>
          <a:noFill/>
          <a:ln>
            <a:noFill/>
          </a:ln>
        </p:spPr>
      </p:pic>
      <p:sp>
        <p:nvSpPr>
          <p:cNvPr id="3483" name="Google Shape;3483;p47"/>
          <p:cNvSpPr txBox="1"/>
          <p:nvPr/>
        </p:nvSpPr>
        <p:spPr>
          <a:xfrm>
            <a:off x="3450946" y="2233879"/>
            <a:ext cx="22083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承認ワークフロー未定義で責任者が不明確</a:t>
            </a:r>
            <a:endParaRPr b="0" i="0" sz="900" u="none" cap="none" strike="noStrike">
              <a:solidFill>
                <a:schemeClr val="dk1"/>
              </a:solidFill>
              <a:latin typeface="Calibri"/>
              <a:ea typeface="Calibri"/>
              <a:cs typeface="Calibri"/>
              <a:sym typeface="Calibri"/>
            </a:endParaRPr>
          </a:p>
        </p:txBody>
      </p:sp>
      <p:pic>
        <p:nvPicPr>
          <p:cNvPr descr="preencoded.png" id="3484" name="Google Shape;3484;p47"/>
          <p:cNvPicPr preferRelativeResize="0"/>
          <p:nvPr/>
        </p:nvPicPr>
        <p:blipFill rotWithShape="1">
          <a:blip r:embed="rId5">
            <a:alphaModFix/>
          </a:blip>
          <a:srcRect b="0" l="-130" r="-140" t="0"/>
          <a:stretch/>
        </p:blipFill>
        <p:spPr>
          <a:xfrm>
            <a:off x="3289097" y="2710282"/>
            <a:ext cx="85954" cy="114300"/>
          </a:xfrm>
          <a:prstGeom prst="rect">
            <a:avLst/>
          </a:prstGeom>
          <a:noFill/>
          <a:ln>
            <a:noFill/>
          </a:ln>
        </p:spPr>
      </p:pic>
      <p:sp>
        <p:nvSpPr>
          <p:cNvPr id="3485" name="Google Shape;3485;p47"/>
          <p:cNvSpPr txBox="1"/>
          <p:nvPr/>
        </p:nvSpPr>
        <p:spPr>
          <a:xfrm>
            <a:off x="3450946" y="2681021"/>
            <a:ext cx="21981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AI生成物のレビュー基準・チェックリストなし</a:t>
            </a:r>
            <a:endParaRPr b="0" i="0" sz="900" u="none" cap="none" strike="noStrike">
              <a:solidFill>
                <a:schemeClr val="dk1"/>
              </a:solidFill>
              <a:latin typeface="Calibri"/>
              <a:ea typeface="Calibri"/>
              <a:cs typeface="Calibri"/>
              <a:sym typeface="Calibri"/>
            </a:endParaRPr>
          </a:p>
        </p:txBody>
      </p:sp>
      <p:sp>
        <p:nvSpPr>
          <p:cNvPr id="3486" name="Google Shape;3486;p47"/>
          <p:cNvSpPr/>
          <p:nvPr/>
        </p:nvSpPr>
        <p:spPr>
          <a:xfrm>
            <a:off x="381305" y="4303166"/>
            <a:ext cx="2600700" cy="2333400"/>
          </a:xfrm>
          <a:prstGeom prst="roundRect">
            <a:avLst>
              <a:gd fmla="val 1919" name="adj"/>
            </a:avLst>
          </a:prstGeom>
          <a:solidFill>
            <a:srgbClr val="FFFFFF"/>
          </a:solidFill>
          <a:ln cap="flat" cmpd="sng" w="12700">
            <a:solidFill>
              <a:srgbClr val="E2E8F0"/>
            </a:solidFill>
            <a:prstDash val="solid"/>
            <a:round/>
            <a:headEnd len="sm" w="sm" type="none"/>
            <a:tailEnd len="sm" w="sm" type="none"/>
          </a:ln>
          <a:effectLst>
            <a:outerShdw blurRad="63500" rotWithShape="0" algn="bl" dir="5400000" dist="381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7"/>
          <p:cNvSpPr/>
          <p:nvPr/>
        </p:nvSpPr>
        <p:spPr>
          <a:xfrm>
            <a:off x="381305" y="4303166"/>
            <a:ext cx="38400" cy="2307000"/>
          </a:xfrm>
          <a:prstGeom prst="rect">
            <a:avLst/>
          </a:prstGeom>
          <a:solidFill>
            <a:srgbClr val="EF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7"/>
          <p:cNvSpPr txBox="1"/>
          <p:nvPr/>
        </p:nvSpPr>
        <p:spPr>
          <a:xfrm>
            <a:off x="543154" y="4465015"/>
            <a:ext cx="1105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SKILL &amp; PEOPLE</a:t>
            </a:r>
            <a:endParaRPr b="0" i="0" sz="900" u="none" cap="none" strike="noStrike">
              <a:solidFill>
                <a:schemeClr val="dk1"/>
              </a:solidFill>
              <a:latin typeface="Calibri"/>
              <a:ea typeface="Calibri"/>
              <a:cs typeface="Calibri"/>
              <a:sym typeface="Calibri"/>
            </a:endParaRPr>
          </a:p>
        </p:txBody>
      </p:sp>
      <p:pic>
        <p:nvPicPr>
          <p:cNvPr descr="preencoded.png" id="3489" name="Google Shape;3489;p47"/>
          <p:cNvPicPr preferRelativeResize="0"/>
          <p:nvPr/>
        </p:nvPicPr>
        <p:blipFill rotWithShape="1">
          <a:blip r:embed="rId7">
            <a:alphaModFix/>
          </a:blip>
          <a:srcRect b="0" l="-1504" r="-1514" t="0"/>
          <a:stretch/>
        </p:blipFill>
        <p:spPr>
          <a:xfrm>
            <a:off x="2641702" y="4484218"/>
            <a:ext cx="171907" cy="133502"/>
          </a:xfrm>
          <a:prstGeom prst="rect">
            <a:avLst/>
          </a:prstGeom>
          <a:noFill/>
          <a:ln>
            <a:noFill/>
          </a:ln>
        </p:spPr>
      </p:pic>
      <p:pic>
        <p:nvPicPr>
          <p:cNvPr descr="preencoded.png" id="3490" name="Google Shape;3490;p47"/>
          <p:cNvPicPr preferRelativeResize="0"/>
          <p:nvPr/>
        </p:nvPicPr>
        <p:blipFill rotWithShape="1">
          <a:blip r:embed="rId5">
            <a:alphaModFix/>
          </a:blip>
          <a:srcRect b="0" l="-130" r="-140" t="0"/>
          <a:stretch/>
        </p:blipFill>
        <p:spPr>
          <a:xfrm>
            <a:off x="543154" y="4741164"/>
            <a:ext cx="85954" cy="114300"/>
          </a:xfrm>
          <a:prstGeom prst="rect">
            <a:avLst/>
          </a:prstGeom>
          <a:noFill/>
          <a:ln>
            <a:noFill/>
          </a:ln>
        </p:spPr>
      </p:pic>
      <p:sp>
        <p:nvSpPr>
          <p:cNvPr id="3491" name="Google Shape;3491;p47"/>
          <p:cNvSpPr txBox="1"/>
          <p:nvPr/>
        </p:nvSpPr>
        <p:spPr>
          <a:xfrm>
            <a:off x="705002" y="4712818"/>
            <a:ext cx="19695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AIコードレビュー研修受講率15%（スキル不足）</a:t>
            </a:r>
            <a:endParaRPr b="0" i="0" sz="900" u="none" cap="none" strike="noStrike">
              <a:solidFill>
                <a:schemeClr val="dk1"/>
              </a:solidFill>
              <a:latin typeface="Calibri"/>
              <a:ea typeface="Calibri"/>
              <a:cs typeface="Calibri"/>
              <a:sym typeface="Calibri"/>
            </a:endParaRPr>
          </a:p>
        </p:txBody>
      </p:sp>
      <p:pic>
        <p:nvPicPr>
          <p:cNvPr descr="preencoded.png" id="3492" name="Google Shape;3492;p47"/>
          <p:cNvPicPr preferRelativeResize="0"/>
          <p:nvPr/>
        </p:nvPicPr>
        <p:blipFill rotWithShape="1">
          <a:blip r:embed="rId5">
            <a:alphaModFix/>
          </a:blip>
          <a:srcRect b="0" l="-130" r="-140" t="0"/>
          <a:stretch/>
        </p:blipFill>
        <p:spPr>
          <a:xfrm>
            <a:off x="543154" y="5188306"/>
            <a:ext cx="85954" cy="114300"/>
          </a:xfrm>
          <a:prstGeom prst="rect">
            <a:avLst/>
          </a:prstGeom>
          <a:noFill/>
          <a:ln>
            <a:noFill/>
          </a:ln>
        </p:spPr>
      </p:pic>
      <p:sp>
        <p:nvSpPr>
          <p:cNvPr id="3493" name="Google Shape;3493;p47"/>
          <p:cNvSpPr txBox="1"/>
          <p:nvPr/>
        </p:nvSpPr>
        <p:spPr>
          <a:xfrm>
            <a:off x="705002" y="5159959"/>
            <a:ext cx="21507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プロンプト設計ノウハウが特定の5名に集中</a:t>
            </a:r>
            <a:endParaRPr b="0" i="0" sz="900" u="none" cap="none" strike="noStrike">
              <a:solidFill>
                <a:schemeClr val="dk1"/>
              </a:solidFill>
              <a:latin typeface="Calibri"/>
              <a:ea typeface="Calibri"/>
              <a:cs typeface="Calibri"/>
              <a:sym typeface="Calibri"/>
            </a:endParaRPr>
          </a:p>
        </p:txBody>
      </p:sp>
      <p:sp>
        <p:nvSpPr>
          <p:cNvPr id="3494" name="Google Shape;3494;p47"/>
          <p:cNvSpPr/>
          <p:nvPr/>
        </p:nvSpPr>
        <p:spPr>
          <a:xfrm>
            <a:off x="3127248" y="4303166"/>
            <a:ext cx="2600700" cy="2333400"/>
          </a:xfrm>
          <a:prstGeom prst="roundRect">
            <a:avLst>
              <a:gd fmla="val 1919" name="adj"/>
            </a:avLst>
          </a:prstGeom>
          <a:solidFill>
            <a:srgbClr val="FFFFFF"/>
          </a:solidFill>
          <a:ln cap="flat" cmpd="sng" w="12700">
            <a:solidFill>
              <a:srgbClr val="E2E8F0"/>
            </a:solidFill>
            <a:prstDash val="solid"/>
            <a:round/>
            <a:headEnd len="sm" w="sm" type="none"/>
            <a:tailEnd len="sm" w="sm" type="none"/>
          </a:ln>
          <a:effectLst>
            <a:outerShdw blurRad="63500" rotWithShape="0" algn="bl" dir="5400000" dist="381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7"/>
          <p:cNvSpPr/>
          <p:nvPr/>
        </p:nvSpPr>
        <p:spPr>
          <a:xfrm>
            <a:off x="3127248" y="4303166"/>
            <a:ext cx="38400" cy="2307000"/>
          </a:xfrm>
          <a:prstGeom prst="rect">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7"/>
          <p:cNvSpPr txBox="1"/>
          <p:nvPr/>
        </p:nvSpPr>
        <p:spPr>
          <a:xfrm>
            <a:off x="3289097" y="4465015"/>
            <a:ext cx="943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GOVERNANCE</a:t>
            </a:r>
            <a:endParaRPr b="0" i="0" sz="900" u="none" cap="none" strike="noStrike">
              <a:solidFill>
                <a:schemeClr val="dk1"/>
              </a:solidFill>
              <a:latin typeface="Calibri"/>
              <a:ea typeface="Calibri"/>
              <a:cs typeface="Calibri"/>
              <a:sym typeface="Calibri"/>
            </a:endParaRPr>
          </a:p>
        </p:txBody>
      </p:sp>
      <p:pic>
        <p:nvPicPr>
          <p:cNvPr descr="preencoded.png" id="3497" name="Google Shape;3497;p47"/>
          <p:cNvPicPr preferRelativeResize="0"/>
          <p:nvPr/>
        </p:nvPicPr>
        <p:blipFill rotWithShape="1">
          <a:blip r:embed="rId8">
            <a:alphaModFix/>
          </a:blip>
          <a:srcRect b="0" l="-3429" r="-3419" t="0"/>
          <a:stretch/>
        </p:blipFill>
        <p:spPr>
          <a:xfrm>
            <a:off x="5415991" y="4484218"/>
            <a:ext cx="142646" cy="133502"/>
          </a:xfrm>
          <a:prstGeom prst="rect">
            <a:avLst/>
          </a:prstGeom>
          <a:noFill/>
          <a:ln>
            <a:noFill/>
          </a:ln>
        </p:spPr>
      </p:pic>
      <p:pic>
        <p:nvPicPr>
          <p:cNvPr descr="preencoded.png" id="3498" name="Google Shape;3498;p47"/>
          <p:cNvPicPr preferRelativeResize="0"/>
          <p:nvPr/>
        </p:nvPicPr>
        <p:blipFill rotWithShape="1">
          <a:blip r:embed="rId5">
            <a:alphaModFix/>
          </a:blip>
          <a:srcRect b="0" l="-130" r="-140" t="0"/>
          <a:stretch/>
        </p:blipFill>
        <p:spPr>
          <a:xfrm>
            <a:off x="3289097" y="4741164"/>
            <a:ext cx="85954" cy="114300"/>
          </a:xfrm>
          <a:prstGeom prst="rect">
            <a:avLst/>
          </a:prstGeom>
          <a:noFill/>
          <a:ln>
            <a:noFill/>
          </a:ln>
        </p:spPr>
      </p:pic>
      <p:sp>
        <p:nvSpPr>
          <p:cNvPr id="3499" name="Google Shape;3499;p47"/>
          <p:cNvSpPr txBox="1"/>
          <p:nvPr/>
        </p:nvSpPr>
        <p:spPr>
          <a:xfrm>
            <a:off x="3450946" y="4712818"/>
            <a:ext cx="21981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AI活用におけるリスク分級ポリシー未策定</a:t>
            </a:r>
            <a:endParaRPr b="0" i="0" sz="900" u="none" cap="none" strike="noStrike">
              <a:solidFill>
                <a:schemeClr val="dk1"/>
              </a:solidFill>
              <a:latin typeface="Calibri"/>
              <a:ea typeface="Calibri"/>
              <a:cs typeface="Calibri"/>
              <a:sym typeface="Calibri"/>
            </a:endParaRPr>
          </a:p>
        </p:txBody>
      </p:sp>
      <p:pic>
        <p:nvPicPr>
          <p:cNvPr descr="preencoded.png" id="3500" name="Google Shape;3500;p47"/>
          <p:cNvPicPr preferRelativeResize="0"/>
          <p:nvPr/>
        </p:nvPicPr>
        <p:blipFill rotWithShape="1">
          <a:blip r:embed="rId5">
            <a:alphaModFix/>
          </a:blip>
          <a:srcRect b="0" l="-130" r="-140" t="0"/>
          <a:stretch/>
        </p:blipFill>
        <p:spPr>
          <a:xfrm>
            <a:off x="3289097" y="5188306"/>
            <a:ext cx="85954" cy="114300"/>
          </a:xfrm>
          <a:prstGeom prst="rect">
            <a:avLst/>
          </a:prstGeom>
          <a:noFill/>
          <a:ln>
            <a:noFill/>
          </a:ln>
        </p:spPr>
      </p:pic>
      <p:sp>
        <p:nvSpPr>
          <p:cNvPr id="3501" name="Google Shape;3501;p47"/>
          <p:cNvSpPr txBox="1"/>
          <p:nvPr/>
        </p:nvSpPr>
        <p:spPr>
          <a:xfrm>
            <a:off x="3450946" y="5159959"/>
            <a:ext cx="21981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情報漏洩防止等のセキュリティガードレール未実装</a:t>
            </a:r>
            <a:endParaRPr b="0" i="0" sz="900" u="none" cap="none" strike="noStrike">
              <a:solidFill>
                <a:schemeClr val="dk1"/>
              </a:solidFill>
              <a:latin typeface="Calibri"/>
              <a:ea typeface="Calibri"/>
              <a:cs typeface="Calibri"/>
              <a:sym typeface="Calibri"/>
            </a:endParaRPr>
          </a:p>
        </p:txBody>
      </p:sp>
      <p:sp>
        <p:nvSpPr>
          <p:cNvPr id="3502" name="Google Shape;3502;p47"/>
          <p:cNvSpPr/>
          <p:nvPr/>
        </p:nvSpPr>
        <p:spPr>
          <a:xfrm>
            <a:off x="6025896" y="1538021"/>
            <a:ext cx="5790900" cy="19200"/>
          </a:xfrm>
          <a:prstGeom prst="rect">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503" name="Google Shape;3503;p47"/>
          <p:cNvPicPr preferRelativeResize="0"/>
          <p:nvPr/>
        </p:nvPicPr>
        <p:blipFill rotWithShape="1">
          <a:blip r:embed="rId9">
            <a:alphaModFix/>
          </a:blip>
          <a:srcRect b="0" l="0" r="0" t="0"/>
          <a:stretch/>
        </p:blipFill>
        <p:spPr>
          <a:xfrm>
            <a:off x="6025896" y="1248156"/>
            <a:ext cx="171907" cy="171907"/>
          </a:xfrm>
          <a:prstGeom prst="rect">
            <a:avLst/>
          </a:prstGeom>
          <a:noFill/>
          <a:ln>
            <a:noFill/>
          </a:ln>
        </p:spPr>
      </p:pic>
      <p:sp>
        <p:nvSpPr>
          <p:cNvPr id="3504" name="Google Shape;3504;p47"/>
          <p:cNvSpPr txBox="1"/>
          <p:nvPr/>
        </p:nvSpPr>
        <p:spPr>
          <a:xfrm>
            <a:off x="6292901" y="1205179"/>
            <a:ext cx="1843500" cy="247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主な課題（詳細分析）</a:t>
            </a:r>
            <a:endParaRPr b="0" i="0" sz="1300" u="none" cap="none" strike="noStrike">
              <a:solidFill>
                <a:schemeClr val="dk1"/>
              </a:solidFill>
              <a:latin typeface="Calibri"/>
              <a:ea typeface="Calibri"/>
              <a:cs typeface="Calibri"/>
              <a:sym typeface="Calibri"/>
            </a:endParaRPr>
          </a:p>
        </p:txBody>
      </p:sp>
      <p:sp>
        <p:nvSpPr>
          <p:cNvPr id="3505" name="Google Shape;3505;p47"/>
          <p:cNvSpPr/>
          <p:nvPr/>
        </p:nvSpPr>
        <p:spPr>
          <a:xfrm>
            <a:off x="6025896" y="1824228"/>
            <a:ext cx="5790900" cy="5352900"/>
          </a:xfrm>
          <a:prstGeom prst="roundRect">
            <a:avLst>
              <a:gd fmla="val 365"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506" name="Google Shape;3506;p47"/>
          <p:cNvPicPr preferRelativeResize="0"/>
          <p:nvPr/>
        </p:nvPicPr>
        <p:blipFill rotWithShape="1">
          <a:blip r:embed="rId10">
            <a:alphaModFix/>
          </a:blip>
          <a:srcRect b="0" l="-771" r="-761" t="0"/>
          <a:stretch/>
        </p:blipFill>
        <p:spPr>
          <a:xfrm>
            <a:off x="6226150" y="2060143"/>
            <a:ext cx="181051" cy="142646"/>
          </a:xfrm>
          <a:prstGeom prst="rect">
            <a:avLst/>
          </a:prstGeom>
          <a:noFill/>
          <a:ln>
            <a:noFill/>
          </a:ln>
        </p:spPr>
      </p:pic>
      <p:sp>
        <p:nvSpPr>
          <p:cNvPr id="3507" name="Google Shape;3507;p47"/>
          <p:cNvSpPr txBox="1"/>
          <p:nvPr/>
        </p:nvSpPr>
        <p:spPr>
          <a:xfrm>
            <a:off x="6483096" y="2024482"/>
            <a:ext cx="831300" cy="219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D4ED8"/>
              </a:buClr>
              <a:buSzPts val="1100"/>
              <a:buFont typeface="Noto Sans JP"/>
              <a:buNone/>
            </a:pPr>
            <a:r>
              <a:rPr b="1" i="0" lang="en-US" sz="1100" u="none" cap="none" strike="noStrike">
                <a:solidFill>
                  <a:srgbClr val="1D4ED8"/>
                </a:solidFill>
                <a:latin typeface="Noto Sans JP"/>
                <a:ea typeface="Noto Sans JP"/>
                <a:cs typeface="Noto Sans JP"/>
                <a:sym typeface="Noto Sans JP"/>
              </a:rPr>
              <a:t>技術的課題</a:t>
            </a:r>
            <a:endParaRPr b="0" i="0" sz="1100" u="none" cap="none" strike="noStrike">
              <a:solidFill>
                <a:schemeClr val="dk1"/>
              </a:solidFill>
              <a:latin typeface="Calibri"/>
              <a:ea typeface="Calibri"/>
              <a:cs typeface="Calibri"/>
              <a:sym typeface="Calibri"/>
            </a:endParaRPr>
          </a:p>
        </p:txBody>
      </p:sp>
      <p:sp>
        <p:nvSpPr>
          <p:cNvPr id="3508" name="Google Shape;3508;p47"/>
          <p:cNvSpPr/>
          <p:nvPr/>
        </p:nvSpPr>
        <p:spPr>
          <a:xfrm>
            <a:off x="6292901" y="2314346"/>
            <a:ext cx="19200" cy="13047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47"/>
          <p:cNvSpPr txBox="1"/>
          <p:nvPr/>
        </p:nvSpPr>
        <p:spPr>
          <a:xfrm>
            <a:off x="6483096" y="2314346"/>
            <a:ext cx="5113200" cy="381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L5生成コードの品質基準未定義: どのようなメトリクス（複雑度、可読性など）を満たすべきか決まっておらず、品質がばらつく。</a:t>
            </a:r>
            <a:endParaRPr b="0" i="0" sz="900" u="none" cap="none" strike="noStrike">
              <a:solidFill>
                <a:schemeClr val="dk1"/>
              </a:solidFill>
              <a:latin typeface="Calibri"/>
              <a:ea typeface="Calibri"/>
              <a:cs typeface="Calibri"/>
              <a:sym typeface="Calibri"/>
            </a:endParaRPr>
          </a:p>
        </p:txBody>
      </p:sp>
      <p:sp>
        <p:nvSpPr>
          <p:cNvPr id="3510" name="Google Shape;3510;p47"/>
          <p:cNvSpPr txBox="1"/>
          <p:nvPr/>
        </p:nvSpPr>
        <p:spPr>
          <a:xfrm>
            <a:off x="6483096" y="2767889"/>
            <a:ext cx="5217600" cy="381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テストカバレッジ30%で不十分: AIがコードを量産しても、テストが追いつかずバグ埋め込みリスクが増大。</a:t>
            </a:r>
            <a:endParaRPr b="0" i="0" sz="900" u="none" cap="none" strike="noStrike">
              <a:solidFill>
                <a:schemeClr val="dk1"/>
              </a:solidFill>
              <a:latin typeface="Calibri"/>
              <a:ea typeface="Calibri"/>
              <a:cs typeface="Calibri"/>
              <a:sym typeface="Calibri"/>
            </a:endParaRPr>
          </a:p>
        </p:txBody>
      </p:sp>
      <p:sp>
        <p:nvSpPr>
          <p:cNvPr id="3511" name="Google Shape;3511;p47"/>
          <p:cNvSpPr txBox="1"/>
          <p:nvPr/>
        </p:nvSpPr>
        <p:spPr>
          <a:xfrm>
            <a:off x="6483096" y="3221431"/>
            <a:ext cx="5180100" cy="381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CI/CD自動化が部分的: 単体テストのみ自動化されており、結合・統合レベルでの回帰テストは手動のままでボトルネックに。</a:t>
            </a:r>
            <a:endParaRPr b="0" i="0" sz="900" u="none" cap="none" strike="noStrike">
              <a:solidFill>
                <a:schemeClr val="dk1"/>
              </a:solidFill>
              <a:latin typeface="Calibri"/>
              <a:ea typeface="Calibri"/>
              <a:cs typeface="Calibri"/>
              <a:sym typeface="Calibri"/>
            </a:endParaRPr>
          </a:p>
        </p:txBody>
      </p:sp>
      <p:pic>
        <p:nvPicPr>
          <p:cNvPr descr="preencoded.png" id="3512" name="Google Shape;3512;p47"/>
          <p:cNvPicPr preferRelativeResize="0"/>
          <p:nvPr/>
        </p:nvPicPr>
        <p:blipFill rotWithShape="1">
          <a:blip r:embed="rId11">
            <a:alphaModFix/>
          </a:blip>
          <a:srcRect b="0" l="-423" r="-433" t="0"/>
          <a:stretch/>
        </p:blipFill>
        <p:spPr>
          <a:xfrm>
            <a:off x="6226150" y="3710635"/>
            <a:ext cx="161849" cy="142646"/>
          </a:xfrm>
          <a:prstGeom prst="rect">
            <a:avLst/>
          </a:prstGeom>
          <a:noFill/>
          <a:ln>
            <a:noFill/>
          </a:ln>
        </p:spPr>
      </p:pic>
      <p:sp>
        <p:nvSpPr>
          <p:cNvPr id="3513" name="Google Shape;3513;p47"/>
          <p:cNvSpPr txBox="1"/>
          <p:nvPr/>
        </p:nvSpPr>
        <p:spPr>
          <a:xfrm>
            <a:off x="6463894" y="3674974"/>
            <a:ext cx="831300" cy="219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45309"/>
              </a:buClr>
              <a:buSzPts val="1100"/>
              <a:buFont typeface="Noto Sans JP"/>
              <a:buNone/>
            </a:pPr>
            <a:r>
              <a:rPr b="1" i="0" lang="en-US" sz="1100" u="none" cap="none" strike="noStrike">
                <a:solidFill>
                  <a:srgbClr val="B45309"/>
                </a:solidFill>
                <a:latin typeface="Noto Sans JP"/>
                <a:ea typeface="Noto Sans JP"/>
                <a:cs typeface="Noto Sans JP"/>
                <a:sym typeface="Noto Sans JP"/>
              </a:rPr>
              <a:t>組織的課題</a:t>
            </a:r>
            <a:endParaRPr b="0" i="0" sz="1100" u="none" cap="none" strike="noStrike">
              <a:solidFill>
                <a:schemeClr val="dk1"/>
              </a:solidFill>
              <a:latin typeface="Calibri"/>
              <a:ea typeface="Calibri"/>
              <a:cs typeface="Calibri"/>
              <a:sym typeface="Calibri"/>
            </a:endParaRPr>
          </a:p>
        </p:txBody>
      </p:sp>
      <p:sp>
        <p:nvSpPr>
          <p:cNvPr id="3514" name="Google Shape;3514;p47"/>
          <p:cNvSpPr/>
          <p:nvPr/>
        </p:nvSpPr>
        <p:spPr>
          <a:xfrm>
            <a:off x="6292901" y="3964838"/>
            <a:ext cx="19200" cy="13047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7"/>
          <p:cNvSpPr txBox="1"/>
          <p:nvPr/>
        </p:nvSpPr>
        <p:spPr>
          <a:xfrm>
            <a:off x="6483096" y="3964838"/>
            <a:ext cx="5131500" cy="381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承認プロセスの不在: AIが提案したコードに対して、誰が最終的な「Goサイン」を出す権限と責任を持つかが曖昧。</a:t>
            </a:r>
            <a:endParaRPr b="0" i="0" sz="900" u="none" cap="none" strike="noStrike">
              <a:solidFill>
                <a:schemeClr val="dk1"/>
              </a:solidFill>
              <a:latin typeface="Calibri"/>
              <a:ea typeface="Calibri"/>
              <a:cs typeface="Calibri"/>
              <a:sym typeface="Calibri"/>
            </a:endParaRPr>
          </a:p>
        </p:txBody>
      </p:sp>
      <p:sp>
        <p:nvSpPr>
          <p:cNvPr id="3516" name="Google Shape;3516;p47"/>
          <p:cNvSpPr txBox="1"/>
          <p:nvPr/>
        </p:nvSpPr>
        <p:spPr>
          <a:xfrm>
            <a:off x="6483096" y="4418381"/>
            <a:ext cx="5217600" cy="381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現場の不安: 開発者の51%が「AI主導開発」に対して、自身の役割喪失や品質への懸念から不安を表明している。</a:t>
            </a:r>
            <a:endParaRPr b="0" i="0" sz="900" u="none" cap="none" strike="noStrike">
              <a:solidFill>
                <a:schemeClr val="dk1"/>
              </a:solidFill>
              <a:latin typeface="Calibri"/>
              <a:ea typeface="Calibri"/>
              <a:cs typeface="Calibri"/>
              <a:sym typeface="Calibri"/>
            </a:endParaRPr>
          </a:p>
        </p:txBody>
      </p:sp>
      <p:sp>
        <p:nvSpPr>
          <p:cNvPr id="3517" name="Google Shape;3517;p47"/>
          <p:cNvSpPr txBox="1"/>
          <p:nvPr/>
        </p:nvSpPr>
        <p:spPr>
          <a:xfrm>
            <a:off x="6483096" y="4871923"/>
            <a:ext cx="5227500" cy="381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責任所在の曖昧さ: リスク管理ポリシーが未策定のため、インシデント発生時にAIのせいにするか、承認者の責任にするかが定まっていない。</a:t>
            </a:r>
            <a:endParaRPr b="0" i="0" sz="900" u="none" cap="none" strike="noStrike">
              <a:solidFill>
                <a:schemeClr val="dk1"/>
              </a:solidFill>
              <a:latin typeface="Calibri"/>
              <a:ea typeface="Calibri"/>
              <a:cs typeface="Calibri"/>
              <a:sym typeface="Calibri"/>
            </a:endParaRPr>
          </a:p>
        </p:txBody>
      </p:sp>
      <p:pic>
        <p:nvPicPr>
          <p:cNvPr descr="preencoded.png" id="3518" name="Google Shape;3518;p47"/>
          <p:cNvPicPr preferRelativeResize="0"/>
          <p:nvPr/>
        </p:nvPicPr>
        <p:blipFill rotWithShape="1">
          <a:blip r:embed="rId12">
            <a:alphaModFix/>
          </a:blip>
          <a:srcRect b="0" l="-771" r="-761" t="0"/>
          <a:stretch/>
        </p:blipFill>
        <p:spPr>
          <a:xfrm>
            <a:off x="6226150" y="5361127"/>
            <a:ext cx="181051" cy="142646"/>
          </a:xfrm>
          <a:prstGeom prst="rect">
            <a:avLst/>
          </a:prstGeom>
          <a:noFill/>
          <a:ln>
            <a:noFill/>
          </a:ln>
        </p:spPr>
      </p:pic>
      <p:sp>
        <p:nvSpPr>
          <p:cNvPr id="3519" name="Google Shape;3519;p47"/>
          <p:cNvSpPr txBox="1"/>
          <p:nvPr/>
        </p:nvSpPr>
        <p:spPr>
          <a:xfrm>
            <a:off x="6483096" y="5325466"/>
            <a:ext cx="831300" cy="219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91C1C"/>
              </a:buClr>
              <a:buSzPts val="1100"/>
              <a:buFont typeface="Noto Sans JP"/>
              <a:buNone/>
            </a:pPr>
            <a:r>
              <a:rPr b="1" i="0" lang="en-US" sz="1100" u="none" cap="none" strike="noStrike">
                <a:solidFill>
                  <a:srgbClr val="B91C1C"/>
                </a:solidFill>
                <a:latin typeface="Noto Sans JP"/>
                <a:ea typeface="Noto Sans JP"/>
                <a:cs typeface="Noto Sans JP"/>
                <a:sym typeface="Noto Sans JP"/>
              </a:rPr>
              <a:t>人材的課題</a:t>
            </a:r>
            <a:endParaRPr b="0" i="0" sz="1100" u="none" cap="none" strike="noStrike">
              <a:solidFill>
                <a:schemeClr val="dk1"/>
              </a:solidFill>
              <a:latin typeface="Calibri"/>
              <a:ea typeface="Calibri"/>
              <a:cs typeface="Calibri"/>
              <a:sym typeface="Calibri"/>
            </a:endParaRPr>
          </a:p>
        </p:txBody>
      </p:sp>
      <p:sp>
        <p:nvSpPr>
          <p:cNvPr id="3520" name="Google Shape;3520;p47"/>
          <p:cNvSpPr/>
          <p:nvPr/>
        </p:nvSpPr>
        <p:spPr>
          <a:xfrm>
            <a:off x="6292901" y="5615330"/>
            <a:ext cx="19200" cy="13047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7"/>
          <p:cNvSpPr txBox="1"/>
          <p:nvPr/>
        </p:nvSpPr>
        <p:spPr>
          <a:xfrm>
            <a:off x="6483096" y="5615330"/>
            <a:ext cx="5208300" cy="381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AIコードレビュー能力不足: 研修受講率が15%に留まり、AIが生成した「一見正しそうなコード」の論理バグを見抜けない。</a:t>
            </a:r>
            <a:endParaRPr b="0" i="0" sz="900" u="none" cap="none" strike="noStrike">
              <a:solidFill>
                <a:schemeClr val="dk1"/>
              </a:solidFill>
              <a:latin typeface="Calibri"/>
              <a:ea typeface="Calibri"/>
              <a:cs typeface="Calibri"/>
              <a:sym typeface="Calibri"/>
            </a:endParaRPr>
          </a:p>
        </p:txBody>
      </p:sp>
      <p:sp>
        <p:nvSpPr>
          <p:cNvPr id="3522" name="Google Shape;3522;p47"/>
          <p:cNvSpPr txBox="1"/>
          <p:nvPr/>
        </p:nvSpPr>
        <p:spPr>
          <a:xfrm>
            <a:off x="6483096" y="6068873"/>
            <a:ext cx="5169900" cy="381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スキルの属人化: 高度なプロンプト設計スキルを持つのがわずか5名のみで、組織全体のスループットが上がらない。</a:t>
            </a:r>
            <a:endParaRPr b="0" i="0" sz="900" u="none" cap="none" strike="noStrike">
              <a:solidFill>
                <a:schemeClr val="dk1"/>
              </a:solidFill>
              <a:latin typeface="Calibri"/>
              <a:ea typeface="Calibri"/>
              <a:cs typeface="Calibri"/>
              <a:sym typeface="Calibri"/>
            </a:endParaRPr>
          </a:p>
        </p:txBody>
      </p:sp>
      <p:sp>
        <p:nvSpPr>
          <p:cNvPr id="3523" name="Google Shape;3523;p47"/>
          <p:cNvSpPr txBox="1"/>
          <p:nvPr/>
        </p:nvSpPr>
        <p:spPr>
          <a:xfrm>
            <a:off x="6483096" y="6522415"/>
            <a:ext cx="5208300" cy="381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リファクタリング基準不明確: AIによるリファクタリング提案を採用する判断基準がなく、コードベースが無秩序に変更されるリスク。</a:t>
            </a:r>
            <a:endParaRPr b="0" i="0" sz="900" u="none" cap="none" strike="noStrike">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8" name="Shape 3528"/>
        <p:cNvGrpSpPr/>
        <p:nvPr/>
      </p:nvGrpSpPr>
      <p:grpSpPr>
        <a:xfrm>
          <a:off x="0" y="0"/>
          <a:ext cx="0" cy="0"/>
          <a:chOff x="0" y="0"/>
          <a:chExt cx="0" cy="0"/>
        </a:xfrm>
      </p:grpSpPr>
      <p:sp>
        <p:nvSpPr>
          <p:cNvPr id="3529" name="Google Shape;3529;p48"/>
          <p:cNvSpPr/>
          <p:nvPr/>
        </p:nvSpPr>
        <p:spPr>
          <a:xfrm>
            <a:off x="0" y="0"/>
            <a:ext cx="12191695"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8"/>
          <p:cNvSpPr/>
          <p:nvPr/>
        </p:nvSpPr>
        <p:spPr>
          <a:xfrm>
            <a:off x="0" y="0"/>
            <a:ext cx="12191695"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8"/>
          <p:cNvSpPr/>
          <p:nvPr/>
        </p:nvSpPr>
        <p:spPr>
          <a:xfrm>
            <a:off x="381305" y="952805"/>
            <a:ext cx="11430000" cy="9144"/>
          </a:xfrm>
          <a:prstGeom prst="rect">
            <a:avLst/>
          </a:prstGeom>
          <a:solidFill>
            <a:srgbClr val="E5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8"/>
          <p:cNvSpPr txBox="1"/>
          <p:nvPr/>
        </p:nvSpPr>
        <p:spPr>
          <a:xfrm>
            <a:off x="381305" y="228600"/>
            <a:ext cx="1960474" cy="1810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B82F6"/>
              </a:buClr>
              <a:buSzPts val="900"/>
              <a:buFont typeface="Noto Sans JP"/>
              <a:buNone/>
            </a:pPr>
            <a:r>
              <a:rPr b="1" i="0" lang="en-US" sz="900" u="none" cap="none" strike="noStrike">
                <a:solidFill>
                  <a:srgbClr val="3B82F6"/>
                </a:solidFill>
                <a:latin typeface="Noto Sans JP"/>
                <a:ea typeface="Noto Sans JP"/>
                <a:cs typeface="Noto Sans JP"/>
                <a:sym typeface="Noto Sans JP"/>
              </a:rPr>
              <a:t>STAGE TRANSITION: DETAIL</a:t>
            </a:r>
            <a:endParaRPr b="0" i="0" sz="900" u="none" cap="none" strike="noStrike">
              <a:solidFill>
                <a:schemeClr val="dk1"/>
              </a:solidFill>
              <a:latin typeface="Calibri"/>
              <a:ea typeface="Calibri"/>
              <a:cs typeface="Calibri"/>
              <a:sym typeface="Calibri"/>
            </a:endParaRPr>
          </a:p>
        </p:txBody>
      </p:sp>
      <p:sp>
        <p:nvSpPr>
          <p:cNvPr id="3533" name="Google Shape;3533;p48"/>
          <p:cNvSpPr txBox="1"/>
          <p:nvPr/>
        </p:nvSpPr>
        <p:spPr>
          <a:xfrm>
            <a:off x="381305" y="442570"/>
            <a:ext cx="5020056" cy="38130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100"/>
              <a:buFont typeface="Noto Sans JP"/>
              <a:buNone/>
            </a:pPr>
            <a:r>
              <a:rPr b="1" i="0" lang="en-US" sz="2100" u="none" cap="none" strike="noStrike">
                <a:solidFill>
                  <a:srgbClr val="0F172A"/>
                </a:solidFill>
                <a:latin typeface="Noto Sans JP"/>
                <a:ea typeface="Noto Sans JP"/>
                <a:cs typeface="Noto Sans JP"/>
                <a:sym typeface="Noto Sans JP"/>
              </a:rPr>
              <a:t>基礎→成長 移行課題と対応策 （解決編）</a:t>
            </a:r>
            <a:endParaRPr b="0" i="0" sz="2100" u="none" cap="none" strike="noStrike">
              <a:solidFill>
                <a:schemeClr val="dk1"/>
              </a:solidFill>
              <a:latin typeface="Calibri"/>
              <a:ea typeface="Calibri"/>
              <a:cs typeface="Calibri"/>
              <a:sym typeface="Calibri"/>
            </a:endParaRPr>
          </a:p>
        </p:txBody>
      </p:sp>
      <p:sp>
        <p:nvSpPr>
          <p:cNvPr id="3534" name="Google Shape;3534;p48"/>
          <p:cNvSpPr/>
          <p:nvPr/>
        </p:nvSpPr>
        <p:spPr>
          <a:xfrm>
            <a:off x="11248949" y="599846"/>
            <a:ext cx="562356" cy="237744"/>
          </a:xfrm>
          <a:prstGeom prst="roundRect">
            <a:avLst>
              <a:gd fmla="val 384615"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8"/>
          <p:cNvSpPr txBox="1"/>
          <p:nvPr/>
        </p:nvSpPr>
        <p:spPr>
          <a:xfrm>
            <a:off x="11363249" y="638251"/>
            <a:ext cx="412394" cy="15270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Page 5</a:t>
            </a:r>
            <a:endParaRPr b="0" i="0" sz="800" u="none" cap="none" strike="noStrike">
              <a:solidFill>
                <a:schemeClr val="dk1"/>
              </a:solidFill>
              <a:latin typeface="Calibri"/>
              <a:ea typeface="Calibri"/>
              <a:cs typeface="Calibri"/>
              <a:sym typeface="Calibri"/>
            </a:endParaRPr>
          </a:p>
        </p:txBody>
      </p:sp>
      <p:pic>
        <p:nvPicPr>
          <p:cNvPr descr="preencoded.png" id="3536" name="Google Shape;3536;p48"/>
          <p:cNvPicPr preferRelativeResize="0"/>
          <p:nvPr/>
        </p:nvPicPr>
        <p:blipFill rotWithShape="1">
          <a:blip r:embed="rId3">
            <a:alphaModFix/>
          </a:blip>
          <a:srcRect b="0" l="0" r="0" t="0"/>
          <a:stretch/>
        </p:blipFill>
        <p:spPr>
          <a:xfrm>
            <a:off x="381305" y="1185977"/>
            <a:ext cx="152705" cy="152705"/>
          </a:xfrm>
          <a:prstGeom prst="rect">
            <a:avLst/>
          </a:prstGeom>
          <a:noFill/>
          <a:ln>
            <a:noFill/>
          </a:ln>
        </p:spPr>
      </p:pic>
      <p:sp>
        <p:nvSpPr>
          <p:cNvPr id="3537" name="Google Shape;3537;p48"/>
          <p:cNvSpPr txBox="1"/>
          <p:nvPr/>
        </p:nvSpPr>
        <p:spPr>
          <a:xfrm>
            <a:off x="609905" y="1147572"/>
            <a:ext cx="1953158"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詳細ロードマップと成果物</a:t>
            </a:r>
            <a:endParaRPr b="0" i="0" sz="1200" u="none" cap="none" strike="noStrike">
              <a:solidFill>
                <a:schemeClr val="dk1"/>
              </a:solidFill>
              <a:latin typeface="Calibri"/>
              <a:ea typeface="Calibri"/>
              <a:cs typeface="Calibri"/>
              <a:sym typeface="Calibri"/>
            </a:endParaRPr>
          </a:p>
        </p:txBody>
      </p:sp>
      <p:sp>
        <p:nvSpPr>
          <p:cNvPr id="3538" name="Google Shape;3538;p48"/>
          <p:cNvSpPr/>
          <p:nvPr/>
        </p:nvSpPr>
        <p:spPr>
          <a:xfrm>
            <a:off x="381305" y="1643177"/>
            <a:ext cx="3657600" cy="2419502"/>
          </a:xfrm>
          <a:prstGeom prst="roundRect">
            <a:avLst>
              <a:gd fmla="val 1785"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8"/>
          <p:cNvSpPr/>
          <p:nvPr/>
        </p:nvSpPr>
        <p:spPr>
          <a:xfrm>
            <a:off x="523951" y="1785823"/>
            <a:ext cx="228600" cy="228600"/>
          </a:xfrm>
          <a:prstGeom prst="roundRect">
            <a:avLst>
              <a:gd fmla="val 100000" name="adj"/>
            </a:avLst>
          </a:prstGeom>
          <a:solidFill>
            <a:srgbClr val="EFF6FF"/>
          </a:solidFill>
          <a:ln cap="flat" cmpd="sng" w="12700">
            <a:solidFill>
              <a:srgbClr val="BFDB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8"/>
          <p:cNvSpPr txBox="1"/>
          <p:nvPr/>
        </p:nvSpPr>
        <p:spPr>
          <a:xfrm>
            <a:off x="564185" y="1814170"/>
            <a:ext cx="238658"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2563EB"/>
              </a:buClr>
              <a:buSzPts val="900"/>
              <a:buFont typeface="Noto Sans JP"/>
              <a:buNone/>
            </a:pPr>
            <a:r>
              <a:rPr b="1" i="0" lang="en-US" sz="900" u="none" cap="none" strike="noStrike">
                <a:solidFill>
                  <a:srgbClr val="2563EB"/>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3541" name="Google Shape;3541;p48"/>
          <p:cNvSpPr txBox="1"/>
          <p:nvPr/>
        </p:nvSpPr>
        <p:spPr>
          <a:xfrm>
            <a:off x="828446" y="1793138"/>
            <a:ext cx="1708099"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1" i="0" lang="en-US" sz="1100" u="none" cap="none" strike="noStrike">
                <a:solidFill>
                  <a:srgbClr val="334155"/>
                </a:solidFill>
                <a:latin typeface="Noto Sans JP"/>
                <a:ea typeface="Noto Sans JP"/>
                <a:cs typeface="Noto Sans JP"/>
                <a:sym typeface="Noto Sans JP"/>
              </a:rPr>
              <a:t>限定スコープでのL5試行</a:t>
            </a:r>
            <a:endParaRPr b="0" i="0" sz="1100" u="none" cap="none" strike="noStrike">
              <a:solidFill>
                <a:schemeClr val="dk1"/>
              </a:solidFill>
              <a:latin typeface="Calibri"/>
              <a:ea typeface="Calibri"/>
              <a:cs typeface="Calibri"/>
              <a:sym typeface="Calibri"/>
            </a:endParaRPr>
          </a:p>
        </p:txBody>
      </p:sp>
      <p:sp>
        <p:nvSpPr>
          <p:cNvPr id="3542" name="Google Shape;3542;p48"/>
          <p:cNvSpPr/>
          <p:nvPr/>
        </p:nvSpPr>
        <p:spPr>
          <a:xfrm>
            <a:off x="3363163" y="1809598"/>
            <a:ext cx="533095" cy="181051"/>
          </a:xfrm>
          <a:prstGeom prst="roundRect">
            <a:avLst>
              <a:gd fmla="val 106327"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543" name="Google Shape;3543;p48"/>
          <p:cNvPicPr preferRelativeResize="0"/>
          <p:nvPr/>
        </p:nvPicPr>
        <p:blipFill rotWithShape="1">
          <a:blip r:embed="rId4">
            <a:alphaModFix/>
          </a:blip>
          <a:srcRect b="0" l="0" r="0" t="0"/>
          <a:stretch/>
        </p:blipFill>
        <p:spPr>
          <a:xfrm>
            <a:off x="3439058" y="1859890"/>
            <a:ext cx="95098" cy="95098"/>
          </a:xfrm>
          <a:prstGeom prst="rect">
            <a:avLst/>
          </a:prstGeom>
          <a:noFill/>
          <a:ln>
            <a:noFill/>
          </a:ln>
        </p:spPr>
      </p:pic>
      <p:sp>
        <p:nvSpPr>
          <p:cNvPr id="3544" name="Google Shape;3544;p48"/>
          <p:cNvSpPr txBox="1"/>
          <p:nvPr/>
        </p:nvSpPr>
        <p:spPr>
          <a:xfrm>
            <a:off x="3572561" y="1828800"/>
            <a:ext cx="324612"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1ヶ月</a:t>
            </a:r>
            <a:endParaRPr b="0" i="0" sz="800" u="none" cap="none" strike="noStrike">
              <a:solidFill>
                <a:schemeClr val="dk1"/>
              </a:solidFill>
              <a:latin typeface="Calibri"/>
              <a:ea typeface="Calibri"/>
              <a:cs typeface="Calibri"/>
              <a:sym typeface="Calibri"/>
            </a:endParaRPr>
          </a:p>
        </p:txBody>
      </p:sp>
      <p:sp>
        <p:nvSpPr>
          <p:cNvPr id="3545" name="Google Shape;3545;p48"/>
          <p:cNvSpPr txBox="1"/>
          <p:nvPr/>
        </p:nvSpPr>
        <p:spPr>
          <a:xfrm>
            <a:off x="523951" y="2128723"/>
            <a:ext cx="3353105" cy="3337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単体テスト生成や簡易API実装から開始し、小さな成功体験を積み重ねてチームの信頼を獲得する。</a:t>
            </a:r>
            <a:endParaRPr b="0" i="0" sz="900" u="none" cap="none" strike="noStrike">
              <a:solidFill>
                <a:schemeClr val="dk1"/>
              </a:solidFill>
              <a:latin typeface="Calibri"/>
              <a:ea typeface="Calibri"/>
              <a:cs typeface="Calibri"/>
              <a:sym typeface="Calibri"/>
            </a:endParaRPr>
          </a:p>
        </p:txBody>
      </p:sp>
      <p:sp>
        <p:nvSpPr>
          <p:cNvPr id="3546" name="Google Shape;3546;p48"/>
          <p:cNvSpPr/>
          <p:nvPr/>
        </p:nvSpPr>
        <p:spPr>
          <a:xfrm>
            <a:off x="523951" y="3140964"/>
            <a:ext cx="1647749" cy="780898"/>
          </a:xfrm>
          <a:prstGeom prst="roundRect">
            <a:avLst>
              <a:gd fmla="val 8568" name="adj"/>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8"/>
          <p:cNvSpPr/>
          <p:nvPr/>
        </p:nvSpPr>
        <p:spPr>
          <a:xfrm>
            <a:off x="523951" y="3140964"/>
            <a:ext cx="28346" cy="780898"/>
          </a:xfrm>
          <a:prstGeom prst="rect">
            <a:avLst/>
          </a:prstGeom>
          <a:solidFill>
            <a:srgbClr val="BFDB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8"/>
          <p:cNvSpPr txBox="1"/>
          <p:nvPr/>
        </p:nvSpPr>
        <p:spPr>
          <a:xfrm>
            <a:off x="629107" y="3216859"/>
            <a:ext cx="534010"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4A3B8"/>
              </a:buClr>
              <a:buSzPts val="800"/>
              <a:buFont typeface="Noto Sans JP"/>
              <a:buNone/>
            </a:pPr>
            <a:r>
              <a:rPr b="1" i="0" lang="en-US" sz="800" u="none" cap="none" strike="noStrike">
                <a:solidFill>
                  <a:srgbClr val="94A3B8"/>
                </a:solidFill>
                <a:latin typeface="Noto Sans JP"/>
                <a:ea typeface="Noto Sans JP"/>
                <a:cs typeface="Noto Sans JP"/>
                <a:sym typeface="Noto Sans JP"/>
              </a:rPr>
              <a:t>主な成果物</a:t>
            </a:r>
            <a:endParaRPr b="0" i="0" sz="800" u="none" cap="none" strike="noStrike">
              <a:solidFill>
                <a:schemeClr val="dk1"/>
              </a:solidFill>
              <a:latin typeface="Calibri"/>
              <a:ea typeface="Calibri"/>
              <a:cs typeface="Calibri"/>
              <a:sym typeface="Calibri"/>
            </a:endParaRPr>
          </a:p>
        </p:txBody>
      </p:sp>
      <p:pic>
        <p:nvPicPr>
          <p:cNvPr descr="preencoded.png" id="3549" name="Google Shape;3549;p48"/>
          <p:cNvPicPr preferRelativeResize="0"/>
          <p:nvPr/>
        </p:nvPicPr>
        <p:blipFill rotWithShape="1">
          <a:blip r:embed="rId5">
            <a:alphaModFix/>
          </a:blip>
          <a:srcRect b="0" l="-1648" r="-1647" t="0"/>
          <a:stretch/>
        </p:blipFill>
        <p:spPr>
          <a:xfrm>
            <a:off x="629107" y="3384194"/>
            <a:ext cx="85954" cy="95098"/>
          </a:xfrm>
          <a:prstGeom prst="rect">
            <a:avLst/>
          </a:prstGeom>
          <a:noFill/>
          <a:ln>
            <a:noFill/>
          </a:ln>
        </p:spPr>
      </p:pic>
      <p:sp>
        <p:nvSpPr>
          <p:cNvPr id="3550" name="Google Shape;3550;p48"/>
          <p:cNvSpPr txBox="1"/>
          <p:nvPr/>
        </p:nvSpPr>
        <p:spPr>
          <a:xfrm>
            <a:off x="752551" y="3384194"/>
            <a:ext cx="1162202"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テストコード生成率 60%</a:t>
            </a:r>
            <a:endParaRPr b="0" i="0" sz="800" u="none" cap="none" strike="noStrike">
              <a:solidFill>
                <a:schemeClr val="dk1"/>
              </a:solidFill>
              <a:latin typeface="Calibri"/>
              <a:ea typeface="Calibri"/>
              <a:cs typeface="Calibri"/>
              <a:sym typeface="Calibri"/>
            </a:endParaRPr>
          </a:p>
        </p:txBody>
      </p:sp>
      <p:pic>
        <p:nvPicPr>
          <p:cNvPr descr="preencoded.png" id="3551" name="Google Shape;3551;p48"/>
          <p:cNvPicPr preferRelativeResize="0"/>
          <p:nvPr/>
        </p:nvPicPr>
        <p:blipFill rotWithShape="1">
          <a:blip r:embed="rId5">
            <a:alphaModFix/>
          </a:blip>
          <a:srcRect b="0" l="-1648" r="-1647" t="0"/>
          <a:stretch/>
        </p:blipFill>
        <p:spPr>
          <a:xfrm>
            <a:off x="629107" y="3535985"/>
            <a:ext cx="85954" cy="95098"/>
          </a:xfrm>
          <a:prstGeom prst="rect">
            <a:avLst/>
          </a:prstGeom>
          <a:noFill/>
          <a:ln>
            <a:noFill/>
          </a:ln>
        </p:spPr>
      </p:pic>
      <p:sp>
        <p:nvSpPr>
          <p:cNvPr id="3552" name="Google Shape;3552;p48"/>
          <p:cNvSpPr txBox="1"/>
          <p:nvPr/>
        </p:nvSpPr>
        <p:spPr>
          <a:xfrm>
            <a:off x="752551" y="3535985"/>
            <a:ext cx="943661"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API実装支援率 40%</a:t>
            </a:r>
            <a:endParaRPr b="0" i="0" sz="800" u="none" cap="none" strike="noStrike">
              <a:solidFill>
                <a:schemeClr val="dk1"/>
              </a:solidFill>
              <a:latin typeface="Calibri"/>
              <a:ea typeface="Calibri"/>
              <a:cs typeface="Calibri"/>
              <a:sym typeface="Calibri"/>
            </a:endParaRPr>
          </a:p>
        </p:txBody>
      </p:sp>
      <p:pic>
        <p:nvPicPr>
          <p:cNvPr descr="preencoded.png" id="3553" name="Google Shape;3553;p48"/>
          <p:cNvPicPr preferRelativeResize="0"/>
          <p:nvPr/>
        </p:nvPicPr>
        <p:blipFill rotWithShape="1">
          <a:blip r:embed="rId6">
            <a:alphaModFix/>
          </a:blip>
          <a:srcRect b="0" l="-3205" r="-3205" t="0"/>
          <a:stretch/>
        </p:blipFill>
        <p:spPr>
          <a:xfrm>
            <a:off x="629107" y="3688690"/>
            <a:ext cx="75895" cy="95098"/>
          </a:xfrm>
          <a:prstGeom prst="rect">
            <a:avLst/>
          </a:prstGeom>
          <a:noFill/>
          <a:ln>
            <a:noFill/>
          </a:ln>
        </p:spPr>
      </p:pic>
      <p:sp>
        <p:nvSpPr>
          <p:cNvPr id="3554" name="Google Shape;3554;p48"/>
          <p:cNvSpPr txBox="1"/>
          <p:nvPr/>
        </p:nvSpPr>
        <p:spPr>
          <a:xfrm>
            <a:off x="743407" y="3688690"/>
            <a:ext cx="1028700"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品質基準ドキュメント</a:t>
            </a:r>
            <a:endParaRPr b="0" i="0" sz="800" u="none" cap="none" strike="noStrike">
              <a:solidFill>
                <a:schemeClr val="dk1"/>
              </a:solidFill>
              <a:latin typeface="Calibri"/>
              <a:ea typeface="Calibri"/>
              <a:cs typeface="Calibri"/>
              <a:sym typeface="Calibri"/>
            </a:endParaRPr>
          </a:p>
        </p:txBody>
      </p:sp>
      <p:sp>
        <p:nvSpPr>
          <p:cNvPr id="3555" name="Google Shape;3555;p48"/>
          <p:cNvSpPr/>
          <p:nvPr/>
        </p:nvSpPr>
        <p:spPr>
          <a:xfrm>
            <a:off x="2247595" y="3140964"/>
            <a:ext cx="1647749" cy="780898"/>
          </a:xfrm>
          <a:prstGeom prst="roundRect">
            <a:avLst>
              <a:gd fmla="val 8568" name="adj"/>
            </a:avLst>
          </a:prstGeom>
          <a:solidFill>
            <a:srgbClr val="EF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8"/>
          <p:cNvSpPr/>
          <p:nvPr/>
        </p:nvSpPr>
        <p:spPr>
          <a:xfrm>
            <a:off x="2247595" y="3140964"/>
            <a:ext cx="28346" cy="780898"/>
          </a:xfrm>
          <a:prstGeom prst="rect">
            <a:avLst/>
          </a:prstGeom>
          <a:solidFill>
            <a:srgbClr val="BFDB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8"/>
          <p:cNvSpPr txBox="1"/>
          <p:nvPr/>
        </p:nvSpPr>
        <p:spPr>
          <a:xfrm>
            <a:off x="2352751" y="3216859"/>
            <a:ext cx="438912"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4A3B8"/>
              </a:buClr>
              <a:buSzPts val="800"/>
              <a:buFont typeface="Noto Sans JP"/>
              <a:buNone/>
            </a:pPr>
            <a:r>
              <a:rPr b="1" i="0" lang="en-US" sz="800" u="none" cap="none" strike="noStrike">
                <a:solidFill>
                  <a:srgbClr val="94A3B8"/>
                </a:solidFill>
                <a:latin typeface="Noto Sans JP"/>
                <a:ea typeface="Noto Sans JP"/>
                <a:cs typeface="Noto Sans JP"/>
                <a:sym typeface="Noto Sans JP"/>
              </a:rPr>
              <a:t>KPI 目標</a:t>
            </a:r>
            <a:endParaRPr b="0" i="0" sz="800" u="none" cap="none" strike="noStrike">
              <a:solidFill>
                <a:schemeClr val="dk1"/>
              </a:solidFill>
              <a:latin typeface="Calibri"/>
              <a:ea typeface="Calibri"/>
              <a:cs typeface="Calibri"/>
              <a:sym typeface="Calibri"/>
            </a:endParaRPr>
          </a:p>
        </p:txBody>
      </p:sp>
      <p:pic>
        <p:nvPicPr>
          <p:cNvPr descr="preencoded.png" id="3558" name="Google Shape;3558;p48"/>
          <p:cNvPicPr preferRelativeResize="0"/>
          <p:nvPr/>
        </p:nvPicPr>
        <p:blipFill rotWithShape="1">
          <a:blip r:embed="rId7">
            <a:alphaModFix/>
          </a:blip>
          <a:srcRect b="0" l="0" r="0" t="0"/>
          <a:stretch/>
        </p:blipFill>
        <p:spPr>
          <a:xfrm>
            <a:off x="2352751" y="3384194"/>
            <a:ext cx="95098" cy="95098"/>
          </a:xfrm>
          <a:prstGeom prst="rect">
            <a:avLst/>
          </a:prstGeom>
          <a:noFill/>
          <a:ln>
            <a:noFill/>
          </a:ln>
        </p:spPr>
      </p:pic>
      <p:sp>
        <p:nvSpPr>
          <p:cNvPr id="3559" name="Google Shape;3559;p48"/>
          <p:cNvSpPr txBox="1"/>
          <p:nvPr/>
        </p:nvSpPr>
        <p:spPr>
          <a:xfrm>
            <a:off x="2486254" y="3384194"/>
            <a:ext cx="1067105"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テスト通過率 85%以上</a:t>
            </a:r>
            <a:endParaRPr b="0" i="0" sz="800" u="none" cap="none" strike="noStrike">
              <a:solidFill>
                <a:schemeClr val="dk1"/>
              </a:solidFill>
              <a:latin typeface="Calibri"/>
              <a:ea typeface="Calibri"/>
              <a:cs typeface="Calibri"/>
              <a:sym typeface="Calibri"/>
            </a:endParaRPr>
          </a:p>
        </p:txBody>
      </p:sp>
      <p:pic>
        <p:nvPicPr>
          <p:cNvPr descr="preencoded.png" id="3560" name="Google Shape;3560;p48"/>
          <p:cNvPicPr preferRelativeResize="0"/>
          <p:nvPr/>
        </p:nvPicPr>
        <p:blipFill rotWithShape="1">
          <a:blip r:embed="rId8">
            <a:alphaModFix/>
          </a:blip>
          <a:srcRect b="0" l="-3205" r="-3205" t="0"/>
          <a:stretch/>
        </p:blipFill>
        <p:spPr>
          <a:xfrm>
            <a:off x="2352751" y="3535985"/>
            <a:ext cx="75895" cy="95098"/>
          </a:xfrm>
          <a:prstGeom prst="rect">
            <a:avLst/>
          </a:prstGeom>
          <a:noFill/>
          <a:ln>
            <a:noFill/>
          </a:ln>
        </p:spPr>
      </p:pic>
      <p:sp>
        <p:nvSpPr>
          <p:cNvPr id="3561" name="Google Shape;3561;p48"/>
          <p:cNvSpPr txBox="1"/>
          <p:nvPr/>
        </p:nvSpPr>
        <p:spPr>
          <a:xfrm>
            <a:off x="2467051" y="3535985"/>
            <a:ext cx="1162202"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レビュー修正率 30%以下</a:t>
            </a:r>
            <a:endParaRPr b="0" i="0" sz="800" u="none" cap="none" strike="noStrike">
              <a:solidFill>
                <a:schemeClr val="dk1"/>
              </a:solidFill>
              <a:latin typeface="Calibri"/>
              <a:ea typeface="Calibri"/>
              <a:cs typeface="Calibri"/>
              <a:sym typeface="Calibri"/>
            </a:endParaRPr>
          </a:p>
        </p:txBody>
      </p:sp>
      <p:sp>
        <p:nvSpPr>
          <p:cNvPr id="3562" name="Google Shape;3562;p48"/>
          <p:cNvSpPr/>
          <p:nvPr/>
        </p:nvSpPr>
        <p:spPr>
          <a:xfrm>
            <a:off x="4190695" y="1643177"/>
            <a:ext cx="3657600" cy="2419502"/>
          </a:xfrm>
          <a:prstGeom prst="roundRect">
            <a:avLst>
              <a:gd fmla="val 1785"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8"/>
          <p:cNvSpPr/>
          <p:nvPr/>
        </p:nvSpPr>
        <p:spPr>
          <a:xfrm>
            <a:off x="4334256" y="1785823"/>
            <a:ext cx="228600" cy="228600"/>
          </a:xfrm>
          <a:prstGeom prst="roundRect">
            <a:avLst>
              <a:gd fmla="val 100000" name="adj"/>
            </a:avLst>
          </a:prstGeom>
          <a:solidFill>
            <a:srgbClr val="F0F9FF"/>
          </a:solidFill>
          <a:ln cap="flat" cmpd="sng" w="12700">
            <a:solidFill>
              <a:srgbClr val="BAE6F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48"/>
          <p:cNvSpPr txBox="1"/>
          <p:nvPr/>
        </p:nvSpPr>
        <p:spPr>
          <a:xfrm>
            <a:off x="4374490" y="1814170"/>
            <a:ext cx="238658"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284C7"/>
              </a:buClr>
              <a:buSzPts val="900"/>
              <a:buFont typeface="Noto Sans JP"/>
              <a:buNone/>
            </a:pPr>
            <a:r>
              <a:rPr b="1" i="0" lang="en-US" sz="900" u="none" cap="none" strike="noStrike">
                <a:solidFill>
                  <a:srgbClr val="0284C7"/>
                </a:solidFill>
                <a:latin typeface="Noto Sans JP"/>
                <a:ea typeface="Noto Sans JP"/>
                <a:cs typeface="Noto Sans JP"/>
                <a:sym typeface="Noto Sans JP"/>
              </a:rPr>
              <a:t>P1</a:t>
            </a:r>
            <a:endParaRPr b="0" i="0" sz="900" u="none" cap="none" strike="noStrike">
              <a:solidFill>
                <a:schemeClr val="dk1"/>
              </a:solidFill>
              <a:latin typeface="Calibri"/>
              <a:ea typeface="Calibri"/>
              <a:cs typeface="Calibri"/>
              <a:sym typeface="Calibri"/>
            </a:endParaRPr>
          </a:p>
        </p:txBody>
      </p:sp>
      <p:sp>
        <p:nvSpPr>
          <p:cNvPr id="3565" name="Google Shape;3565;p48"/>
          <p:cNvSpPr txBox="1"/>
          <p:nvPr/>
        </p:nvSpPr>
        <p:spPr>
          <a:xfrm>
            <a:off x="4638751" y="1793138"/>
            <a:ext cx="1678838"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1" i="0" lang="en-US" sz="1100" u="none" cap="none" strike="noStrike">
                <a:solidFill>
                  <a:srgbClr val="334155"/>
                </a:solidFill>
                <a:latin typeface="Noto Sans JP"/>
                <a:ea typeface="Noto Sans JP"/>
                <a:cs typeface="Noto Sans JP"/>
                <a:sym typeface="Noto Sans JP"/>
              </a:rPr>
              <a:t>品質メトリクスの可視化</a:t>
            </a:r>
            <a:endParaRPr b="0" i="0" sz="1100" u="none" cap="none" strike="noStrike">
              <a:solidFill>
                <a:schemeClr val="dk1"/>
              </a:solidFill>
              <a:latin typeface="Calibri"/>
              <a:ea typeface="Calibri"/>
              <a:cs typeface="Calibri"/>
              <a:sym typeface="Calibri"/>
            </a:endParaRPr>
          </a:p>
        </p:txBody>
      </p:sp>
      <p:sp>
        <p:nvSpPr>
          <p:cNvPr id="3566" name="Google Shape;3566;p48"/>
          <p:cNvSpPr/>
          <p:nvPr/>
        </p:nvSpPr>
        <p:spPr>
          <a:xfrm>
            <a:off x="7085686" y="1809598"/>
            <a:ext cx="629107" cy="181051"/>
          </a:xfrm>
          <a:prstGeom prst="roundRect">
            <a:avLst>
              <a:gd fmla="val 106327"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567" name="Google Shape;3567;p48"/>
          <p:cNvPicPr preferRelativeResize="0"/>
          <p:nvPr/>
        </p:nvPicPr>
        <p:blipFill rotWithShape="1">
          <a:blip r:embed="rId4">
            <a:alphaModFix/>
          </a:blip>
          <a:srcRect b="0" l="0" r="0" t="0"/>
          <a:stretch/>
        </p:blipFill>
        <p:spPr>
          <a:xfrm>
            <a:off x="7162495" y="1859890"/>
            <a:ext cx="95098" cy="95098"/>
          </a:xfrm>
          <a:prstGeom prst="rect">
            <a:avLst/>
          </a:prstGeom>
          <a:noFill/>
          <a:ln>
            <a:noFill/>
          </a:ln>
        </p:spPr>
      </p:pic>
      <p:sp>
        <p:nvSpPr>
          <p:cNvPr id="3568" name="Google Shape;3568;p48"/>
          <p:cNvSpPr txBox="1"/>
          <p:nvPr/>
        </p:nvSpPr>
        <p:spPr>
          <a:xfrm>
            <a:off x="7295998" y="1828800"/>
            <a:ext cx="419710"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1.5ヶ月</a:t>
            </a:r>
            <a:endParaRPr b="0" i="0" sz="800" u="none" cap="none" strike="noStrike">
              <a:solidFill>
                <a:schemeClr val="dk1"/>
              </a:solidFill>
              <a:latin typeface="Calibri"/>
              <a:ea typeface="Calibri"/>
              <a:cs typeface="Calibri"/>
              <a:sym typeface="Calibri"/>
            </a:endParaRPr>
          </a:p>
        </p:txBody>
      </p:sp>
      <p:sp>
        <p:nvSpPr>
          <p:cNvPr id="3569" name="Google Shape;3569;p48"/>
          <p:cNvSpPr txBox="1"/>
          <p:nvPr/>
        </p:nvSpPr>
        <p:spPr>
          <a:xfrm>
            <a:off x="4334256" y="2128723"/>
            <a:ext cx="3400654" cy="3337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テスト通過率・静的解析違反数・変更失敗率をリアルタイムダッシュボード化し、客観的な品質基準を確立する。</a:t>
            </a:r>
            <a:endParaRPr b="0" i="0" sz="900" u="none" cap="none" strike="noStrike">
              <a:solidFill>
                <a:schemeClr val="dk1"/>
              </a:solidFill>
              <a:latin typeface="Calibri"/>
              <a:ea typeface="Calibri"/>
              <a:cs typeface="Calibri"/>
              <a:sym typeface="Calibri"/>
            </a:endParaRPr>
          </a:p>
        </p:txBody>
      </p:sp>
      <p:sp>
        <p:nvSpPr>
          <p:cNvPr id="3570" name="Google Shape;3570;p48"/>
          <p:cNvSpPr/>
          <p:nvPr/>
        </p:nvSpPr>
        <p:spPr>
          <a:xfrm>
            <a:off x="4334256" y="3140964"/>
            <a:ext cx="1647749" cy="780898"/>
          </a:xfrm>
          <a:prstGeom prst="roundRect">
            <a:avLst>
              <a:gd fmla="val 8568" name="adj"/>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48"/>
          <p:cNvSpPr/>
          <p:nvPr/>
        </p:nvSpPr>
        <p:spPr>
          <a:xfrm>
            <a:off x="4334256" y="3140964"/>
            <a:ext cx="28346" cy="780898"/>
          </a:xfrm>
          <a:prstGeom prst="rect">
            <a:avLst/>
          </a:prstGeom>
          <a:solidFill>
            <a:srgbClr val="BAE6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8"/>
          <p:cNvSpPr txBox="1"/>
          <p:nvPr/>
        </p:nvSpPr>
        <p:spPr>
          <a:xfrm>
            <a:off x="4438498" y="3216859"/>
            <a:ext cx="534010"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4A3B8"/>
              </a:buClr>
              <a:buSzPts val="800"/>
              <a:buFont typeface="Noto Sans JP"/>
              <a:buNone/>
            </a:pPr>
            <a:r>
              <a:rPr b="1" i="0" lang="en-US" sz="800" u="none" cap="none" strike="noStrike">
                <a:solidFill>
                  <a:srgbClr val="94A3B8"/>
                </a:solidFill>
                <a:latin typeface="Noto Sans JP"/>
                <a:ea typeface="Noto Sans JP"/>
                <a:cs typeface="Noto Sans JP"/>
                <a:sym typeface="Noto Sans JP"/>
              </a:rPr>
              <a:t>主な成果物</a:t>
            </a:r>
            <a:endParaRPr b="0" i="0" sz="800" u="none" cap="none" strike="noStrike">
              <a:solidFill>
                <a:schemeClr val="dk1"/>
              </a:solidFill>
              <a:latin typeface="Calibri"/>
              <a:ea typeface="Calibri"/>
              <a:cs typeface="Calibri"/>
              <a:sym typeface="Calibri"/>
            </a:endParaRPr>
          </a:p>
        </p:txBody>
      </p:sp>
      <p:pic>
        <p:nvPicPr>
          <p:cNvPr descr="preencoded.png" id="3573" name="Google Shape;3573;p48"/>
          <p:cNvPicPr preferRelativeResize="0"/>
          <p:nvPr/>
        </p:nvPicPr>
        <p:blipFill rotWithShape="1">
          <a:blip r:embed="rId9">
            <a:alphaModFix/>
          </a:blip>
          <a:srcRect b="-870" l="0" r="0" t="-870"/>
          <a:stretch/>
        </p:blipFill>
        <p:spPr>
          <a:xfrm>
            <a:off x="4438498" y="3384194"/>
            <a:ext cx="105156" cy="95098"/>
          </a:xfrm>
          <a:prstGeom prst="rect">
            <a:avLst/>
          </a:prstGeom>
          <a:noFill/>
          <a:ln>
            <a:noFill/>
          </a:ln>
        </p:spPr>
      </p:pic>
      <p:sp>
        <p:nvSpPr>
          <p:cNvPr id="3574" name="Google Shape;3574;p48"/>
          <p:cNvSpPr txBox="1"/>
          <p:nvPr/>
        </p:nvSpPr>
        <p:spPr>
          <a:xfrm>
            <a:off x="4581144" y="3384194"/>
            <a:ext cx="933602"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品質ダッシュボード</a:t>
            </a:r>
            <a:endParaRPr b="0" i="0" sz="800" u="none" cap="none" strike="noStrike">
              <a:solidFill>
                <a:schemeClr val="dk1"/>
              </a:solidFill>
              <a:latin typeface="Calibri"/>
              <a:ea typeface="Calibri"/>
              <a:cs typeface="Calibri"/>
              <a:sym typeface="Calibri"/>
            </a:endParaRPr>
          </a:p>
        </p:txBody>
      </p:sp>
      <p:pic>
        <p:nvPicPr>
          <p:cNvPr descr="preencoded.png" id="3575" name="Google Shape;3575;p48"/>
          <p:cNvPicPr preferRelativeResize="0"/>
          <p:nvPr/>
        </p:nvPicPr>
        <p:blipFill rotWithShape="1">
          <a:blip r:embed="rId10">
            <a:alphaModFix/>
          </a:blip>
          <a:srcRect b="0" l="-1923" r="-1923" t="0"/>
          <a:stretch/>
        </p:blipFill>
        <p:spPr>
          <a:xfrm>
            <a:off x="4438498" y="3535985"/>
            <a:ext cx="123444" cy="95098"/>
          </a:xfrm>
          <a:prstGeom prst="rect">
            <a:avLst/>
          </a:prstGeom>
          <a:noFill/>
          <a:ln>
            <a:noFill/>
          </a:ln>
        </p:spPr>
      </p:pic>
      <p:sp>
        <p:nvSpPr>
          <p:cNvPr id="3576" name="Google Shape;3576;p48"/>
          <p:cNvSpPr txBox="1"/>
          <p:nvPr/>
        </p:nvSpPr>
        <p:spPr>
          <a:xfrm>
            <a:off x="4600346" y="3535985"/>
            <a:ext cx="1028700"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週次レポート自動生成</a:t>
            </a:r>
            <a:endParaRPr b="0" i="0" sz="800" u="none" cap="none" strike="noStrike">
              <a:solidFill>
                <a:schemeClr val="dk1"/>
              </a:solidFill>
              <a:latin typeface="Calibri"/>
              <a:ea typeface="Calibri"/>
              <a:cs typeface="Calibri"/>
              <a:sym typeface="Calibri"/>
            </a:endParaRPr>
          </a:p>
        </p:txBody>
      </p:sp>
      <p:pic>
        <p:nvPicPr>
          <p:cNvPr descr="preencoded.png" id="3577" name="Google Shape;3577;p48"/>
          <p:cNvPicPr preferRelativeResize="0"/>
          <p:nvPr/>
        </p:nvPicPr>
        <p:blipFill rotWithShape="1">
          <a:blip r:embed="rId11">
            <a:alphaModFix/>
          </a:blip>
          <a:srcRect b="0" l="-1648" r="-1647" t="0"/>
          <a:stretch/>
        </p:blipFill>
        <p:spPr>
          <a:xfrm>
            <a:off x="4438498" y="3688690"/>
            <a:ext cx="85954" cy="95098"/>
          </a:xfrm>
          <a:prstGeom prst="rect">
            <a:avLst/>
          </a:prstGeom>
          <a:noFill/>
          <a:ln>
            <a:noFill/>
          </a:ln>
        </p:spPr>
      </p:pic>
      <p:sp>
        <p:nvSpPr>
          <p:cNvPr id="3578" name="Google Shape;3578;p48"/>
          <p:cNvSpPr txBox="1"/>
          <p:nvPr/>
        </p:nvSpPr>
        <p:spPr>
          <a:xfrm>
            <a:off x="4562856" y="3688690"/>
            <a:ext cx="648310"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アラート設定</a:t>
            </a:r>
            <a:endParaRPr b="0" i="0" sz="800" u="none" cap="none" strike="noStrike">
              <a:solidFill>
                <a:schemeClr val="dk1"/>
              </a:solidFill>
              <a:latin typeface="Calibri"/>
              <a:ea typeface="Calibri"/>
              <a:cs typeface="Calibri"/>
              <a:sym typeface="Calibri"/>
            </a:endParaRPr>
          </a:p>
        </p:txBody>
      </p:sp>
      <p:sp>
        <p:nvSpPr>
          <p:cNvPr id="3579" name="Google Shape;3579;p48"/>
          <p:cNvSpPr/>
          <p:nvPr/>
        </p:nvSpPr>
        <p:spPr>
          <a:xfrm>
            <a:off x="6057900" y="3140964"/>
            <a:ext cx="1647749" cy="780898"/>
          </a:xfrm>
          <a:prstGeom prst="roundRect">
            <a:avLst>
              <a:gd fmla="val 8568" name="adj"/>
            </a:avLst>
          </a:prstGeom>
          <a:solidFill>
            <a:srgbClr val="F0F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8"/>
          <p:cNvSpPr/>
          <p:nvPr/>
        </p:nvSpPr>
        <p:spPr>
          <a:xfrm>
            <a:off x="6057900" y="3140964"/>
            <a:ext cx="28346" cy="780898"/>
          </a:xfrm>
          <a:prstGeom prst="rect">
            <a:avLst/>
          </a:prstGeom>
          <a:solidFill>
            <a:srgbClr val="BAE6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48"/>
          <p:cNvSpPr txBox="1"/>
          <p:nvPr/>
        </p:nvSpPr>
        <p:spPr>
          <a:xfrm>
            <a:off x="6163056" y="3216859"/>
            <a:ext cx="438912"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4A3B8"/>
              </a:buClr>
              <a:buSzPts val="800"/>
              <a:buFont typeface="Noto Sans JP"/>
              <a:buNone/>
            </a:pPr>
            <a:r>
              <a:rPr b="1" i="0" lang="en-US" sz="800" u="none" cap="none" strike="noStrike">
                <a:solidFill>
                  <a:srgbClr val="94A3B8"/>
                </a:solidFill>
                <a:latin typeface="Noto Sans JP"/>
                <a:ea typeface="Noto Sans JP"/>
                <a:cs typeface="Noto Sans JP"/>
                <a:sym typeface="Noto Sans JP"/>
              </a:rPr>
              <a:t>KPI 目標</a:t>
            </a:r>
            <a:endParaRPr b="0" i="0" sz="800" u="none" cap="none" strike="noStrike">
              <a:solidFill>
                <a:schemeClr val="dk1"/>
              </a:solidFill>
              <a:latin typeface="Calibri"/>
              <a:ea typeface="Calibri"/>
              <a:cs typeface="Calibri"/>
              <a:sym typeface="Calibri"/>
            </a:endParaRPr>
          </a:p>
        </p:txBody>
      </p:sp>
      <p:pic>
        <p:nvPicPr>
          <p:cNvPr descr="preencoded.png" id="3582" name="Google Shape;3582;p48"/>
          <p:cNvPicPr preferRelativeResize="0"/>
          <p:nvPr/>
        </p:nvPicPr>
        <p:blipFill rotWithShape="1">
          <a:blip r:embed="rId12">
            <a:alphaModFix/>
          </a:blip>
          <a:srcRect b="-870" l="0" r="0" t="-870"/>
          <a:stretch/>
        </p:blipFill>
        <p:spPr>
          <a:xfrm>
            <a:off x="6163056" y="3384194"/>
            <a:ext cx="105156" cy="95098"/>
          </a:xfrm>
          <a:prstGeom prst="rect">
            <a:avLst/>
          </a:prstGeom>
          <a:noFill/>
          <a:ln>
            <a:noFill/>
          </a:ln>
        </p:spPr>
      </p:pic>
      <p:sp>
        <p:nvSpPr>
          <p:cNvPr id="3583" name="Google Shape;3583;p48"/>
          <p:cNvSpPr txBox="1"/>
          <p:nvPr/>
        </p:nvSpPr>
        <p:spPr>
          <a:xfrm>
            <a:off x="6305702" y="3384194"/>
            <a:ext cx="743407"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可視化率 100%</a:t>
            </a:r>
            <a:endParaRPr b="0" i="0" sz="800" u="none" cap="none" strike="noStrike">
              <a:solidFill>
                <a:schemeClr val="dk1"/>
              </a:solidFill>
              <a:latin typeface="Calibri"/>
              <a:ea typeface="Calibri"/>
              <a:cs typeface="Calibri"/>
              <a:sym typeface="Calibri"/>
            </a:endParaRPr>
          </a:p>
        </p:txBody>
      </p:sp>
      <p:pic>
        <p:nvPicPr>
          <p:cNvPr descr="preencoded.png" id="3584" name="Google Shape;3584;p48"/>
          <p:cNvPicPr preferRelativeResize="0"/>
          <p:nvPr/>
        </p:nvPicPr>
        <p:blipFill rotWithShape="1">
          <a:blip r:embed="rId13">
            <a:alphaModFix/>
          </a:blip>
          <a:srcRect b="0" l="-1923" r="-1923" t="0"/>
          <a:stretch/>
        </p:blipFill>
        <p:spPr>
          <a:xfrm>
            <a:off x="6163056" y="3535985"/>
            <a:ext cx="123444" cy="95098"/>
          </a:xfrm>
          <a:prstGeom prst="rect">
            <a:avLst/>
          </a:prstGeom>
          <a:noFill/>
          <a:ln>
            <a:noFill/>
          </a:ln>
        </p:spPr>
      </p:pic>
      <p:sp>
        <p:nvSpPr>
          <p:cNvPr id="3585" name="Google Shape;3585;p48"/>
          <p:cNvSpPr txBox="1"/>
          <p:nvPr/>
        </p:nvSpPr>
        <p:spPr>
          <a:xfrm>
            <a:off x="6324905" y="3535985"/>
            <a:ext cx="933602"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レポート生成自動化</a:t>
            </a:r>
            <a:endParaRPr b="0" i="0" sz="800" u="none" cap="none" strike="noStrike">
              <a:solidFill>
                <a:schemeClr val="dk1"/>
              </a:solidFill>
              <a:latin typeface="Calibri"/>
              <a:ea typeface="Calibri"/>
              <a:cs typeface="Calibri"/>
              <a:sym typeface="Calibri"/>
            </a:endParaRPr>
          </a:p>
        </p:txBody>
      </p:sp>
      <p:sp>
        <p:nvSpPr>
          <p:cNvPr id="3586" name="Google Shape;3586;p48"/>
          <p:cNvSpPr/>
          <p:nvPr/>
        </p:nvSpPr>
        <p:spPr>
          <a:xfrm>
            <a:off x="381305" y="4212641"/>
            <a:ext cx="3657600" cy="2419502"/>
          </a:xfrm>
          <a:prstGeom prst="roundRect">
            <a:avLst>
              <a:gd fmla="val 1785"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8"/>
          <p:cNvSpPr/>
          <p:nvPr/>
        </p:nvSpPr>
        <p:spPr>
          <a:xfrm>
            <a:off x="523951" y="4355287"/>
            <a:ext cx="228600" cy="228600"/>
          </a:xfrm>
          <a:prstGeom prst="roundRect">
            <a:avLst>
              <a:gd fmla="val 100000" name="adj"/>
            </a:avLst>
          </a:prstGeom>
          <a:solidFill>
            <a:srgbClr val="F5F3FF"/>
          </a:solidFill>
          <a:ln cap="flat" cmpd="sng" w="12700">
            <a:solidFill>
              <a:srgbClr val="DDD6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48"/>
          <p:cNvSpPr txBox="1"/>
          <p:nvPr/>
        </p:nvSpPr>
        <p:spPr>
          <a:xfrm>
            <a:off x="564185" y="4383634"/>
            <a:ext cx="238658"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900"/>
              <a:buFont typeface="Noto Sans JP"/>
              <a:buNone/>
            </a:pPr>
            <a:r>
              <a:rPr b="1" i="0" lang="en-US" sz="900" u="none" cap="none" strike="noStrike">
                <a:solidFill>
                  <a:srgbClr val="7C3AED"/>
                </a:solidFill>
                <a:latin typeface="Noto Sans JP"/>
                <a:ea typeface="Noto Sans JP"/>
                <a:cs typeface="Noto Sans JP"/>
                <a:sym typeface="Noto Sans JP"/>
              </a:rPr>
              <a:t>P2</a:t>
            </a:r>
            <a:endParaRPr b="0" i="0" sz="900" u="none" cap="none" strike="noStrike">
              <a:solidFill>
                <a:schemeClr val="dk1"/>
              </a:solidFill>
              <a:latin typeface="Calibri"/>
              <a:ea typeface="Calibri"/>
              <a:cs typeface="Calibri"/>
              <a:sym typeface="Calibri"/>
            </a:endParaRPr>
          </a:p>
        </p:txBody>
      </p:sp>
      <p:sp>
        <p:nvSpPr>
          <p:cNvPr id="3589" name="Google Shape;3589;p48"/>
          <p:cNvSpPr txBox="1"/>
          <p:nvPr/>
        </p:nvSpPr>
        <p:spPr>
          <a:xfrm>
            <a:off x="828446" y="4362602"/>
            <a:ext cx="1546250"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1" i="0" lang="en-US" sz="1100" u="none" cap="none" strike="noStrike">
                <a:solidFill>
                  <a:srgbClr val="334155"/>
                </a:solidFill>
                <a:latin typeface="Noto Sans JP"/>
                <a:ea typeface="Noto Sans JP"/>
                <a:cs typeface="Noto Sans JP"/>
                <a:sym typeface="Noto Sans JP"/>
              </a:rPr>
              <a:t>段階的承認フロー導入</a:t>
            </a:r>
            <a:endParaRPr b="0" i="0" sz="1100" u="none" cap="none" strike="noStrike">
              <a:solidFill>
                <a:schemeClr val="dk1"/>
              </a:solidFill>
              <a:latin typeface="Calibri"/>
              <a:ea typeface="Calibri"/>
              <a:cs typeface="Calibri"/>
              <a:sym typeface="Calibri"/>
            </a:endParaRPr>
          </a:p>
        </p:txBody>
      </p:sp>
      <p:sp>
        <p:nvSpPr>
          <p:cNvPr id="3590" name="Google Shape;3590;p48"/>
          <p:cNvSpPr/>
          <p:nvPr/>
        </p:nvSpPr>
        <p:spPr>
          <a:xfrm>
            <a:off x="3363163" y="4379062"/>
            <a:ext cx="533095" cy="181051"/>
          </a:xfrm>
          <a:prstGeom prst="roundRect">
            <a:avLst>
              <a:gd fmla="val 106327"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591" name="Google Shape;3591;p48"/>
          <p:cNvPicPr preferRelativeResize="0"/>
          <p:nvPr/>
        </p:nvPicPr>
        <p:blipFill rotWithShape="1">
          <a:blip r:embed="rId4">
            <a:alphaModFix/>
          </a:blip>
          <a:srcRect b="0" l="0" r="0" t="0"/>
          <a:stretch/>
        </p:blipFill>
        <p:spPr>
          <a:xfrm>
            <a:off x="3439058" y="4429354"/>
            <a:ext cx="95098" cy="95098"/>
          </a:xfrm>
          <a:prstGeom prst="rect">
            <a:avLst/>
          </a:prstGeom>
          <a:noFill/>
          <a:ln>
            <a:noFill/>
          </a:ln>
        </p:spPr>
      </p:pic>
      <p:sp>
        <p:nvSpPr>
          <p:cNvPr id="3592" name="Google Shape;3592;p48"/>
          <p:cNvSpPr txBox="1"/>
          <p:nvPr/>
        </p:nvSpPr>
        <p:spPr>
          <a:xfrm>
            <a:off x="3572561" y="4398264"/>
            <a:ext cx="324612"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1ヶ月</a:t>
            </a:r>
            <a:endParaRPr b="0" i="0" sz="800" u="none" cap="none" strike="noStrike">
              <a:solidFill>
                <a:schemeClr val="dk1"/>
              </a:solidFill>
              <a:latin typeface="Calibri"/>
              <a:ea typeface="Calibri"/>
              <a:cs typeface="Calibri"/>
              <a:sym typeface="Calibri"/>
            </a:endParaRPr>
          </a:p>
        </p:txBody>
      </p:sp>
      <p:sp>
        <p:nvSpPr>
          <p:cNvPr id="3593" name="Google Shape;3593;p48"/>
          <p:cNvSpPr txBox="1"/>
          <p:nvPr/>
        </p:nvSpPr>
        <p:spPr>
          <a:xfrm>
            <a:off x="523951" y="4698187"/>
            <a:ext cx="3381451" cy="3337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ドラフト(AI)→チーム承認(Human)→自動適用のパイプラインを構築し、フィードバックループを回す。</a:t>
            </a:r>
            <a:endParaRPr b="0" i="0" sz="900" u="none" cap="none" strike="noStrike">
              <a:solidFill>
                <a:schemeClr val="dk1"/>
              </a:solidFill>
              <a:latin typeface="Calibri"/>
              <a:ea typeface="Calibri"/>
              <a:cs typeface="Calibri"/>
              <a:sym typeface="Calibri"/>
            </a:endParaRPr>
          </a:p>
        </p:txBody>
      </p:sp>
      <p:sp>
        <p:nvSpPr>
          <p:cNvPr id="3594" name="Google Shape;3594;p48"/>
          <p:cNvSpPr/>
          <p:nvPr/>
        </p:nvSpPr>
        <p:spPr>
          <a:xfrm>
            <a:off x="523951" y="5710428"/>
            <a:ext cx="1647749" cy="780898"/>
          </a:xfrm>
          <a:prstGeom prst="roundRect">
            <a:avLst>
              <a:gd fmla="val 8568" name="adj"/>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8"/>
          <p:cNvSpPr/>
          <p:nvPr/>
        </p:nvSpPr>
        <p:spPr>
          <a:xfrm>
            <a:off x="523951" y="5710428"/>
            <a:ext cx="28346" cy="780898"/>
          </a:xfrm>
          <a:prstGeom prst="rect">
            <a:avLst/>
          </a:prstGeom>
          <a:solidFill>
            <a:srgbClr val="DDD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8"/>
          <p:cNvSpPr txBox="1"/>
          <p:nvPr/>
        </p:nvSpPr>
        <p:spPr>
          <a:xfrm>
            <a:off x="629107" y="5786323"/>
            <a:ext cx="534010"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4A3B8"/>
              </a:buClr>
              <a:buSzPts val="800"/>
              <a:buFont typeface="Noto Sans JP"/>
              <a:buNone/>
            </a:pPr>
            <a:r>
              <a:rPr b="1" i="0" lang="en-US" sz="800" u="none" cap="none" strike="noStrike">
                <a:solidFill>
                  <a:srgbClr val="94A3B8"/>
                </a:solidFill>
                <a:latin typeface="Noto Sans JP"/>
                <a:ea typeface="Noto Sans JP"/>
                <a:cs typeface="Noto Sans JP"/>
                <a:sym typeface="Noto Sans JP"/>
              </a:rPr>
              <a:t>主な成果物</a:t>
            </a:r>
            <a:endParaRPr b="0" i="0" sz="800" u="none" cap="none" strike="noStrike">
              <a:solidFill>
                <a:schemeClr val="dk1"/>
              </a:solidFill>
              <a:latin typeface="Calibri"/>
              <a:ea typeface="Calibri"/>
              <a:cs typeface="Calibri"/>
              <a:sym typeface="Calibri"/>
            </a:endParaRPr>
          </a:p>
        </p:txBody>
      </p:sp>
      <p:pic>
        <p:nvPicPr>
          <p:cNvPr descr="preencoded.png" id="3597" name="Google Shape;3597;p48"/>
          <p:cNvPicPr preferRelativeResize="0"/>
          <p:nvPr/>
        </p:nvPicPr>
        <p:blipFill rotWithShape="1">
          <a:blip r:embed="rId14">
            <a:alphaModFix/>
          </a:blip>
          <a:srcRect b="-870" l="0" r="0" t="-870"/>
          <a:stretch/>
        </p:blipFill>
        <p:spPr>
          <a:xfrm>
            <a:off x="629107" y="5952744"/>
            <a:ext cx="105156" cy="95098"/>
          </a:xfrm>
          <a:prstGeom prst="rect">
            <a:avLst/>
          </a:prstGeom>
          <a:noFill/>
          <a:ln>
            <a:noFill/>
          </a:ln>
        </p:spPr>
      </p:pic>
      <p:sp>
        <p:nvSpPr>
          <p:cNvPr id="3598" name="Google Shape;3598;p48"/>
          <p:cNvSpPr txBox="1"/>
          <p:nvPr/>
        </p:nvSpPr>
        <p:spPr>
          <a:xfrm>
            <a:off x="771754" y="5952744"/>
            <a:ext cx="1028700"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承認ワークフロー定義</a:t>
            </a:r>
            <a:endParaRPr b="0" i="0" sz="800" u="none" cap="none" strike="noStrike">
              <a:solidFill>
                <a:schemeClr val="dk1"/>
              </a:solidFill>
              <a:latin typeface="Calibri"/>
              <a:ea typeface="Calibri"/>
              <a:cs typeface="Calibri"/>
              <a:sym typeface="Calibri"/>
            </a:endParaRPr>
          </a:p>
        </p:txBody>
      </p:sp>
      <p:pic>
        <p:nvPicPr>
          <p:cNvPr descr="preencoded.png" id="3599" name="Google Shape;3599;p48"/>
          <p:cNvPicPr preferRelativeResize="0"/>
          <p:nvPr/>
        </p:nvPicPr>
        <p:blipFill rotWithShape="1">
          <a:blip r:embed="rId15">
            <a:alphaModFix/>
          </a:blip>
          <a:srcRect b="0" l="0" r="0" t="0"/>
          <a:stretch/>
        </p:blipFill>
        <p:spPr>
          <a:xfrm>
            <a:off x="629107" y="6105449"/>
            <a:ext cx="95098" cy="95098"/>
          </a:xfrm>
          <a:prstGeom prst="rect">
            <a:avLst/>
          </a:prstGeom>
          <a:noFill/>
          <a:ln>
            <a:noFill/>
          </a:ln>
        </p:spPr>
      </p:pic>
      <p:sp>
        <p:nvSpPr>
          <p:cNvPr id="3600" name="Google Shape;3600;p48"/>
          <p:cNvSpPr txBox="1"/>
          <p:nvPr/>
        </p:nvSpPr>
        <p:spPr>
          <a:xfrm>
            <a:off x="761695" y="6105449"/>
            <a:ext cx="1124712"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レビューチェックリスト</a:t>
            </a:r>
            <a:endParaRPr b="0" i="0" sz="800" u="none" cap="none" strike="noStrike">
              <a:solidFill>
                <a:schemeClr val="dk1"/>
              </a:solidFill>
              <a:latin typeface="Calibri"/>
              <a:ea typeface="Calibri"/>
              <a:cs typeface="Calibri"/>
              <a:sym typeface="Calibri"/>
            </a:endParaRPr>
          </a:p>
        </p:txBody>
      </p:sp>
      <p:pic>
        <p:nvPicPr>
          <p:cNvPr descr="preencoded.png" id="3601" name="Google Shape;3601;p48"/>
          <p:cNvPicPr preferRelativeResize="0"/>
          <p:nvPr/>
        </p:nvPicPr>
        <p:blipFill rotWithShape="1">
          <a:blip r:embed="rId16">
            <a:alphaModFix/>
          </a:blip>
          <a:srcRect b="0" l="0" r="0" t="0"/>
          <a:stretch/>
        </p:blipFill>
        <p:spPr>
          <a:xfrm>
            <a:off x="629107" y="6258154"/>
            <a:ext cx="95098" cy="95098"/>
          </a:xfrm>
          <a:prstGeom prst="rect">
            <a:avLst/>
          </a:prstGeom>
          <a:noFill/>
          <a:ln>
            <a:noFill/>
          </a:ln>
        </p:spPr>
      </p:pic>
      <p:sp>
        <p:nvSpPr>
          <p:cNvPr id="3602" name="Google Shape;3602;p48"/>
          <p:cNvSpPr txBox="1"/>
          <p:nvPr/>
        </p:nvSpPr>
        <p:spPr>
          <a:xfrm>
            <a:off x="761695" y="6258154"/>
            <a:ext cx="933602"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承認ダッシュボード</a:t>
            </a:r>
            <a:endParaRPr b="0" i="0" sz="800" u="none" cap="none" strike="noStrike">
              <a:solidFill>
                <a:schemeClr val="dk1"/>
              </a:solidFill>
              <a:latin typeface="Calibri"/>
              <a:ea typeface="Calibri"/>
              <a:cs typeface="Calibri"/>
              <a:sym typeface="Calibri"/>
            </a:endParaRPr>
          </a:p>
        </p:txBody>
      </p:sp>
      <p:sp>
        <p:nvSpPr>
          <p:cNvPr id="3603" name="Google Shape;3603;p48"/>
          <p:cNvSpPr/>
          <p:nvPr/>
        </p:nvSpPr>
        <p:spPr>
          <a:xfrm>
            <a:off x="2247595" y="5710428"/>
            <a:ext cx="1647749" cy="780898"/>
          </a:xfrm>
          <a:prstGeom prst="roundRect">
            <a:avLst>
              <a:gd fmla="val 8568" name="adj"/>
            </a:avLst>
          </a:prstGeom>
          <a:solidFill>
            <a:srgbClr val="F5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8"/>
          <p:cNvSpPr/>
          <p:nvPr/>
        </p:nvSpPr>
        <p:spPr>
          <a:xfrm>
            <a:off x="2247595" y="5710428"/>
            <a:ext cx="28346" cy="780898"/>
          </a:xfrm>
          <a:prstGeom prst="rect">
            <a:avLst/>
          </a:prstGeom>
          <a:solidFill>
            <a:srgbClr val="DDD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8"/>
          <p:cNvSpPr txBox="1"/>
          <p:nvPr/>
        </p:nvSpPr>
        <p:spPr>
          <a:xfrm>
            <a:off x="2352751" y="5786323"/>
            <a:ext cx="438912"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4A3B8"/>
              </a:buClr>
              <a:buSzPts val="800"/>
              <a:buFont typeface="Noto Sans JP"/>
              <a:buNone/>
            </a:pPr>
            <a:r>
              <a:rPr b="1" i="0" lang="en-US" sz="800" u="none" cap="none" strike="noStrike">
                <a:solidFill>
                  <a:srgbClr val="94A3B8"/>
                </a:solidFill>
                <a:latin typeface="Noto Sans JP"/>
                <a:ea typeface="Noto Sans JP"/>
                <a:cs typeface="Noto Sans JP"/>
                <a:sym typeface="Noto Sans JP"/>
              </a:rPr>
              <a:t>KPI 目標</a:t>
            </a:r>
            <a:endParaRPr b="0" i="0" sz="800" u="none" cap="none" strike="noStrike">
              <a:solidFill>
                <a:schemeClr val="dk1"/>
              </a:solidFill>
              <a:latin typeface="Calibri"/>
              <a:ea typeface="Calibri"/>
              <a:cs typeface="Calibri"/>
              <a:sym typeface="Calibri"/>
            </a:endParaRPr>
          </a:p>
        </p:txBody>
      </p:sp>
      <p:pic>
        <p:nvPicPr>
          <p:cNvPr descr="preencoded.png" id="3606" name="Google Shape;3606;p48"/>
          <p:cNvPicPr preferRelativeResize="0"/>
          <p:nvPr/>
        </p:nvPicPr>
        <p:blipFill rotWithShape="1">
          <a:blip r:embed="rId17">
            <a:alphaModFix/>
          </a:blip>
          <a:srcRect b="0" l="-1648" r="-1647" t="0"/>
          <a:stretch/>
        </p:blipFill>
        <p:spPr>
          <a:xfrm>
            <a:off x="2352751" y="5952744"/>
            <a:ext cx="85954" cy="95098"/>
          </a:xfrm>
          <a:prstGeom prst="rect">
            <a:avLst/>
          </a:prstGeom>
          <a:noFill/>
          <a:ln>
            <a:noFill/>
          </a:ln>
        </p:spPr>
      </p:pic>
      <p:sp>
        <p:nvSpPr>
          <p:cNvPr id="3607" name="Google Shape;3607;p48"/>
          <p:cNvSpPr txBox="1"/>
          <p:nvPr/>
        </p:nvSpPr>
        <p:spPr>
          <a:xfrm>
            <a:off x="2476195" y="5952744"/>
            <a:ext cx="590702"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適用率 90%</a:t>
            </a:r>
            <a:endParaRPr b="0" i="0" sz="800" u="none" cap="none" strike="noStrike">
              <a:solidFill>
                <a:schemeClr val="dk1"/>
              </a:solidFill>
              <a:latin typeface="Calibri"/>
              <a:ea typeface="Calibri"/>
              <a:cs typeface="Calibri"/>
              <a:sym typeface="Calibri"/>
            </a:endParaRPr>
          </a:p>
        </p:txBody>
      </p:sp>
      <p:pic>
        <p:nvPicPr>
          <p:cNvPr descr="preencoded.png" id="3608" name="Google Shape;3608;p48"/>
          <p:cNvPicPr preferRelativeResize="0"/>
          <p:nvPr/>
        </p:nvPicPr>
        <p:blipFill rotWithShape="1">
          <a:blip r:embed="rId18">
            <a:alphaModFix/>
          </a:blip>
          <a:srcRect b="0" l="-1648" r="-1647" t="0"/>
          <a:stretch/>
        </p:blipFill>
        <p:spPr>
          <a:xfrm>
            <a:off x="2352751" y="6105449"/>
            <a:ext cx="85954" cy="95098"/>
          </a:xfrm>
          <a:prstGeom prst="rect">
            <a:avLst/>
          </a:prstGeom>
          <a:noFill/>
          <a:ln>
            <a:noFill/>
          </a:ln>
        </p:spPr>
      </p:pic>
      <p:sp>
        <p:nvSpPr>
          <p:cNvPr id="3609" name="Google Shape;3609;p48"/>
          <p:cNvSpPr txBox="1"/>
          <p:nvPr/>
        </p:nvSpPr>
        <p:spPr>
          <a:xfrm>
            <a:off x="2476195" y="6105449"/>
            <a:ext cx="981151"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平均承認時間 &lt;2時間</a:t>
            </a:r>
            <a:endParaRPr b="0" i="0" sz="800" u="none" cap="none" strike="noStrike">
              <a:solidFill>
                <a:schemeClr val="dk1"/>
              </a:solidFill>
              <a:latin typeface="Calibri"/>
              <a:ea typeface="Calibri"/>
              <a:cs typeface="Calibri"/>
              <a:sym typeface="Calibri"/>
            </a:endParaRPr>
          </a:p>
        </p:txBody>
      </p:sp>
      <p:sp>
        <p:nvSpPr>
          <p:cNvPr id="3610" name="Google Shape;3610;p48"/>
          <p:cNvSpPr/>
          <p:nvPr/>
        </p:nvSpPr>
        <p:spPr>
          <a:xfrm>
            <a:off x="4190695" y="4212641"/>
            <a:ext cx="3657600" cy="2419502"/>
          </a:xfrm>
          <a:prstGeom prst="roundRect">
            <a:avLst>
              <a:gd fmla="val 1785"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48"/>
          <p:cNvSpPr/>
          <p:nvPr/>
        </p:nvSpPr>
        <p:spPr>
          <a:xfrm>
            <a:off x="4334256" y="4355287"/>
            <a:ext cx="228600" cy="228600"/>
          </a:xfrm>
          <a:prstGeom prst="roundRect">
            <a:avLst>
              <a:gd fmla="val 100000" name="adj"/>
            </a:avLst>
          </a:prstGeom>
          <a:solidFill>
            <a:srgbClr val="FFF7ED"/>
          </a:solidFill>
          <a:ln cap="flat" cmpd="sng" w="12700">
            <a:solidFill>
              <a:srgbClr val="FED7A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48"/>
          <p:cNvSpPr txBox="1"/>
          <p:nvPr/>
        </p:nvSpPr>
        <p:spPr>
          <a:xfrm>
            <a:off x="4374490" y="4383634"/>
            <a:ext cx="238658"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EA580C"/>
              </a:buClr>
              <a:buSzPts val="900"/>
              <a:buFont typeface="Noto Sans JP"/>
              <a:buNone/>
            </a:pPr>
            <a:r>
              <a:rPr b="1" i="0" lang="en-US" sz="900" u="none" cap="none" strike="noStrike">
                <a:solidFill>
                  <a:srgbClr val="EA580C"/>
                </a:solidFill>
                <a:latin typeface="Noto Sans JP"/>
                <a:ea typeface="Noto Sans JP"/>
                <a:cs typeface="Noto Sans JP"/>
                <a:sym typeface="Noto Sans JP"/>
              </a:rPr>
              <a:t>P3</a:t>
            </a:r>
            <a:endParaRPr b="0" i="0" sz="900" u="none" cap="none" strike="noStrike">
              <a:solidFill>
                <a:schemeClr val="dk1"/>
              </a:solidFill>
              <a:latin typeface="Calibri"/>
              <a:ea typeface="Calibri"/>
              <a:cs typeface="Calibri"/>
              <a:sym typeface="Calibri"/>
            </a:endParaRPr>
          </a:p>
        </p:txBody>
      </p:sp>
      <p:sp>
        <p:nvSpPr>
          <p:cNvPr id="3613" name="Google Shape;3613;p48"/>
          <p:cNvSpPr txBox="1"/>
          <p:nvPr/>
        </p:nvSpPr>
        <p:spPr>
          <a:xfrm>
            <a:off x="4638751" y="4362602"/>
            <a:ext cx="1250899" cy="200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100"/>
              <a:buFont typeface="Noto Sans JP"/>
              <a:buNone/>
            </a:pPr>
            <a:r>
              <a:rPr b="1" i="0" lang="en-US" sz="1100" u="none" cap="none" strike="noStrike">
                <a:solidFill>
                  <a:srgbClr val="334155"/>
                </a:solidFill>
                <a:latin typeface="Noto Sans JP"/>
                <a:ea typeface="Noto Sans JP"/>
                <a:cs typeface="Noto Sans JP"/>
                <a:sym typeface="Noto Sans JP"/>
              </a:rPr>
              <a:t>CoE設置と標準化</a:t>
            </a:r>
            <a:endParaRPr b="0" i="0" sz="1100" u="none" cap="none" strike="noStrike">
              <a:solidFill>
                <a:schemeClr val="dk1"/>
              </a:solidFill>
              <a:latin typeface="Calibri"/>
              <a:ea typeface="Calibri"/>
              <a:cs typeface="Calibri"/>
              <a:sym typeface="Calibri"/>
            </a:endParaRPr>
          </a:p>
        </p:txBody>
      </p:sp>
      <p:sp>
        <p:nvSpPr>
          <p:cNvPr id="3614" name="Google Shape;3614;p48"/>
          <p:cNvSpPr/>
          <p:nvPr/>
        </p:nvSpPr>
        <p:spPr>
          <a:xfrm>
            <a:off x="7085686" y="4379062"/>
            <a:ext cx="629107" cy="181051"/>
          </a:xfrm>
          <a:prstGeom prst="roundRect">
            <a:avLst>
              <a:gd fmla="val 106327"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615" name="Google Shape;3615;p48"/>
          <p:cNvPicPr preferRelativeResize="0"/>
          <p:nvPr/>
        </p:nvPicPr>
        <p:blipFill rotWithShape="1">
          <a:blip r:embed="rId4">
            <a:alphaModFix/>
          </a:blip>
          <a:srcRect b="0" l="0" r="0" t="0"/>
          <a:stretch/>
        </p:blipFill>
        <p:spPr>
          <a:xfrm>
            <a:off x="7162495" y="4429354"/>
            <a:ext cx="95098" cy="95098"/>
          </a:xfrm>
          <a:prstGeom prst="rect">
            <a:avLst/>
          </a:prstGeom>
          <a:noFill/>
          <a:ln>
            <a:noFill/>
          </a:ln>
        </p:spPr>
      </p:pic>
      <p:sp>
        <p:nvSpPr>
          <p:cNvPr id="3616" name="Google Shape;3616;p48"/>
          <p:cNvSpPr txBox="1"/>
          <p:nvPr/>
        </p:nvSpPr>
        <p:spPr>
          <a:xfrm>
            <a:off x="7295998" y="4398264"/>
            <a:ext cx="419710"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1.5ヶ月</a:t>
            </a:r>
            <a:endParaRPr b="0" i="0" sz="800" u="none" cap="none" strike="noStrike">
              <a:solidFill>
                <a:schemeClr val="dk1"/>
              </a:solidFill>
              <a:latin typeface="Calibri"/>
              <a:ea typeface="Calibri"/>
              <a:cs typeface="Calibri"/>
              <a:sym typeface="Calibri"/>
            </a:endParaRPr>
          </a:p>
        </p:txBody>
      </p:sp>
      <p:sp>
        <p:nvSpPr>
          <p:cNvPr id="3617" name="Google Shape;3617;p48"/>
          <p:cNvSpPr txBox="1"/>
          <p:nvPr/>
        </p:nvSpPr>
        <p:spPr>
          <a:xfrm>
            <a:off x="4334256" y="4698187"/>
            <a:ext cx="3391510" cy="3337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プロンプトテンプレート整備やセキュリティガードレールを実装し、組織的な知見として蓄積・共有する。</a:t>
            </a:r>
            <a:endParaRPr b="0" i="0" sz="900" u="none" cap="none" strike="noStrike">
              <a:solidFill>
                <a:schemeClr val="dk1"/>
              </a:solidFill>
              <a:latin typeface="Calibri"/>
              <a:ea typeface="Calibri"/>
              <a:cs typeface="Calibri"/>
              <a:sym typeface="Calibri"/>
            </a:endParaRPr>
          </a:p>
        </p:txBody>
      </p:sp>
      <p:sp>
        <p:nvSpPr>
          <p:cNvPr id="3618" name="Google Shape;3618;p48"/>
          <p:cNvSpPr/>
          <p:nvPr/>
        </p:nvSpPr>
        <p:spPr>
          <a:xfrm>
            <a:off x="4334256" y="5710428"/>
            <a:ext cx="1647749" cy="780898"/>
          </a:xfrm>
          <a:prstGeom prst="roundRect">
            <a:avLst>
              <a:gd fmla="val 8568" name="adj"/>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8"/>
          <p:cNvSpPr/>
          <p:nvPr/>
        </p:nvSpPr>
        <p:spPr>
          <a:xfrm>
            <a:off x="4334256" y="5710428"/>
            <a:ext cx="28346" cy="780898"/>
          </a:xfrm>
          <a:prstGeom prst="rect">
            <a:avLst/>
          </a:prstGeom>
          <a:solidFill>
            <a:srgbClr val="FED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8"/>
          <p:cNvSpPr txBox="1"/>
          <p:nvPr/>
        </p:nvSpPr>
        <p:spPr>
          <a:xfrm>
            <a:off x="4438498" y="5786323"/>
            <a:ext cx="534010"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4A3B8"/>
              </a:buClr>
              <a:buSzPts val="800"/>
              <a:buFont typeface="Noto Sans JP"/>
              <a:buNone/>
            </a:pPr>
            <a:r>
              <a:rPr b="1" i="0" lang="en-US" sz="800" u="none" cap="none" strike="noStrike">
                <a:solidFill>
                  <a:srgbClr val="94A3B8"/>
                </a:solidFill>
                <a:latin typeface="Noto Sans JP"/>
                <a:ea typeface="Noto Sans JP"/>
                <a:cs typeface="Noto Sans JP"/>
                <a:sym typeface="Noto Sans JP"/>
              </a:rPr>
              <a:t>主な成果物</a:t>
            </a:r>
            <a:endParaRPr b="0" i="0" sz="800" u="none" cap="none" strike="noStrike">
              <a:solidFill>
                <a:schemeClr val="dk1"/>
              </a:solidFill>
              <a:latin typeface="Calibri"/>
              <a:ea typeface="Calibri"/>
              <a:cs typeface="Calibri"/>
              <a:sym typeface="Calibri"/>
            </a:endParaRPr>
          </a:p>
        </p:txBody>
      </p:sp>
      <p:pic>
        <p:nvPicPr>
          <p:cNvPr descr="preencoded.png" id="3621" name="Google Shape;3621;p48"/>
          <p:cNvPicPr preferRelativeResize="0"/>
          <p:nvPr/>
        </p:nvPicPr>
        <p:blipFill rotWithShape="1">
          <a:blip r:embed="rId19">
            <a:alphaModFix/>
          </a:blip>
          <a:srcRect b="0" l="-1648" r="-1647" t="0"/>
          <a:stretch/>
        </p:blipFill>
        <p:spPr>
          <a:xfrm>
            <a:off x="4438498" y="5952744"/>
            <a:ext cx="85954" cy="95098"/>
          </a:xfrm>
          <a:prstGeom prst="rect">
            <a:avLst/>
          </a:prstGeom>
          <a:noFill/>
          <a:ln>
            <a:noFill/>
          </a:ln>
        </p:spPr>
      </p:pic>
      <p:sp>
        <p:nvSpPr>
          <p:cNvPr id="3622" name="Google Shape;3622;p48"/>
          <p:cNvSpPr txBox="1"/>
          <p:nvPr/>
        </p:nvSpPr>
        <p:spPr>
          <a:xfrm>
            <a:off x="4562856" y="5952744"/>
            <a:ext cx="1028700"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プロンプトライブラリ</a:t>
            </a:r>
            <a:endParaRPr b="0" i="0" sz="800" u="none" cap="none" strike="noStrike">
              <a:solidFill>
                <a:schemeClr val="dk1"/>
              </a:solidFill>
              <a:latin typeface="Calibri"/>
              <a:ea typeface="Calibri"/>
              <a:cs typeface="Calibri"/>
              <a:sym typeface="Calibri"/>
            </a:endParaRPr>
          </a:p>
        </p:txBody>
      </p:sp>
      <p:pic>
        <p:nvPicPr>
          <p:cNvPr descr="preencoded.png" id="3623" name="Google Shape;3623;p48"/>
          <p:cNvPicPr preferRelativeResize="0"/>
          <p:nvPr/>
        </p:nvPicPr>
        <p:blipFill rotWithShape="1">
          <a:blip r:embed="rId20">
            <a:alphaModFix/>
          </a:blip>
          <a:srcRect b="0" l="0" r="0" t="0"/>
          <a:stretch/>
        </p:blipFill>
        <p:spPr>
          <a:xfrm>
            <a:off x="4438498" y="6105449"/>
            <a:ext cx="95098" cy="95098"/>
          </a:xfrm>
          <a:prstGeom prst="rect">
            <a:avLst/>
          </a:prstGeom>
          <a:noFill/>
          <a:ln>
            <a:noFill/>
          </a:ln>
        </p:spPr>
      </p:pic>
      <p:sp>
        <p:nvSpPr>
          <p:cNvPr id="3624" name="Google Shape;3624;p48"/>
          <p:cNvSpPr txBox="1"/>
          <p:nvPr/>
        </p:nvSpPr>
        <p:spPr>
          <a:xfrm>
            <a:off x="4572000" y="6105449"/>
            <a:ext cx="838505"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安全ポリシー文書</a:t>
            </a:r>
            <a:endParaRPr b="0" i="0" sz="800" u="none" cap="none" strike="noStrike">
              <a:solidFill>
                <a:schemeClr val="dk1"/>
              </a:solidFill>
              <a:latin typeface="Calibri"/>
              <a:ea typeface="Calibri"/>
              <a:cs typeface="Calibri"/>
              <a:sym typeface="Calibri"/>
            </a:endParaRPr>
          </a:p>
        </p:txBody>
      </p:sp>
      <p:pic>
        <p:nvPicPr>
          <p:cNvPr descr="preencoded.png" id="3625" name="Google Shape;3625;p48"/>
          <p:cNvPicPr preferRelativeResize="0"/>
          <p:nvPr/>
        </p:nvPicPr>
        <p:blipFill rotWithShape="1">
          <a:blip r:embed="rId21">
            <a:alphaModFix/>
          </a:blip>
          <a:srcRect b="0" l="-1923" r="-1923" t="0"/>
          <a:stretch/>
        </p:blipFill>
        <p:spPr>
          <a:xfrm>
            <a:off x="4438498" y="6258154"/>
            <a:ext cx="123444" cy="95098"/>
          </a:xfrm>
          <a:prstGeom prst="rect">
            <a:avLst/>
          </a:prstGeom>
          <a:noFill/>
          <a:ln>
            <a:noFill/>
          </a:ln>
        </p:spPr>
      </p:pic>
      <p:sp>
        <p:nvSpPr>
          <p:cNvPr id="3626" name="Google Shape;3626;p48"/>
          <p:cNvSpPr txBox="1"/>
          <p:nvPr/>
        </p:nvSpPr>
        <p:spPr>
          <a:xfrm>
            <a:off x="4600346" y="6258154"/>
            <a:ext cx="734263"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CoE運用ガイド</a:t>
            </a:r>
            <a:endParaRPr b="0" i="0" sz="800" u="none" cap="none" strike="noStrike">
              <a:solidFill>
                <a:schemeClr val="dk1"/>
              </a:solidFill>
              <a:latin typeface="Calibri"/>
              <a:ea typeface="Calibri"/>
              <a:cs typeface="Calibri"/>
              <a:sym typeface="Calibri"/>
            </a:endParaRPr>
          </a:p>
        </p:txBody>
      </p:sp>
      <p:sp>
        <p:nvSpPr>
          <p:cNvPr id="3627" name="Google Shape;3627;p48"/>
          <p:cNvSpPr/>
          <p:nvPr/>
        </p:nvSpPr>
        <p:spPr>
          <a:xfrm>
            <a:off x="6057900" y="5710428"/>
            <a:ext cx="1647749" cy="780898"/>
          </a:xfrm>
          <a:prstGeom prst="roundRect">
            <a:avLst>
              <a:gd fmla="val 8568" name="adj"/>
            </a:avLst>
          </a:prstGeom>
          <a:solidFill>
            <a:srgbClr val="FFF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48"/>
          <p:cNvSpPr/>
          <p:nvPr/>
        </p:nvSpPr>
        <p:spPr>
          <a:xfrm>
            <a:off x="6057900" y="5710428"/>
            <a:ext cx="28346" cy="780898"/>
          </a:xfrm>
          <a:prstGeom prst="rect">
            <a:avLst/>
          </a:prstGeom>
          <a:solidFill>
            <a:srgbClr val="FED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8"/>
          <p:cNvSpPr txBox="1"/>
          <p:nvPr/>
        </p:nvSpPr>
        <p:spPr>
          <a:xfrm>
            <a:off x="6163056" y="5786323"/>
            <a:ext cx="438912"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4A3B8"/>
              </a:buClr>
              <a:buSzPts val="800"/>
              <a:buFont typeface="Noto Sans JP"/>
              <a:buNone/>
            </a:pPr>
            <a:r>
              <a:rPr b="1" i="0" lang="en-US" sz="800" u="none" cap="none" strike="noStrike">
                <a:solidFill>
                  <a:srgbClr val="94A3B8"/>
                </a:solidFill>
                <a:latin typeface="Noto Sans JP"/>
                <a:ea typeface="Noto Sans JP"/>
                <a:cs typeface="Noto Sans JP"/>
                <a:sym typeface="Noto Sans JP"/>
              </a:rPr>
              <a:t>KPI 目標</a:t>
            </a:r>
            <a:endParaRPr b="0" i="0" sz="800" u="none" cap="none" strike="noStrike">
              <a:solidFill>
                <a:schemeClr val="dk1"/>
              </a:solidFill>
              <a:latin typeface="Calibri"/>
              <a:ea typeface="Calibri"/>
              <a:cs typeface="Calibri"/>
              <a:sym typeface="Calibri"/>
            </a:endParaRPr>
          </a:p>
        </p:txBody>
      </p:sp>
      <p:pic>
        <p:nvPicPr>
          <p:cNvPr descr="preencoded.png" id="3630" name="Google Shape;3630;p48"/>
          <p:cNvPicPr preferRelativeResize="0"/>
          <p:nvPr/>
        </p:nvPicPr>
        <p:blipFill rotWithShape="1">
          <a:blip r:embed="rId22">
            <a:alphaModFix/>
          </a:blip>
          <a:srcRect b="0" l="0" r="0" t="0"/>
          <a:stretch/>
        </p:blipFill>
        <p:spPr>
          <a:xfrm>
            <a:off x="6163056" y="5952744"/>
            <a:ext cx="95098" cy="95098"/>
          </a:xfrm>
          <a:prstGeom prst="rect">
            <a:avLst/>
          </a:prstGeom>
          <a:noFill/>
          <a:ln>
            <a:noFill/>
          </a:ln>
        </p:spPr>
      </p:pic>
      <p:sp>
        <p:nvSpPr>
          <p:cNvPr id="3631" name="Google Shape;3631;p48"/>
          <p:cNvSpPr txBox="1"/>
          <p:nvPr/>
        </p:nvSpPr>
        <p:spPr>
          <a:xfrm>
            <a:off x="6295644" y="5952744"/>
            <a:ext cx="972007"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テンプレ利用率 70%</a:t>
            </a:r>
            <a:endParaRPr b="0" i="0" sz="800" u="none" cap="none" strike="noStrike">
              <a:solidFill>
                <a:schemeClr val="dk1"/>
              </a:solidFill>
              <a:latin typeface="Calibri"/>
              <a:ea typeface="Calibri"/>
              <a:cs typeface="Calibri"/>
              <a:sym typeface="Calibri"/>
            </a:endParaRPr>
          </a:p>
        </p:txBody>
      </p:sp>
      <p:pic>
        <p:nvPicPr>
          <p:cNvPr descr="preencoded.png" id="3632" name="Google Shape;3632;p48"/>
          <p:cNvPicPr preferRelativeResize="0"/>
          <p:nvPr/>
        </p:nvPicPr>
        <p:blipFill rotWithShape="1">
          <a:blip r:embed="rId23">
            <a:alphaModFix/>
          </a:blip>
          <a:srcRect b="0" l="0" r="0" t="0"/>
          <a:stretch/>
        </p:blipFill>
        <p:spPr>
          <a:xfrm>
            <a:off x="6163056" y="6105449"/>
            <a:ext cx="95098" cy="95098"/>
          </a:xfrm>
          <a:prstGeom prst="rect">
            <a:avLst/>
          </a:prstGeom>
          <a:noFill/>
          <a:ln>
            <a:noFill/>
          </a:ln>
        </p:spPr>
      </p:pic>
      <p:sp>
        <p:nvSpPr>
          <p:cNvPr id="3633" name="Google Shape;3633;p48"/>
          <p:cNvSpPr txBox="1"/>
          <p:nvPr/>
        </p:nvSpPr>
        <p:spPr>
          <a:xfrm>
            <a:off x="6295644" y="6105449"/>
            <a:ext cx="1010412" cy="1335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セキュリティ違反 0件</a:t>
            </a:r>
            <a:endParaRPr b="0" i="0" sz="800" u="none" cap="none" strike="noStrike">
              <a:solidFill>
                <a:schemeClr val="dk1"/>
              </a:solidFill>
              <a:latin typeface="Calibri"/>
              <a:ea typeface="Calibri"/>
              <a:cs typeface="Calibri"/>
              <a:sym typeface="Calibri"/>
            </a:endParaRPr>
          </a:p>
        </p:txBody>
      </p:sp>
      <p:pic>
        <p:nvPicPr>
          <p:cNvPr descr="preencoded.png" id="3634" name="Google Shape;3634;p48"/>
          <p:cNvPicPr preferRelativeResize="0"/>
          <p:nvPr/>
        </p:nvPicPr>
        <p:blipFill rotWithShape="1">
          <a:blip r:embed="rId24">
            <a:alphaModFix/>
          </a:blip>
          <a:srcRect b="0" l="0" r="0" t="0"/>
          <a:stretch/>
        </p:blipFill>
        <p:spPr>
          <a:xfrm>
            <a:off x="8076895" y="1185977"/>
            <a:ext cx="152705" cy="152705"/>
          </a:xfrm>
          <a:prstGeom prst="rect">
            <a:avLst/>
          </a:prstGeom>
          <a:noFill/>
          <a:ln>
            <a:noFill/>
          </a:ln>
        </p:spPr>
      </p:pic>
      <p:sp>
        <p:nvSpPr>
          <p:cNvPr id="3635" name="Google Shape;3635;p48"/>
          <p:cNvSpPr txBox="1"/>
          <p:nvPr/>
        </p:nvSpPr>
        <p:spPr>
          <a:xfrm>
            <a:off x="8305495" y="1147572"/>
            <a:ext cx="734263"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成功の鍵</a:t>
            </a:r>
            <a:endParaRPr b="0" i="0" sz="1200" u="none" cap="none" strike="noStrike">
              <a:solidFill>
                <a:schemeClr val="dk1"/>
              </a:solidFill>
              <a:latin typeface="Calibri"/>
              <a:ea typeface="Calibri"/>
              <a:cs typeface="Calibri"/>
              <a:sym typeface="Calibri"/>
            </a:endParaRPr>
          </a:p>
        </p:txBody>
      </p:sp>
      <p:sp>
        <p:nvSpPr>
          <p:cNvPr id="3636" name="Google Shape;3636;p48"/>
          <p:cNvSpPr/>
          <p:nvPr/>
        </p:nvSpPr>
        <p:spPr>
          <a:xfrm>
            <a:off x="8076895" y="1604772"/>
            <a:ext cx="3733495" cy="752551"/>
          </a:xfrm>
          <a:prstGeom prst="roundRect">
            <a:avLst>
              <a:gd fmla="val 12304" name="adj"/>
            </a:avLst>
          </a:prstGeom>
          <a:solidFill>
            <a:srgbClr val="FFFFFF"/>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8"/>
          <p:cNvSpPr/>
          <p:nvPr/>
        </p:nvSpPr>
        <p:spPr>
          <a:xfrm>
            <a:off x="8201254" y="1729130"/>
            <a:ext cx="304495" cy="304495"/>
          </a:xfrm>
          <a:prstGeom prst="roundRect">
            <a:avLst>
              <a:gd fmla="val 75075" name="adj"/>
            </a:avLst>
          </a:prstGeom>
          <a:solidFill>
            <a:srgbClr val="FE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638" name="Google Shape;3638;p48"/>
          <p:cNvPicPr preferRelativeResize="0"/>
          <p:nvPr/>
        </p:nvPicPr>
        <p:blipFill rotWithShape="1">
          <a:blip r:embed="rId25">
            <a:alphaModFix/>
          </a:blip>
          <a:srcRect b="0" l="0" r="0" t="0"/>
          <a:stretch/>
        </p:blipFill>
        <p:spPr>
          <a:xfrm>
            <a:off x="8287207" y="1814170"/>
            <a:ext cx="133502" cy="133502"/>
          </a:xfrm>
          <a:prstGeom prst="rect">
            <a:avLst/>
          </a:prstGeom>
          <a:noFill/>
          <a:ln>
            <a:noFill/>
          </a:ln>
        </p:spPr>
      </p:pic>
      <p:sp>
        <p:nvSpPr>
          <p:cNvPr id="3639" name="Google Shape;3639;p48"/>
          <p:cNvSpPr txBox="1"/>
          <p:nvPr/>
        </p:nvSpPr>
        <p:spPr>
          <a:xfrm>
            <a:off x="8600846" y="1729130"/>
            <a:ext cx="1712671" cy="1810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スモールスタートと成功体験</a:t>
            </a:r>
            <a:endParaRPr b="0" i="0" sz="900" u="none" cap="none" strike="noStrike">
              <a:solidFill>
                <a:schemeClr val="dk1"/>
              </a:solidFill>
              <a:latin typeface="Calibri"/>
              <a:ea typeface="Calibri"/>
              <a:cs typeface="Calibri"/>
              <a:sym typeface="Calibri"/>
            </a:endParaRPr>
          </a:p>
        </p:txBody>
      </p:sp>
      <p:sp>
        <p:nvSpPr>
          <p:cNvPr id="3640" name="Google Shape;3640;p48"/>
          <p:cNvSpPr txBox="1"/>
          <p:nvPr/>
        </p:nvSpPr>
        <p:spPr>
          <a:xfrm>
            <a:off x="8600846" y="1923898"/>
            <a:ext cx="3117190" cy="3054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0" i="0" lang="en-US" sz="800" u="none" cap="none" strike="noStrike">
                <a:solidFill>
                  <a:srgbClr val="64748B"/>
                </a:solidFill>
                <a:latin typeface="Noto Sans JP"/>
                <a:ea typeface="Noto Sans JP"/>
                <a:cs typeface="Noto Sans JP"/>
                <a:sym typeface="Noto Sans JP"/>
              </a:rPr>
              <a:t>いきなり全域展開せず、単体テストなど効果が見えやすい領域に集中して信頼を得る。</a:t>
            </a:r>
            <a:endParaRPr b="0" i="0" sz="800" u="none" cap="none" strike="noStrike">
              <a:solidFill>
                <a:schemeClr val="dk1"/>
              </a:solidFill>
              <a:latin typeface="Calibri"/>
              <a:ea typeface="Calibri"/>
              <a:cs typeface="Calibri"/>
              <a:sym typeface="Calibri"/>
            </a:endParaRPr>
          </a:p>
        </p:txBody>
      </p:sp>
      <p:sp>
        <p:nvSpPr>
          <p:cNvPr id="3641" name="Google Shape;3641;p48"/>
          <p:cNvSpPr/>
          <p:nvPr/>
        </p:nvSpPr>
        <p:spPr>
          <a:xfrm>
            <a:off x="8076895" y="2465222"/>
            <a:ext cx="3733495" cy="752551"/>
          </a:xfrm>
          <a:prstGeom prst="roundRect">
            <a:avLst>
              <a:gd fmla="val 12304" name="adj"/>
            </a:avLst>
          </a:prstGeom>
          <a:solidFill>
            <a:srgbClr val="FFFFFF"/>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48"/>
          <p:cNvSpPr/>
          <p:nvPr/>
        </p:nvSpPr>
        <p:spPr>
          <a:xfrm>
            <a:off x="8201254" y="2588666"/>
            <a:ext cx="304495" cy="304495"/>
          </a:xfrm>
          <a:prstGeom prst="roundRect">
            <a:avLst>
              <a:gd fmla="val 75075" name="adj"/>
            </a:avLst>
          </a:prstGeom>
          <a:solidFill>
            <a:srgbClr val="EF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643" name="Google Shape;3643;p48"/>
          <p:cNvPicPr preferRelativeResize="0"/>
          <p:nvPr/>
        </p:nvPicPr>
        <p:blipFill rotWithShape="1">
          <a:blip r:embed="rId26">
            <a:alphaModFix/>
          </a:blip>
          <a:srcRect b="0" l="0" r="0" t="0"/>
          <a:stretch/>
        </p:blipFill>
        <p:spPr>
          <a:xfrm>
            <a:off x="8287207" y="2674620"/>
            <a:ext cx="133502" cy="133502"/>
          </a:xfrm>
          <a:prstGeom prst="rect">
            <a:avLst/>
          </a:prstGeom>
          <a:noFill/>
          <a:ln>
            <a:noFill/>
          </a:ln>
        </p:spPr>
      </p:pic>
      <p:sp>
        <p:nvSpPr>
          <p:cNvPr id="3644" name="Google Shape;3644;p48"/>
          <p:cNvSpPr txBox="1"/>
          <p:nvPr/>
        </p:nvSpPr>
        <p:spPr>
          <a:xfrm>
            <a:off x="8600846" y="2588666"/>
            <a:ext cx="1093622" cy="1810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定量的な効果測定</a:t>
            </a:r>
            <a:endParaRPr b="0" i="0" sz="900" u="none" cap="none" strike="noStrike">
              <a:solidFill>
                <a:schemeClr val="dk1"/>
              </a:solidFill>
              <a:latin typeface="Calibri"/>
              <a:ea typeface="Calibri"/>
              <a:cs typeface="Calibri"/>
              <a:sym typeface="Calibri"/>
            </a:endParaRPr>
          </a:p>
        </p:txBody>
      </p:sp>
      <p:sp>
        <p:nvSpPr>
          <p:cNvPr id="3645" name="Google Shape;3645;p48"/>
          <p:cNvSpPr txBox="1"/>
          <p:nvPr/>
        </p:nvSpPr>
        <p:spPr>
          <a:xfrm>
            <a:off x="8600846" y="2784348"/>
            <a:ext cx="3117190" cy="3054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0" i="0" lang="en-US" sz="800" u="none" cap="none" strike="noStrike">
                <a:solidFill>
                  <a:srgbClr val="64748B"/>
                </a:solidFill>
                <a:latin typeface="Noto Sans JP"/>
                <a:ea typeface="Noto Sans JP"/>
                <a:cs typeface="Noto Sans JP"/>
                <a:sym typeface="Noto Sans JP"/>
              </a:rPr>
              <a:t>「なんとなく便利」ではなく、時間削減や品質向上を数値化しデータで語る。</a:t>
            </a:r>
            <a:endParaRPr b="0" i="0" sz="800" u="none" cap="none" strike="noStrike">
              <a:solidFill>
                <a:schemeClr val="dk1"/>
              </a:solidFill>
              <a:latin typeface="Calibri"/>
              <a:ea typeface="Calibri"/>
              <a:cs typeface="Calibri"/>
              <a:sym typeface="Calibri"/>
            </a:endParaRPr>
          </a:p>
        </p:txBody>
      </p:sp>
      <p:sp>
        <p:nvSpPr>
          <p:cNvPr id="3646" name="Google Shape;3646;p48"/>
          <p:cNvSpPr/>
          <p:nvPr/>
        </p:nvSpPr>
        <p:spPr>
          <a:xfrm>
            <a:off x="8076895" y="3325673"/>
            <a:ext cx="3733495" cy="752551"/>
          </a:xfrm>
          <a:prstGeom prst="roundRect">
            <a:avLst>
              <a:gd fmla="val 12304" name="adj"/>
            </a:avLst>
          </a:prstGeom>
          <a:solidFill>
            <a:srgbClr val="FFFFFF"/>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8"/>
          <p:cNvSpPr/>
          <p:nvPr/>
        </p:nvSpPr>
        <p:spPr>
          <a:xfrm>
            <a:off x="8201254" y="3449117"/>
            <a:ext cx="304495" cy="304495"/>
          </a:xfrm>
          <a:prstGeom prst="roundRect">
            <a:avLst>
              <a:gd fmla="val 75075" name="adj"/>
            </a:avLst>
          </a:prstGeom>
          <a:solidFill>
            <a:srgbClr val="F0FD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648" name="Google Shape;3648;p48"/>
          <p:cNvPicPr preferRelativeResize="0"/>
          <p:nvPr/>
        </p:nvPicPr>
        <p:blipFill rotWithShape="1">
          <a:blip r:embed="rId27">
            <a:alphaModFix/>
          </a:blip>
          <a:srcRect b="0" l="-1506" r="-1506" t="0"/>
          <a:stretch/>
        </p:blipFill>
        <p:spPr>
          <a:xfrm>
            <a:off x="8268005" y="3535070"/>
            <a:ext cx="171907" cy="133502"/>
          </a:xfrm>
          <a:prstGeom prst="rect">
            <a:avLst/>
          </a:prstGeom>
          <a:noFill/>
          <a:ln>
            <a:noFill/>
          </a:ln>
        </p:spPr>
      </p:pic>
      <p:sp>
        <p:nvSpPr>
          <p:cNvPr id="3649" name="Google Shape;3649;p48"/>
          <p:cNvSpPr txBox="1"/>
          <p:nvPr/>
        </p:nvSpPr>
        <p:spPr>
          <a:xfrm>
            <a:off x="8600846" y="3449117"/>
            <a:ext cx="1464869" cy="1810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開発者教育とスキル向上</a:t>
            </a:r>
            <a:endParaRPr b="0" i="0" sz="900" u="none" cap="none" strike="noStrike">
              <a:solidFill>
                <a:schemeClr val="dk1"/>
              </a:solidFill>
              <a:latin typeface="Calibri"/>
              <a:ea typeface="Calibri"/>
              <a:cs typeface="Calibri"/>
              <a:sym typeface="Calibri"/>
            </a:endParaRPr>
          </a:p>
        </p:txBody>
      </p:sp>
      <p:sp>
        <p:nvSpPr>
          <p:cNvPr id="3650" name="Google Shape;3650;p48"/>
          <p:cNvSpPr txBox="1"/>
          <p:nvPr/>
        </p:nvSpPr>
        <p:spPr>
          <a:xfrm>
            <a:off x="8600846" y="3644798"/>
            <a:ext cx="3117190" cy="3054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0" i="0" lang="en-US" sz="800" u="none" cap="none" strike="noStrike">
                <a:solidFill>
                  <a:srgbClr val="64748B"/>
                </a:solidFill>
                <a:latin typeface="Noto Sans JP"/>
                <a:ea typeface="Noto Sans JP"/>
                <a:cs typeface="Noto Sans JP"/>
                <a:sym typeface="Noto Sans JP"/>
              </a:rPr>
              <a:t>「書く」から「検査する」へ、エンジニアの役割意識を変革しAI活用スキルを底上げする。</a:t>
            </a:r>
            <a:endParaRPr b="0" i="0" sz="800" u="none" cap="none" strike="noStrike">
              <a:solidFill>
                <a:schemeClr val="dk1"/>
              </a:solidFill>
              <a:latin typeface="Calibri"/>
              <a:ea typeface="Calibri"/>
              <a:cs typeface="Calibri"/>
              <a:sym typeface="Calibri"/>
            </a:endParaRPr>
          </a:p>
        </p:txBody>
      </p:sp>
      <p:sp>
        <p:nvSpPr>
          <p:cNvPr id="3651" name="Google Shape;3651;p48"/>
          <p:cNvSpPr/>
          <p:nvPr/>
        </p:nvSpPr>
        <p:spPr>
          <a:xfrm>
            <a:off x="8076895" y="4185209"/>
            <a:ext cx="3733495" cy="752551"/>
          </a:xfrm>
          <a:prstGeom prst="roundRect">
            <a:avLst>
              <a:gd fmla="val 12304" name="adj"/>
            </a:avLst>
          </a:prstGeom>
          <a:solidFill>
            <a:srgbClr val="FFFFFF"/>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48"/>
          <p:cNvSpPr/>
          <p:nvPr/>
        </p:nvSpPr>
        <p:spPr>
          <a:xfrm>
            <a:off x="8201254" y="4309567"/>
            <a:ext cx="304495" cy="304495"/>
          </a:xfrm>
          <a:prstGeom prst="roundRect">
            <a:avLst>
              <a:gd fmla="val 75075" name="adj"/>
            </a:avLst>
          </a:prstGeom>
          <a:solidFill>
            <a:srgbClr val="FFF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653" name="Google Shape;3653;p48"/>
          <p:cNvPicPr preferRelativeResize="0"/>
          <p:nvPr/>
        </p:nvPicPr>
        <p:blipFill rotWithShape="1">
          <a:blip r:embed="rId28">
            <a:alphaModFix/>
          </a:blip>
          <a:srcRect b="0" l="0" r="0" t="0"/>
          <a:stretch/>
        </p:blipFill>
        <p:spPr>
          <a:xfrm>
            <a:off x="8287207" y="4395521"/>
            <a:ext cx="133502" cy="133502"/>
          </a:xfrm>
          <a:prstGeom prst="rect">
            <a:avLst/>
          </a:prstGeom>
          <a:noFill/>
          <a:ln>
            <a:noFill/>
          </a:ln>
        </p:spPr>
      </p:pic>
      <p:sp>
        <p:nvSpPr>
          <p:cNvPr id="3654" name="Google Shape;3654;p48"/>
          <p:cNvSpPr txBox="1"/>
          <p:nvPr/>
        </p:nvSpPr>
        <p:spPr>
          <a:xfrm>
            <a:off x="8600846" y="4309567"/>
            <a:ext cx="1712671" cy="1810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リスク分級ポリシーの明確化</a:t>
            </a:r>
            <a:endParaRPr b="0" i="0" sz="900" u="none" cap="none" strike="noStrike">
              <a:solidFill>
                <a:schemeClr val="dk1"/>
              </a:solidFill>
              <a:latin typeface="Calibri"/>
              <a:ea typeface="Calibri"/>
              <a:cs typeface="Calibri"/>
              <a:sym typeface="Calibri"/>
            </a:endParaRPr>
          </a:p>
        </p:txBody>
      </p:sp>
      <p:sp>
        <p:nvSpPr>
          <p:cNvPr id="3655" name="Google Shape;3655;p48"/>
          <p:cNvSpPr txBox="1"/>
          <p:nvPr/>
        </p:nvSpPr>
        <p:spPr>
          <a:xfrm>
            <a:off x="8600846" y="4504334"/>
            <a:ext cx="3108046" cy="3054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0" i="0" lang="en-US" sz="800" u="none" cap="none" strike="noStrike">
                <a:solidFill>
                  <a:srgbClr val="64748B"/>
                </a:solidFill>
                <a:latin typeface="Noto Sans JP"/>
                <a:ea typeface="Noto Sans JP"/>
                <a:cs typeface="Noto Sans JP"/>
                <a:sym typeface="Noto Sans JP"/>
              </a:rPr>
              <a:t>AIに任せる領域と人間が確認すべき領域を明確に定義し、段階的に適用範囲を広げる。</a:t>
            </a:r>
            <a:endParaRPr b="0" i="0" sz="800" u="none" cap="none" strike="noStrike">
              <a:solidFill>
                <a:schemeClr val="dk1"/>
              </a:solidFill>
              <a:latin typeface="Calibri"/>
              <a:ea typeface="Calibri"/>
              <a:cs typeface="Calibri"/>
              <a:sym typeface="Calibri"/>
            </a:endParaRPr>
          </a:p>
        </p:txBody>
      </p:sp>
      <p:sp>
        <p:nvSpPr>
          <p:cNvPr id="3656" name="Google Shape;3656;p48"/>
          <p:cNvSpPr/>
          <p:nvPr/>
        </p:nvSpPr>
        <p:spPr>
          <a:xfrm>
            <a:off x="8076895" y="5045659"/>
            <a:ext cx="3733495" cy="752551"/>
          </a:xfrm>
          <a:prstGeom prst="roundRect">
            <a:avLst>
              <a:gd fmla="val 12304" name="adj"/>
            </a:avLst>
          </a:prstGeom>
          <a:solidFill>
            <a:srgbClr val="FFFFFF"/>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8"/>
          <p:cNvSpPr/>
          <p:nvPr/>
        </p:nvSpPr>
        <p:spPr>
          <a:xfrm>
            <a:off x="8201254" y="5170018"/>
            <a:ext cx="304495" cy="304495"/>
          </a:xfrm>
          <a:prstGeom prst="roundRect">
            <a:avLst>
              <a:gd fmla="val 75075" name="adj"/>
            </a:avLst>
          </a:prstGeom>
          <a:solidFill>
            <a:srgbClr val="FA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658" name="Google Shape;3658;p48"/>
          <p:cNvPicPr preferRelativeResize="0"/>
          <p:nvPr/>
        </p:nvPicPr>
        <p:blipFill rotWithShape="1">
          <a:blip r:embed="rId29">
            <a:alphaModFix/>
          </a:blip>
          <a:srcRect b="0" l="0" r="0" t="0"/>
          <a:stretch/>
        </p:blipFill>
        <p:spPr>
          <a:xfrm>
            <a:off x="8287207" y="5255057"/>
            <a:ext cx="133502" cy="133502"/>
          </a:xfrm>
          <a:prstGeom prst="rect">
            <a:avLst/>
          </a:prstGeom>
          <a:noFill/>
          <a:ln>
            <a:noFill/>
          </a:ln>
        </p:spPr>
      </p:pic>
      <p:sp>
        <p:nvSpPr>
          <p:cNvPr id="3659" name="Google Shape;3659;p48"/>
          <p:cNvSpPr txBox="1"/>
          <p:nvPr/>
        </p:nvSpPr>
        <p:spPr>
          <a:xfrm>
            <a:off x="8600846" y="5170018"/>
            <a:ext cx="1455725" cy="1810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継続的なフィードバック</a:t>
            </a:r>
            <a:endParaRPr b="0" i="0" sz="900" u="none" cap="none" strike="noStrike">
              <a:solidFill>
                <a:schemeClr val="dk1"/>
              </a:solidFill>
              <a:latin typeface="Calibri"/>
              <a:ea typeface="Calibri"/>
              <a:cs typeface="Calibri"/>
              <a:sym typeface="Calibri"/>
            </a:endParaRPr>
          </a:p>
        </p:txBody>
      </p:sp>
      <p:sp>
        <p:nvSpPr>
          <p:cNvPr id="3660" name="Google Shape;3660;p48"/>
          <p:cNvSpPr txBox="1"/>
          <p:nvPr/>
        </p:nvSpPr>
        <p:spPr>
          <a:xfrm>
            <a:off x="8600846" y="5364785"/>
            <a:ext cx="3117190" cy="3054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0" i="0" lang="en-US" sz="800" u="none" cap="none" strike="noStrike">
                <a:solidFill>
                  <a:srgbClr val="64748B"/>
                </a:solidFill>
                <a:latin typeface="Noto Sans JP"/>
                <a:ea typeface="Noto Sans JP"/>
                <a:cs typeface="Noto Sans JP"/>
                <a:sym typeface="Noto Sans JP"/>
              </a:rPr>
              <a:t>現場からのフィードバックを即座にプロンプトや運用ルールに反映させるサイクルを作る。</a:t>
            </a:r>
            <a:endParaRPr b="0" i="0" sz="800" u="none" cap="none" strike="noStrike">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5" name="Shape 3665"/>
        <p:cNvGrpSpPr/>
        <p:nvPr/>
      </p:nvGrpSpPr>
      <p:grpSpPr>
        <a:xfrm>
          <a:off x="0" y="0"/>
          <a:ext cx="0" cy="0"/>
          <a:chOff x="0" y="0"/>
          <a:chExt cx="0" cy="0"/>
        </a:xfrm>
      </p:grpSpPr>
      <p:sp>
        <p:nvSpPr>
          <p:cNvPr id="3666" name="Google Shape;3666;p49"/>
          <p:cNvSpPr/>
          <p:nvPr/>
        </p:nvSpPr>
        <p:spPr>
          <a:xfrm>
            <a:off x="0" y="0"/>
            <a:ext cx="12191695"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49"/>
          <p:cNvSpPr/>
          <p:nvPr/>
        </p:nvSpPr>
        <p:spPr>
          <a:xfrm>
            <a:off x="0" y="0"/>
            <a:ext cx="12191695"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49"/>
          <p:cNvSpPr/>
          <p:nvPr/>
        </p:nvSpPr>
        <p:spPr>
          <a:xfrm>
            <a:off x="381305" y="952805"/>
            <a:ext cx="11430000" cy="9144"/>
          </a:xfrm>
          <a:prstGeom prst="rect">
            <a:avLst/>
          </a:prstGeom>
          <a:solidFill>
            <a:srgbClr val="E5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49"/>
          <p:cNvSpPr txBox="1"/>
          <p:nvPr/>
        </p:nvSpPr>
        <p:spPr>
          <a:xfrm>
            <a:off x="381305" y="228600"/>
            <a:ext cx="4217213" cy="1810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B82F6"/>
              </a:buClr>
              <a:buSzPts val="900"/>
              <a:buFont typeface="Noto Sans JP"/>
              <a:buNone/>
            </a:pPr>
            <a:r>
              <a:rPr b="1" i="0" lang="en-US" sz="900" u="none" cap="none" strike="noStrike">
                <a:solidFill>
                  <a:srgbClr val="3B82F6"/>
                </a:solidFill>
                <a:latin typeface="Noto Sans JP"/>
                <a:ea typeface="Noto Sans JP"/>
                <a:cs typeface="Noto Sans JP"/>
                <a:sym typeface="Noto Sans JP"/>
              </a:rPr>
              <a:t>STAGE TRANSITION: GROWTH TO DEVELOPMENT (DETAIL 1/2)</a:t>
            </a:r>
            <a:endParaRPr b="0" i="0" sz="900" u="none" cap="none" strike="noStrike">
              <a:solidFill>
                <a:schemeClr val="dk1"/>
              </a:solidFill>
              <a:latin typeface="Calibri"/>
              <a:ea typeface="Calibri"/>
              <a:cs typeface="Calibri"/>
              <a:sym typeface="Calibri"/>
            </a:endParaRPr>
          </a:p>
        </p:txBody>
      </p:sp>
      <p:sp>
        <p:nvSpPr>
          <p:cNvPr id="3670" name="Google Shape;3670;p49"/>
          <p:cNvSpPr txBox="1"/>
          <p:nvPr/>
        </p:nvSpPr>
        <p:spPr>
          <a:xfrm>
            <a:off x="381305" y="442570"/>
            <a:ext cx="4705502" cy="38130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100"/>
              <a:buFont typeface="Noto Sans JP"/>
              <a:buNone/>
            </a:pPr>
            <a:r>
              <a:rPr b="1" i="0" lang="en-US" sz="2100" u="none" cap="none" strike="noStrike">
                <a:solidFill>
                  <a:srgbClr val="0F172A"/>
                </a:solidFill>
                <a:latin typeface="Noto Sans JP"/>
                <a:ea typeface="Noto Sans JP"/>
                <a:cs typeface="Noto Sans JP"/>
                <a:sym typeface="Noto Sans JP"/>
              </a:rPr>
              <a:t>成長→発展 移行課題（詳細・課題編）</a:t>
            </a:r>
            <a:endParaRPr b="0" i="0" sz="2100" u="none" cap="none" strike="noStrike">
              <a:solidFill>
                <a:schemeClr val="dk1"/>
              </a:solidFill>
              <a:latin typeface="Calibri"/>
              <a:ea typeface="Calibri"/>
              <a:cs typeface="Calibri"/>
              <a:sym typeface="Calibri"/>
            </a:endParaRPr>
          </a:p>
        </p:txBody>
      </p:sp>
      <p:sp>
        <p:nvSpPr>
          <p:cNvPr id="3671" name="Google Shape;3671;p49"/>
          <p:cNvSpPr/>
          <p:nvPr/>
        </p:nvSpPr>
        <p:spPr>
          <a:xfrm>
            <a:off x="9259214" y="580644"/>
            <a:ext cx="2553005" cy="256946"/>
          </a:xfrm>
          <a:prstGeom prst="roundRect">
            <a:avLst>
              <a:gd fmla="val 355872" name="adj"/>
            </a:avLst>
          </a:prstGeom>
          <a:solidFill>
            <a:srgbClr val="F1F5F9"/>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9"/>
          <p:cNvSpPr txBox="1"/>
          <p:nvPr/>
        </p:nvSpPr>
        <p:spPr>
          <a:xfrm>
            <a:off x="9364370" y="629107"/>
            <a:ext cx="2422246" cy="15270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Template: stage_transition_detail_challenges</a:t>
            </a:r>
            <a:endParaRPr b="0" i="0" sz="800" u="none" cap="none" strike="noStrike">
              <a:solidFill>
                <a:schemeClr val="dk1"/>
              </a:solidFill>
              <a:latin typeface="Calibri"/>
              <a:ea typeface="Calibri"/>
              <a:cs typeface="Calibri"/>
              <a:sym typeface="Calibri"/>
            </a:endParaRPr>
          </a:p>
        </p:txBody>
      </p:sp>
      <p:sp>
        <p:nvSpPr>
          <p:cNvPr id="3673" name="Google Shape;3673;p49"/>
          <p:cNvSpPr/>
          <p:nvPr/>
        </p:nvSpPr>
        <p:spPr>
          <a:xfrm>
            <a:off x="381305" y="1538021"/>
            <a:ext cx="5343754" cy="19202"/>
          </a:xfrm>
          <a:prstGeom prst="rect">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674" name="Google Shape;3674;p49"/>
          <p:cNvPicPr preferRelativeResize="0"/>
          <p:nvPr/>
        </p:nvPicPr>
        <p:blipFill rotWithShape="1">
          <a:blip r:embed="rId3">
            <a:alphaModFix/>
          </a:blip>
          <a:srcRect b="0" l="0" r="0" t="0"/>
          <a:stretch/>
        </p:blipFill>
        <p:spPr>
          <a:xfrm>
            <a:off x="381305" y="1248156"/>
            <a:ext cx="171907" cy="171907"/>
          </a:xfrm>
          <a:prstGeom prst="rect">
            <a:avLst/>
          </a:prstGeom>
          <a:noFill/>
          <a:ln>
            <a:noFill/>
          </a:ln>
        </p:spPr>
      </p:pic>
      <p:sp>
        <p:nvSpPr>
          <p:cNvPr id="3675" name="Google Shape;3675;p49"/>
          <p:cNvSpPr txBox="1"/>
          <p:nvPr/>
        </p:nvSpPr>
        <p:spPr>
          <a:xfrm>
            <a:off x="647395" y="1205179"/>
            <a:ext cx="3215030" cy="2478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現状と目標のギャップ：何が足りないか</a:t>
            </a:r>
            <a:endParaRPr b="0" i="0" sz="1300" u="none" cap="none" strike="noStrike">
              <a:solidFill>
                <a:schemeClr val="dk1"/>
              </a:solidFill>
              <a:latin typeface="Calibri"/>
              <a:ea typeface="Calibri"/>
              <a:cs typeface="Calibri"/>
              <a:sym typeface="Calibri"/>
            </a:endParaRPr>
          </a:p>
        </p:txBody>
      </p:sp>
      <p:sp>
        <p:nvSpPr>
          <p:cNvPr id="3676" name="Google Shape;3676;p49"/>
          <p:cNvSpPr/>
          <p:nvPr/>
        </p:nvSpPr>
        <p:spPr>
          <a:xfrm>
            <a:off x="381305" y="1824228"/>
            <a:ext cx="2600554" cy="2333549"/>
          </a:xfrm>
          <a:prstGeom prst="roundRect">
            <a:avLst>
              <a:gd fmla="val 1919" name="adj"/>
            </a:avLst>
          </a:prstGeom>
          <a:solidFill>
            <a:srgbClr val="FFFFFF"/>
          </a:solidFill>
          <a:ln cap="flat" cmpd="sng" w="12700">
            <a:solidFill>
              <a:srgbClr val="E2E8F0"/>
            </a:solidFill>
            <a:prstDash val="solid"/>
            <a:round/>
            <a:headEnd len="sm" w="sm" type="none"/>
            <a:tailEnd len="sm" w="sm" type="none"/>
          </a:ln>
          <a:effectLst>
            <a:outerShdw blurRad="63500" rotWithShape="0" algn="bl" dir="5400000" dist="381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9"/>
          <p:cNvSpPr/>
          <p:nvPr/>
        </p:nvSpPr>
        <p:spPr>
          <a:xfrm>
            <a:off x="381305" y="1824228"/>
            <a:ext cx="38405" cy="2307031"/>
          </a:xfrm>
          <a:prstGeom prst="rect">
            <a:avLst/>
          </a:prstGeom>
          <a:solidFill>
            <a:srgbClr val="3B82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49"/>
          <p:cNvSpPr txBox="1"/>
          <p:nvPr/>
        </p:nvSpPr>
        <p:spPr>
          <a:xfrm>
            <a:off x="543154" y="1986077"/>
            <a:ext cx="943661"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TECHNOLOGY</a:t>
            </a:r>
            <a:endParaRPr b="0" i="0" sz="900" u="none" cap="none" strike="noStrike">
              <a:solidFill>
                <a:schemeClr val="dk1"/>
              </a:solidFill>
              <a:latin typeface="Calibri"/>
              <a:ea typeface="Calibri"/>
              <a:cs typeface="Calibri"/>
              <a:sym typeface="Calibri"/>
            </a:endParaRPr>
          </a:p>
        </p:txBody>
      </p:sp>
      <p:pic>
        <p:nvPicPr>
          <p:cNvPr descr="preencoded.png" id="3679" name="Google Shape;3679;p49"/>
          <p:cNvPicPr preferRelativeResize="0"/>
          <p:nvPr/>
        </p:nvPicPr>
        <p:blipFill rotWithShape="1">
          <a:blip r:embed="rId4">
            <a:alphaModFix amt="71000"/>
          </a:blip>
          <a:srcRect b="0" l="-3425" r="-3425" t="0"/>
          <a:stretch/>
        </p:blipFill>
        <p:spPr>
          <a:xfrm>
            <a:off x="2670048" y="2005279"/>
            <a:ext cx="142646" cy="133502"/>
          </a:xfrm>
          <a:prstGeom prst="rect">
            <a:avLst/>
          </a:prstGeom>
          <a:noFill/>
          <a:ln>
            <a:noFill/>
          </a:ln>
        </p:spPr>
      </p:pic>
      <p:pic>
        <p:nvPicPr>
          <p:cNvPr descr="preencoded.png" id="3680" name="Google Shape;3680;p49"/>
          <p:cNvPicPr preferRelativeResize="0"/>
          <p:nvPr/>
        </p:nvPicPr>
        <p:blipFill rotWithShape="1">
          <a:blip r:embed="rId5">
            <a:alphaModFix/>
          </a:blip>
          <a:srcRect b="0" l="-133" r="-133" t="0"/>
          <a:stretch/>
        </p:blipFill>
        <p:spPr>
          <a:xfrm>
            <a:off x="543154" y="2262226"/>
            <a:ext cx="85954" cy="114300"/>
          </a:xfrm>
          <a:prstGeom prst="rect">
            <a:avLst/>
          </a:prstGeom>
          <a:noFill/>
          <a:ln>
            <a:noFill/>
          </a:ln>
        </p:spPr>
      </p:pic>
      <p:sp>
        <p:nvSpPr>
          <p:cNvPr id="3681" name="Google Shape;3681;p49"/>
          <p:cNvSpPr txBox="1"/>
          <p:nvPr/>
        </p:nvSpPr>
        <p:spPr>
          <a:xfrm>
            <a:off x="705002" y="2233879"/>
            <a:ext cx="2198218"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カナリアリリース基盤がなく一斉展開のリスク</a:t>
            </a:r>
            <a:endParaRPr b="0" i="0" sz="900" u="none" cap="none" strike="noStrike">
              <a:solidFill>
                <a:schemeClr val="dk1"/>
              </a:solidFill>
              <a:latin typeface="Calibri"/>
              <a:ea typeface="Calibri"/>
              <a:cs typeface="Calibri"/>
              <a:sym typeface="Calibri"/>
            </a:endParaRPr>
          </a:p>
        </p:txBody>
      </p:sp>
      <p:pic>
        <p:nvPicPr>
          <p:cNvPr descr="preencoded.png" id="3682" name="Google Shape;3682;p49"/>
          <p:cNvPicPr preferRelativeResize="0"/>
          <p:nvPr/>
        </p:nvPicPr>
        <p:blipFill rotWithShape="1">
          <a:blip r:embed="rId5">
            <a:alphaModFix/>
          </a:blip>
          <a:srcRect b="0" l="-133" r="-133" t="0"/>
          <a:stretch/>
        </p:blipFill>
        <p:spPr>
          <a:xfrm>
            <a:off x="543154" y="2710282"/>
            <a:ext cx="85954" cy="114300"/>
          </a:xfrm>
          <a:prstGeom prst="rect">
            <a:avLst/>
          </a:prstGeom>
          <a:noFill/>
          <a:ln>
            <a:noFill/>
          </a:ln>
        </p:spPr>
      </p:pic>
      <p:sp>
        <p:nvSpPr>
          <p:cNvPr id="3683" name="Google Shape;3683;p49"/>
          <p:cNvSpPr txBox="1"/>
          <p:nvPr/>
        </p:nvSpPr>
        <p:spPr>
          <a:xfrm>
            <a:off x="705002" y="2681021"/>
            <a:ext cx="2150669"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自動ロールバック未整備でMTTR 4時間</a:t>
            </a:r>
            <a:endParaRPr b="0" i="0" sz="900" u="none" cap="none" strike="noStrike">
              <a:solidFill>
                <a:schemeClr val="dk1"/>
              </a:solidFill>
              <a:latin typeface="Calibri"/>
              <a:ea typeface="Calibri"/>
              <a:cs typeface="Calibri"/>
              <a:sym typeface="Calibri"/>
            </a:endParaRPr>
          </a:p>
        </p:txBody>
      </p:sp>
      <p:sp>
        <p:nvSpPr>
          <p:cNvPr id="3684" name="Google Shape;3684;p49"/>
          <p:cNvSpPr/>
          <p:nvPr/>
        </p:nvSpPr>
        <p:spPr>
          <a:xfrm>
            <a:off x="3127248" y="1824228"/>
            <a:ext cx="2600554" cy="2333549"/>
          </a:xfrm>
          <a:prstGeom prst="roundRect">
            <a:avLst>
              <a:gd fmla="val 1919" name="adj"/>
            </a:avLst>
          </a:prstGeom>
          <a:solidFill>
            <a:srgbClr val="FFFFFF"/>
          </a:solidFill>
          <a:ln cap="flat" cmpd="sng" w="12700">
            <a:solidFill>
              <a:srgbClr val="E2E8F0"/>
            </a:solidFill>
            <a:prstDash val="solid"/>
            <a:round/>
            <a:headEnd len="sm" w="sm" type="none"/>
            <a:tailEnd len="sm" w="sm" type="none"/>
          </a:ln>
          <a:effectLst>
            <a:outerShdw blurRad="63500" rotWithShape="0" algn="bl" dir="5400000" dist="381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49"/>
          <p:cNvSpPr/>
          <p:nvPr/>
        </p:nvSpPr>
        <p:spPr>
          <a:xfrm>
            <a:off x="3127248" y="1824228"/>
            <a:ext cx="38405" cy="2307031"/>
          </a:xfrm>
          <a:prstGeom prst="rect">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9"/>
          <p:cNvSpPr txBox="1"/>
          <p:nvPr/>
        </p:nvSpPr>
        <p:spPr>
          <a:xfrm>
            <a:off x="3289097" y="1986077"/>
            <a:ext cx="667512"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PROCESS</a:t>
            </a:r>
            <a:endParaRPr b="0" i="0" sz="900" u="none" cap="none" strike="noStrike">
              <a:solidFill>
                <a:schemeClr val="dk1"/>
              </a:solidFill>
              <a:latin typeface="Calibri"/>
              <a:ea typeface="Calibri"/>
              <a:cs typeface="Calibri"/>
              <a:sym typeface="Calibri"/>
            </a:endParaRPr>
          </a:p>
        </p:txBody>
      </p:sp>
      <p:pic>
        <p:nvPicPr>
          <p:cNvPr descr="preencoded.png" id="3687" name="Google Shape;3687;p49"/>
          <p:cNvPicPr preferRelativeResize="0"/>
          <p:nvPr/>
        </p:nvPicPr>
        <p:blipFill rotWithShape="1">
          <a:blip r:embed="rId6">
            <a:alphaModFix amt="71000"/>
          </a:blip>
          <a:srcRect b="0" l="-3425" r="-3425" t="0"/>
          <a:stretch/>
        </p:blipFill>
        <p:spPr>
          <a:xfrm>
            <a:off x="5415991" y="2005279"/>
            <a:ext cx="142646" cy="133502"/>
          </a:xfrm>
          <a:prstGeom prst="rect">
            <a:avLst/>
          </a:prstGeom>
          <a:noFill/>
          <a:ln>
            <a:noFill/>
          </a:ln>
        </p:spPr>
      </p:pic>
      <p:pic>
        <p:nvPicPr>
          <p:cNvPr descr="preencoded.png" id="3688" name="Google Shape;3688;p49"/>
          <p:cNvPicPr preferRelativeResize="0"/>
          <p:nvPr/>
        </p:nvPicPr>
        <p:blipFill rotWithShape="1">
          <a:blip r:embed="rId5">
            <a:alphaModFix/>
          </a:blip>
          <a:srcRect b="0" l="-133" r="-133" t="0"/>
          <a:stretch/>
        </p:blipFill>
        <p:spPr>
          <a:xfrm>
            <a:off x="3289097" y="2262226"/>
            <a:ext cx="85954" cy="114300"/>
          </a:xfrm>
          <a:prstGeom prst="rect">
            <a:avLst/>
          </a:prstGeom>
          <a:noFill/>
          <a:ln>
            <a:noFill/>
          </a:ln>
        </p:spPr>
      </p:pic>
      <p:sp>
        <p:nvSpPr>
          <p:cNvPr id="3689" name="Google Shape;3689;p49"/>
          <p:cNvSpPr txBox="1"/>
          <p:nvPr/>
        </p:nvSpPr>
        <p:spPr>
          <a:xfrm>
            <a:off x="3450946" y="2233879"/>
            <a:ext cx="2208276"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本番デプロイに人間承認必須で自動化阻害</a:t>
            </a:r>
            <a:endParaRPr b="0" i="0" sz="900" u="none" cap="none" strike="noStrike">
              <a:solidFill>
                <a:schemeClr val="dk1"/>
              </a:solidFill>
              <a:latin typeface="Calibri"/>
              <a:ea typeface="Calibri"/>
              <a:cs typeface="Calibri"/>
              <a:sym typeface="Calibri"/>
            </a:endParaRPr>
          </a:p>
        </p:txBody>
      </p:sp>
      <p:pic>
        <p:nvPicPr>
          <p:cNvPr descr="preencoded.png" id="3690" name="Google Shape;3690;p49"/>
          <p:cNvPicPr preferRelativeResize="0"/>
          <p:nvPr/>
        </p:nvPicPr>
        <p:blipFill rotWithShape="1">
          <a:blip r:embed="rId5">
            <a:alphaModFix/>
          </a:blip>
          <a:srcRect b="0" l="-133" r="-133" t="0"/>
          <a:stretch/>
        </p:blipFill>
        <p:spPr>
          <a:xfrm>
            <a:off x="3289097" y="2710282"/>
            <a:ext cx="85954" cy="114300"/>
          </a:xfrm>
          <a:prstGeom prst="rect">
            <a:avLst/>
          </a:prstGeom>
          <a:noFill/>
          <a:ln>
            <a:noFill/>
          </a:ln>
        </p:spPr>
      </p:pic>
      <p:sp>
        <p:nvSpPr>
          <p:cNvPr id="3691" name="Google Shape;3691;p49"/>
          <p:cNvSpPr txBox="1"/>
          <p:nvPr/>
        </p:nvSpPr>
        <p:spPr>
          <a:xfrm>
            <a:off x="3450946" y="2681021"/>
            <a:ext cx="2083918"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変更履歴トレーサビリティ50%（追跡困難）</a:t>
            </a:r>
            <a:endParaRPr b="0" i="0" sz="900" u="none" cap="none" strike="noStrike">
              <a:solidFill>
                <a:schemeClr val="dk1"/>
              </a:solidFill>
              <a:latin typeface="Calibri"/>
              <a:ea typeface="Calibri"/>
              <a:cs typeface="Calibri"/>
              <a:sym typeface="Calibri"/>
            </a:endParaRPr>
          </a:p>
        </p:txBody>
      </p:sp>
      <p:sp>
        <p:nvSpPr>
          <p:cNvPr id="3692" name="Google Shape;3692;p49"/>
          <p:cNvSpPr/>
          <p:nvPr/>
        </p:nvSpPr>
        <p:spPr>
          <a:xfrm>
            <a:off x="381305" y="4303166"/>
            <a:ext cx="2600554" cy="2333549"/>
          </a:xfrm>
          <a:prstGeom prst="roundRect">
            <a:avLst>
              <a:gd fmla="val 1919" name="adj"/>
            </a:avLst>
          </a:prstGeom>
          <a:solidFill>
            <a:srgbClr val="FFFFFF"/>
          </a:solidFill>
          <a:ln cap="flat" cmpd="sng" w="12700">
            <a:solidFill>
              <a:srgbClr val="E2E8F0"/>
            </a:solidFill>
            <a:prstDash val="solid"/>
            <a:round/>
            <a:headEnd len="sm" w="sm" type="none"/>
            <a:tailEnd len="sm" w="sm" type="none"/>
          </a:ln>
          <a:effectLst>
            <a:outerShdw blurRad="63500" rotWithShape="0" algn="bl" dir="5400000" dist="381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49"/>
          <p:cNvSpPr/>
          <p:nvPr/>
        </p:nvSpPr>
        <p:spPr>
          <a:xfrm>
            <a:off x="381305" y="4303166"/>
            <a:ext cx="38405" cy="2307031"/>
          </a:xfrm>
          <a:prstGeom prst="rect">
            <a:avLst/>
          </a:prstGeom>
          <a:solidFill>
            <a:srgbClr val="EF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49"/>
          <p:cNvSpPr txBox="1"/>
          <p:nvPr/>
        </p:nvSpPr>
        <p:spPr>
          <a:xfrm>
            <a:off x="543154" y="4465015"/>
            <a:ext cx="1105510"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SKILL &amp; PEOPLE</a:t>
            </a:r>
            <a:endParaRPr b="0" i="0" sz="900" u="none" cap="none" strike="noStrike">
              <a:solidFill>
                <a:schemeClr val="dk1"/>
              </a:solidFill>
              <a:latin typeface="Calibri"/>
              <a:ea typeface="Calibri"/>
              <a:cs typeface="Calibri"/>
              <a:sym typeface="Calibri"/>
            </a:endParaRPr>
          </a:p>
        </p:txBody>
      </p:sp>
      <p:pic>
        <p:nvPicPr>
          <p:cNvPr descr="preencoded.png" id="3695" name="Google Shape;3695;p49"/>
          <p:cNvPicPr preferRelativeResize="0"/>
          <p:nvPr/>
        </p:nvPicPr>
        <p:blipFill rotWithShape="1">
          <a:blip r:embed="rId7">
            <a:alphaModFix amt="71000"/>
          </a:blip>
          <a:srcRect b="0" l="-1506" r="-1506" t="0"/>
          <a:stretch/>
        </p:blipFill>
        <p:spPr>
          <a:xfrm>
            <a:off x="2641702" y="4484218"/>
            <a:ext cx="171907" cy="133502"/>
          </a:xfrm>
          <a:prstGeom prst="rect">
            <a:avLst/>
          </a:prstGeom>
          <a:noFill/>
          <a:ln>
            <a:noFill/>
          </a:ln>
        </p:spPr>
      </p:pic>
      <p:pic>
        <p:nvPicPr>
          <p:cNvPr descr="preencoded.png" id="3696" name="Google Shape;3696;p49"/>
          <p:cNvPicPr preferRelativeResize="0"/>
          <p:nvPr/>
        </p:nvPicPr>
        <p:blipFill rotWithShape="1">
          <a:blip r:embed="rId5">
            <a:alphaModFix/>
          </a:blip>
          <a:srcRect b="0" l="-133" r="-133" t="0"/>
          <a:stretch/>
        </p:blipFill>
        <p:spPr>
          <a:xfrm>
            <a:off x="543154" y="4741164"/>
            <a:ext cx="85954" cy="114300"/>
          </a:xfrm>
          <a:prstGeom prst="rect">
            <a:avLst/>
          </a:prstGeom>
          <a:noFill/>
          <a:ln>
            <a:noFill/>
          </a:ln>
        </p:spPr>
      </p:pic>
      <p:sp>
        <p:nvSpPr>
          <p:cNvPr id="3697" name="Google Shape;3697;p49"/>
          <p:cNvSpPr txBox="1"/>
          <p:nvPr/>
        </p:nvSpPr>
        <p:spPr>
          <a:xfrm>
            <a:off x="705002" y="4712818"/>
            <a:ext cx="2189074"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SRE専門人材不在でオンコール体制脆弱</a:t>
            </a:r>
            <a:endParaRPr b="0" i="0" sz="900" u="none" cap="none" strike="noStrike">
              <a:solidFill>
                <a:schemeClr val="dk1"/>
              </a:solidFill>
              <a:latin typeface="Calibri"/>
              <a:ea typeface="Calibri"/>
              <a:cs typeface="Calibri"/>
              <a:sym typeface="Calibri"/>
            </a:endParaRPr>
          </a:p>
        </p:txBody>
      </p:sp>
      <p:pic>
        <p:nvPicPr>
          <p:cNvPr descr="preencoded.png" id="3698" name="Google Shape;3698;p49"/>
          <p:cNvPicPr preferRelativeResize="0"/>
          <p:nvPr/>
        </p:nvPicPr>
        <p:blipFill rotWithShape="1">
          <a:blip r:embed="rId5">
            <a:alphaModFix/>
          </a:blip>
          <a:srcRect b="0" l="-133" r="-133" t="0"/>
          <a:stretch/>
        </p:blipFill>
        <p:spPr>
          <a:xfrm>
            <a:off x="543154" y="5188306"/>
            <a:ext cx="85954" cy="114300"/>
          </a:xfrm>
          <a:prstGeom prst="rect">
            <a:avLst/>
          </a:prstGeom>
          <a:noFill/>
          <a:ln>
            <a:noFill/>
          </a:ln>
        </p:spPr>
      </p:pic>
      <p:sp>
        <p:nvSpPr>
          <p:cNvPr id="3699" name="Google Shape;3699;p49"/>
          <p:cNvSpPr txBox="1"/>
          <p:nvPr/>
        </p:nvSpPr>
        <p:spPr>
          <a:xfrm>
            <a:off x="705002" y="5159959"/>
            <a:ext cx="2208276"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運用自動化スクリプトの作成スキル不足</a:t>
            </a:r>
            <a:endParaRPr b="0" i="0" sz="900" u="none" cap="none" strike="noStrike">
              <a:solidFill>
                <a:schemeClr val="dk1"/>
              </a:solidFill>
              <a:latin typeface="Calibri"/>
              <a:ea typeface="Calibri"/>
              <a:cs typeface="Calibri"/>
              <a:sym typeface="Calibri"/>
            </a:endParaRPr>
          </a:p>
        </p:txBody>
      </p:sp>
      <p:sp>
        <p:nvSpPr>
          <p:cNvPr id="3700" name="Google Shape;3700;p49"/>
          <p:cNvSpPr/>
          <p:nvPr/>
        </p:nvSpPr>
        <p:spPr>
          <a:xfrm>
            <a:off x="3127248" y="4303166"/>
            <a:ext cx="2600554" cy="2333549"/>
          </a:xfrm>
          <a:prstGeom prst="roundRect">
            <a:avLst>
              <a:gd fmla="val 1919" name="adj"/>
            </a:avLst>
          </a:prstGeom>
          <a:solidFill>
            <a:srgbClr val="FFFFFF"/>
          </a:solidFill>
          <a:ln cap="flat" cmpd="sng" w="12700">
            <a:solidFill>
              <a:srgbClr val="E2E8F0"/>
            </a:solidFill>
            <a:prstDash val="solid"/>
            <a:round/>
            <a:headEnd len="sm" w="sm" type="none"/>
            <a:tailEnd len="sm" w="sm" type="none"/>
          </a:ln>
          <a:effectLst>
            <a:outerShdw blurRad="63500" rotWithShape="0" algn="bl" dir="5400000" dist="381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49"/>
          <p:cNvSpPr/>
          <p:nvPr/>
        </p:nvSpPr>
        <p:spPr>
          <a:xfrm>
            <a:off x="3127248" y="4303166"/>
            <a:ext cx="38405" cy="2307031"/>
          </a:xfrm>
          <a:prstGeom prst="rect">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49"/>
          <p:cNvSpPr txBox="1"/>
          <p:nvPr/>
        </p:nvSpPr>
        <p:spPr>
          <a:xfrm>
            <a:off x="3289097" y="4465015"/>
            <a:ext cx="943661"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GOVERNANCE</a:t>
            </a:r>
            <a:endParaRPr b="0" i="0" sz="900" u="none" cap="none" strike="noStrike">
              <a:solidFill>
                <a:schemeClr val="dk1"/>
              </a:solidFill>
              <a:latin typeface="Calibri"/>
              <a:ea typeface="Calibri"/>
              <a:cs typeface="Calibri"/>
              <a:sym typeface="Calibri"/>
            </a:endParaRPr>
          </a:p>
        </p:txBody>
      </p:sp>
      <p:pic>
        <p:nvPicPr>
          <p:cNvPr descr="preencoded.png" id="3703" name="Google Shape;3703;p49"/>
          <p:cNvPicPr preferRelativeResize="0"/>
          <p:nvPr/>
        </p:nvPicPr>
        <p:blipFill rotWithShape="1">
          <a:blip r:embed="rId8">
            <a:alphaModFix amt="71000"/>
          </a:blip>
          <a:srcRect b="0" l="-3425" r="-3425" t="0"/>
          <a:stretch/>
        </p:blipFill>
        <p:spPr>
          <a:xfrm>
            <a:off x="5415991" y="4484218"/>
            <a:ext cx="142646" cy="133502"/>
          </a:xfrm>
          <a:prstGeom prst="rect">
            <a:avLst/>
          </a:prstGeom>
          <a:noFill/>
          <a:ln>
            <a:noFill/>
          </a:ln>
        </p:spPr>
      </p:pic>
      <p:pic>
        <p:nvPicPr>
          <p:cNvPr descr="preencoded.png" id="3704" name="Google Shape;3704;p49"/>
          <p:cNvPicPr preferRelativeResize="0"/>
          <p:nvPr/>
        </p:nvPicPr>
        <p:blipFill rotWithShape="1">
          <a:blip r:embed="rId5">
            <a:alphaModFix/>
          </a:blip>
          <a:srcRect b="0" l="-133" r="-133" t="0"/>
          <a:stretch/>
        </p:blipFill>
        <p:spPr>
          <a:xfrm>
            <a:off x="3289097" y="4741164"/>
            <a:ext cx="85954" cy="114300"/>
          </a:xfrm>
          <a:prstGeom prst="rect">
            <a:avLst/>
          </a:prstGeom>
          <a:noFill/>
          <a:ln>
            <a:noFill/>
          </a:ln>
        </p:spPr>
      </p:pic>
      <p:sp>
        <p:nvSpPr>
          <p:cNvPr id="3705" name="Google Shape;3705;p49"/>
          <p:cNvSpPr txBox="1"/>
          <p:nvPr/>
        </p:nvSpPr>
        <p:spPr>
          <a:xfrm>
            <a:off x="3450946" y="4712818"/>
            <a:ext cx="1988820" cy="1810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責任分界RACI未定義で障害時混乱</a:t>
            </a:r>
            <a:endParaRPr b="0" i="0" sz="900" u="none" cap="none" strike="noStrike">
              <a:solidFill>
                <a:schemeClr val="dk1"/>
              </a:solidFill>
              <a:latin typeface="Calibri"/>
              <a:ea typeface="Calibri"/>
              <a:cs typeface="Calibri"/>
              <a:sym typeface="Calibri"/>
            </a:endParaRPr>
          </a:p>
        </p:txBody>
      </p:sp>
      <p:pic>
        <p:nvPicPr>
          <p:cNvPr descr="preencoded.png" id="3706" name="Google Shape;3706;p49"/>
          <p:cNvPicPr preferRelativeResize="0"/>
          <p:nvPr/>
        </p:nvPicPr>
        <p:blipFill rotWithShape="1">
          <a:blip r:embed="rId5">
            <a:alphaModFix/>
          </a:blip>
          <a:srcRect b="0" l="-133" r="-133" t="0"/>
          <a:stretch/>
        </p:blipFill>
        <p:spPr>
          <a:xfrm>
            <a:off x="3289097" y="5002682"/>
            <a:ext cx="85954" cy="114300"/>
          </a:xfrm>
          <a:prstGeom prst="rect">
            <a:avLst/>
          </a:prstGeom>
          <a:noFill/>
          <a:ln>
            <a:noFill/>
          </a:ln>
        </p:spPr>
      </p:pic>
      <p:sp>
        <p:nvSpPr>
          <p:cNvPr id="3707" name="Google Shape;3707;p49"/>
          <p:cNvSpPr txBox="1"/>
          <p:nvPr/>
        </p:nvSpPr>
        <p:spPr>
          <a:xfrm>
            <a:off x="3450946" y="4974336"/>
            <a:ext cx="2103120"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監査ログ保存期間30日（法規制不適合）</a:t>
            </a:r>
            <a:endParaRPr b="0" i="0" sz="900" u="none" cap="none" strike="noStrike">
              <a:solidFill>
                <a:schemeClr val="dk1"/>
              </a:solidFill>
              <a:latin typeface="Calibri"/>
              <a:ea typeface="Calibri"/>
              <a:cs typeface="Calibri"/>
              <a:sym typeface="Calibri"/>
            </a:endParaRPr>
          </a:p>
        </p:txBody>
      </p:sp>
      <p:sp>
        <p:nvSpPr>
          <p:cNvPr id="3708" name="Google Shape;3708;p49"/>
          <p:cNvSpPr/>
          <p:nvPr/>
        </p:nvSpPr>
        <p:spPr>
          <a:xfrm>
            <a:off x="6025896" y="1538021"/>
            <a:ext cx="5790895" cy="19202"/>
          </a:xfrm>
          <a:prstGeom prst="rect">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09" name="Google Shape;3709;p49"/>
          <p:cNvPicPr preferRelativeResize="0"/>
          <p:nvPr/>
        </p:nvPicPr>
        <p:blipFill rotWithShape="1">
          <a:blip r:embed="rId9">
            <a:alphaModFix/>
          </a:blip>
          <a:srcRect b="0" l="0" r="0" t="0"/>
          <a:stretch/>
        </p:blipFill>
        <p:spPr>
          <a:xfrm>
            <a:off x="6025896" y="1248156"/>
            <a:ext cx="171907" cy="171907"/>
          </a:xfrm>
          <a:prstGeom prst="rect">
            <a:avLst/>
          </a:prstGeom>
          <a:noFill/>
          <a:ln>
            <a:noFill/>
          </a:ln>
        </p:spPr>
      </p:pic>
      <p:sp>
        <p:nvSpPr>
          <p:cNvPr id="3710" name="Google Shape;3710;p49"/>
          <p:cNvSpPr txBox="1"/>
          <p:nvPr/>
        </p:nvSpPr>
        <p:spPr>
          <a:xfrm>
            <a:off x="6292901" y="1205179"/>
            <a:ext cx="1843430" cy="2478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主な課題（詳細分析）</a:t>
            </a:r>
            <a:endParaRPr b="0" i="0" sz="1300" u="none" cap="none" strike="noStrike">
              <a:solidFill>
                <a:schemeClr val="dk1"/>
              </a:solidFill>
              <a:latin typeface="Calibri"/>
              <a:ea typeface="Calibri"/>
              <a:cs typeface="Calibri"/>
              <a:sym typeface="Calibri"/>
            </a:endParaRPr>
          </a:p>
        </p:txBody>
      </p:sp>
      <p:sp>
        <p:nvSpPr>
          <p:cNvPr id="3711" name="Google Shape;3711;p49"/>
          <p:cNvSpPr/>
          <p:nvPr/>
        </p:nvSpPr>
        <p:spPr>
          <a:xfrm>
            <a:off x="6025896" y="1824228"/>
            <a:ext cx="5790895" cy="5352898"/>
          </a:xfrm>
          <a:prstGeom prst="roundRect">
            <a:avLst>
              <a:gd fmla="val 365"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12" name="Google Shape;3712;p49"/>
          <p:cNvPicPr preferRelativeResize="0"/>
          <p:nvPr/>
        </p:nvPicPr>
        <p:blipFill rotWithShape="1">
          <a:blip r:embed="rId10">
            <a:alphaModFix/>
          </a:blip>
          <a:srcRect b="0" l="0" r="0" t="0"/>
          <a:stretch/>
        </p:blipFill>
        <p:spPr>
          <a:xfrm>
            <a:off x="6226150" y="2060143"/>
            <a:ext cx="142646" cy="142646"/>
          </a:xfrm>
          <a:prstGeom prst="rect">
            <a:avLst/>
          </a:prstGeom>
          <a:noFill/>
          <a:ln>
            <a:noFill/>
          </a:ln>
        </p:spPr>
      </p:pic>
      <p:sp>
        <p:nvSpPr>
          <p:cNvPr id="3713" name="Google Shape;3713;p49"/>
          <p:cNvSpPr txBox="1"/>
          <p:nvPr/>
        </p:nvSpPr>
        <p:spPr>
          <a:xfrm>
            <a:off x="6444691" y="2024482"/>
            <a:ext cx="831190"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D4ED8"/>
              </a:buClr>
              <a:buSzPts val="1100"/>
              <a:buFont typeface="Noto Sans JP"/>
              <a:buNone/>
            </a:pPr>
            <a:r>
              <a:rPr b="1" i="0" lang="en-US" sz="1100" u="none" cap="none" strike="noStrike">
                <a:solidFill>
                  <a:srgbClr val="1D4ED8"/>
                </a:solidFill>
                <a:latin typeface="Noto Sans JP"/>
                <a:ea typeface="Noto Sans JP"/>
                <a:cs typeface="Noto Sans JP"/>
                <a:sym typeface="Noto Sans JP"/>
              </a:rPr>
              <a:t>技術的課題</a:t>
            </a:r>
            <a:endParaRPr b="0" i="0" sz="1100" u="none" cap="none" strike="noStrike">
              <a:solidFill>
                <a:schemeClr val="dk1"/>
              </a:solidFill>
              <a:latin typeface="Calibri"/>
              <a:ea typeface="Calibri"/>
              <a:cs typeface="Calibri"/>
              <a:sym typeface="Calibri"/>
            </a:endParaRPr>
          </a:p>
        </p:txBody>
      </p:sp>
      <p:sp>
        <p:nvSpPr>
          <p:cNvPr id="3714" name="Google Shape;3714;p49"/>
          <p:cNvSpPr/>
          <p:nvPr/>
        </p:nvSpPr>
        <p:spPr>
          <a:xfrm>
            <a:off x="6292901" y="2314346"/>
            <a:ext cx="19202" cy="1304849"/>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49"/>
          <p:cNvSpPr txBox="1"/>
          <p:nvPr/>
        </p:nvSpPr>
        <p:spPr>
          <a:xfrm>
            <a:off x="6483096" y="2314346"/>
            <a:ext cx="5189220" cy="38130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承認がボトルネック: CI/CDパイプライン上で本番デプロイ直前に人間の手動承認が必要なため、リードタイムが短縮できない。</a:t>
            </a:r>
            <a:endParaRPr b="0" i="0" sz="900" u="none" cap="none" strike="noStrike">
              <a:solidFill>
                <a:schemeClr val="dk1"/>
              </a:solidFill>
              <a:latin typeface="Calibri"/>
              <a:ea typeface="Calibri"/>
              <a:cs typeface="Calibri"/>
              <a:sym typeface="Calibri"/>
            </a:endParaRPr>
          </a:p>
        </p:txBody>
      </p:sp>
      <p:sp>
        <p:nvSpPr>
          <p:cNvPr id="3716" name="Google Shape;3716;p49"/>
          <p:cNvSpPr txBox="1"/>
          <p:nvPr/>
        </p:nvSpPr>
        <p:spPr>
          <a:xfrm>
            <a:off x="6483096" y="2767889"/>
            <a:ext cx="5189220" cy="38130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手動ロールバックの遅延: 障害発生時、切り戻し手順が手動であり、平均復旧時間（MTTR）が4時間を超えている。</a:t>
            </a:r>
            <a:endParaRPr b="0" i="0" sz="900" u="none" cap="none" strike="noStrike">
              <a:solidFill>
                <a:schemeClr val="dk1"/>
              </a:solidFill>
              <a:latin typeface="Calibri"/>
              <a:ea typeface="Calibri"/>
              <a:cs typeface="Calibri"/>
              <a:sym typeface="Calibri"/>
            </a:endParaRPr>
          </a:p>
        </p:txBody>
      </p:sp>
      <p:sp>
        <p:nvSpPr>
          <p:cNvPr id="3717" name="Google Shape;3717;p49"/>
          <p:cNvSpPr txBox="1"/>
          <p:nvPr/>
        </p:nvSpPr>
        <p:spPr>
          <a:xfrm>
            <a:off x="6483096" y="3221431"/>
            <a:ext cx="5122469" cy="38130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L7自己修復の失敗率: 試験導入した自己修復エージェントの失敗率が20%あり、監視なしでの実運用に耐えない。</a:t>
            </a:r>
            <a:endParaRPr b="0" i="0" sz="900" u="none" cap="none" strike="noStrike">
              <a:solidFill>
                <a:schemeClr val="dk1"/>
              </a:solidFill>
              <a:latin typeface="Calibri"/>
              <a:ea typeface="Calibri"/>
              <a:cs typeface="Calibri"/>
              <a:sym typeface="Calibri"/>
            </a:endParaRPr>
          </a:p>
        </p:txBody>
      </p:sp>
      <p:pic>
        <p:nvPicPr>
          <p:cNvPr descr="preencoded.png" id="3718" name="Google Shape;3718;p49"/>
          <p:cNvPicPr preferRelativeResize="0"/>
          <p:nvPr/>
        </p:nvPicPr>
        <p:blipFill rotWithShape="1">
          <a:blip r:embed="rId11">
            <a:alphaModFix/>
          </a:blip>
          <a:srcRect b="-870" l="0" r="0" t="-870"/>
          <a:stretch/>
        </p:blipFill>
        <p:spPr>
          <a:xfrm>
            <a:off x="6226150" y="3710635"/>
            <a:ext cx="105156" cy="142646"/>
          </a:xfrm>
          <a:prstGeom prst="rect">
            <a:avLst/>
          </a:prstGeom>
          <a:noFill/>
          <a:ln>
            <a:noFill/>
          </a:ln>
        </p:spPr>
      </p:pic>
      <p:sp>
        <p:nvSpPr>
          <p:cNvPr id="3719" name="Google Shape;3719;p49"/>
          <p:cNvSpPr txBox="1"/>
          <p:nvPr/>
        </p:nvSpPr>
        <p:spPr>
          <a:xfrm>
            <a:off x="6407201" y="3674974"/>
            <a:ext cx="974750"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45309"/>
              </a:buClr>
              <a:buSzPts val="1100"/>
              <a:buFont typeface="Noto Sans JP"/>
              <a:buNone/>
            </a:pPr>
            <a:r>
              <a:rPr b="1" i="0" lang="en-US" sz="1100" u="none" cap="none" strike="noStrike">
                <a:solidFill>
                  <a:srgbClr val="B45309"/>
                </a:solidFill>
                <a:latin typeface="Noto Sans JP"/>
                <a:ea typeface="Noto Sans JP"/>
                <a:cs typeface="Noto Sans JP"/>
                <a:sym typeface="Noto Sans JP"/>
              </a:rPr>
              <a:t>品質保証課題</a:t>
            </a:r>
            <a:endParaRPr b="0" i="0" sz="1100" u="none" cap="none" strike="noStrike">
              <a:solidFill>
                <a:schemeClr val="dk1"/>
              </a:solidFill>
              <a:latin typeface="Calibri"/>
              <a:ea typeface="Calibri"/>
              <a:cs typeface="Calibri"/>
              <a:sym typeface="Calibri"/>
            </a:endParaRPr>
          </a:p>
        </p:txBody>
      </p:sp>
      <p:sp>
        <p:nvSpPr>
          <p:cNvPr id="3720" name="Google Shape;3720;p49"/>
          <p:cNvSpPr/>
          <p:nvPr/>
        </p:nvSpPr>
        <p:spPr>
          <a:xfrm>
            <a:off x="6292901" y="3964838"/>
            <a:ext cx="19202" cy="1304849"/>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9"/>
          <p:cNvSpPr txBox="1"/>
          <p:nvPr/>
        </p:nvSpPr>
        <p:spPr>
          <a:xfrm>
            <a:off x="6483096" y="3964838"/>
            <a:ext cx="5150815" cy="38130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SLO未定義: サービスレベル目標がないため、「どの程度の品質ならリリースして良いか」の客観的判断ができない。</a:t>
            </a:r>
            <a:endParaRPr b="0" i="0" sz="900" u="none" cap="none" strike="noStrike">
              <a:solidFill>
                <a:schemeClr val="dk1"/>
              </a:solidFill>
              <a:latin typeface="Calibri"/>
              <a:ea typeface="Calibri"/>
              <a:cs typeface="Calibri"/>
              <a:sym typeface="Calibri"/>
            </a:endParaRPr>
          </a:p>
        </p:txBody>
      </p:sp>
      <p:sp>
        <p:nvSpPr>
          <p:cNvPr id="3722" name="Google Shape;3722;p49"/>
          <p:cNvSpPr txBox="1"/>
          <p:nvPr/>
        </p:nvSpPr>
        <p:spPr>
          <a:xfrm>
            <a:off x="6483096" y="4418381"/>
            <a:ext cx="5122469" cy="38130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異常検知の誤検知率35%: アラートの3回に1回が誤報（オオカミ少年化）であり、運用担当者の負荷増大と感度低下を招いている。</a:t>
            </a:r>
            <a:endParaRPr b="0" i="0" sz="900" u="none" cap="none" strike="noStrike">
              <a:solidFill>
                <a:schemeClr val="dk1"/>
              </a:solidFill>
              <a:latin typeface="Calibri"/>
              <a:ea typeface="Calibri"/>
              <a:cs typeface="Calibri"/>
              <a:sym typeface="Calibri"/>
            </a:endParaRPr>
          </a:p>
        </p:txBody>
      </p:sp>
      <p:sp>
        <p:nvSpPr>
          <p:cNvPr id="3723" name="Google Shape;3723;p49"/>
          <p:cNvSpPr txBox="1"/>
          <p:nvPr/>
        </p:nvSpPr>
        <p:spPr>
          <a:xfrm>
            <a:off x="6483096" y="4871923"/>
            <a:ext cx="5170018" cy="38130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回帰テスト時間: フルセットの回帰テスト実行に8時間要しており、日次デプロイの実現を阻害している。</a:t>
            </a:r>
            <a:endParaRPr b="0" i="0" sz="900" u="none" cap="none" strike="noStrike">
              <a:solidFill>
                <a:schemeClr val="dk1"/>
              </a:solidFill>
              <a:latin typeface="Calibri"/>
              <a:ea typeface="Calibri"/>
              <a:cs typeface="Calibri"/>
              <a:sym typeface="Calibri"/>
            </a:endParaRPr>
          </a:p>
        </p:txBody>
      </p:sp>
      <p:pic>
        <p:nvPicPr>
          <p:cNvPr descr="preencoded.png" id="3724" name="Google Shape;3724;p49"/>
          <p:cNvPicPr preferRelativeResize="0"/>
          <p:nvPr/>
        </p:nvPicPr>
        <p:blipFill rotWithShape="1">
          <a:blip r:embed="rId12">
            <a:alphaModFix/>
          </a:blip>
          <a:srcRect b="0" l="-769" r="-768" t="0"/>
          <a:stretch/>
        </p:blipFill>
        <p:spPr>
          <a:xfrm>
            <a:off x="6226150" y="5361127"/>
            <a:ext cx="181051" cy="142646"/>
          </a:xfrm>
          <a:prstGeom prst="rect">
            <a:avLst/>
          </a:prstGeom>
          <a:noFill/>
          <a:ln>
            <a:noFill/>
          </a:ln>
        </p:spPr>
      </p:pic>
      <p:sp>
        <p:nvSpPr>
          <p:cNvPr id="3725" name="Google Shape;3725;p49"/>
          <p:cNvSpPr txBox="1"/>
          <p:nvPr/>
        </p:nvSpPr>
        <p:spPr>
          <a:xfrm>
            <a:off x="6483096" y="5325466"/>
            <a:ext cx="1107338"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1100"/>
              <a:buFont typeface="Noto Sans JP"/>
              <a:buNone/>
            </a:pPr>
            <a:r>
              <a:rPr b="1" i="0" lang="en-US" sz="1100" u="none" cap="none" strike="noStrike">
                <a:solidFill>
                  <a:srgbClr val="047857"/>
                </a:solidFill>
                <a:latin typeface="Noto Sans JP"/>
                <a:ea typeface="Noto Sans JP"/>
                <a:cs typeface="Noto Sans JP"/>
                <a:sym typeface="Noto Sans JP"/>
              </a:rPr>
              <a:t>ガバナンス課題</a:t>
            </a:r>
            <a:endParaRPr b="0" i="0" sz="1100" u="none" cap="none" strike="noStrike">
              <a:solidFill>
                <a:schemeClr val="dk1"/>
              </a:solidFill>
              <a:latin typeface="Calibri"/>
              <a:ea typeface="Calibri"/>
              <a:cs typeface="Calibri"/>
              <a:sym typeface="Calibri"/>
            </a:endParaRPr>
          </a:p>
        </p:txBody>
      </p:sp>
      <p:sp>
        <p:nvSpPr>
          <p:cNvPr id="3726" name="Google Shape;3726;p49"/>
          <p:cNvSpPr/>
          <p:nvPr/>
        </p:nvSpPr>
        <p:spPr>
          <a:xfrm>
            <a:off x="6292901" y="5615330"/>
            <a:ext cx="19202" cy="1304849"/>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9"/>
          <p:cNvSpPr txBox="1"/>
          <p:nvPr/>
        </p:nvSpPr>
        <p:spPr>
          <a:xfrm>
            <a:off x="6483096" y="5615330"/>
            <a:ext cx="5208422" cy="38130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インシデント追跡困難: 変更履歴のトレーサビリティが50%程度しか確保されておらず、障害時の原因特定に時間がかかる。</a:t>
            </a:r>
            <a:endParaRPr b="0" i="0" sz="900" u="none" cap="none" strike="noStrike">
              <a:solidFill>
                <a:schemeClr val="dk1"/>
              </a:solidFill>
              <a:latin typeface="Calibri"/>
              <a:ea typeface="Calibri"/>
              <a:cs typeface="Calibri"/>
              <a:sym typeface="Calibri"/>
            </a:endParaRPr>
          </a:p>
        </p:txBody>
      </p:sp>
      <p:sp>
        <p:nvSpPr>
          <p:cNvPr id="3728" name="Google Shape;3728;p49"/>
          <p:cNvSpPr txBox="1"/>
          <p:nvPr/>
        </p:nvSpPr>
        <p:spPr>
          <a:xfrm>
            <a:off x="6483096" y="6068873"/>
            <a:ext cx="5122469" cy="38130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監査対応リスク: ログ保存期間が30日と短く、金融等の厳格な監査基準や法規制に対応できない可能性がある。</a:t>
            </a:r>
            <a:endParaRPr b="0" i="0" sz="900" u="none" cap="none" strike="noStrike">
              <a:solidFill>
                <a:schemeClr val="dk1"/>
              </a:solidFill>
              <a:latin typeface="Calibri"/>
              <a:ea typeface="Calibri"/>
              <a:cs typeface="Calibri"/>
              <a:sym typeface="Calibri"/>
            </a:endParaRPr>
          </a:p>
        </p:txBody>
      </p:sp>
      <p:sp>
        <p:nvSpPr>
          <p:cNvPr id="3729" name="Google Shape;3729;p49"/>
          <p:cNvSpPr txBox="1"/>
          <p:nvPr/>
        </p:nvSpPr>
        <p:spPr>
          <a:xfrm>
            <a:off x="6483096" y="6522415"/>
            <a:ext cx="5122469" cy="38130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一律の承認プロセス: リスク階層化基準がなく、CSS修正のような低リスク変更も、DB変更と同じ高コストな承認を経ている。</a:t>
            </a:r>
            <a:endParaRPr b="0" i="0" sz="900" u="none" cap="none" strike="noStrike">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4" name="Shape 3734"/>
        <p:cNvGrpSpPr/>
        <p:nvPr/>
      </p:nvGrpSpPr>
      <p:grpSpPr>
        <a:xfrm>
          <a:off x="0" y="0"/>
          <a:ext cx="0" cy="0"/>
          <a:chOff x="0" y="0"/>
          <a:chExt cx="0" cy="0"/>
        </a:xfrm>
      </p:grpSpPr>
      <p:sp>
        <p:nvSpPr>
          <p:cNvPr id="3735" name="Google Shape;3735;p50"/>
          <p:cNvSpPr/>
          <p:nvPr/>
        </p:nvSpPr>
        <p:spPr>
          <a:xfrm>
            <a:off x="0" y="0"/>
            <a:ext cx="12191695"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0"/>
          <p:cNvSpPr/>
          <p:nvPr/>
        </p:nvSpPr>
        <p:spPr>
          <a:xfrm>
            <a:off x="0" y="0"/>
            <a:ext cx="12191695"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0"/>
          <p:cNvSpPr/>
          <p:nvPr/>
        </p:nvSpPr>
        <p:spPr>
          <a:xfrm>
            <a:off x="381305" y="952805"/>
            <a:ext cx="11430000" cy="9144"/>
          </a:xfrm>
          <a:prstGeom prst="rect">
            <a:avLst/>
          </a:prstGeom>
          <a:solidFill>
            <a:srgbClr val="E5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0"/>
          <p:cNvSpPr txBox="1"/>
          <p:nvPr/>
        </p:nvSpPr>
        <p:spPr>
          <a:xfrm>
            <a:off x="381305" y="228600"/>
            <a:ext cx="1960474" cy="1810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59669"/>
              </a:buClr>
              <a:buSzPts val="900"/>
              <a:buFont typeface="Noto Sans JP"/>
              <a:buNone/>
            </a:pPr>
            <a:r>
              <a:rPr b="1" i="0" lang="en-US" sz="900" u="none" cap="none" strike="noStrike">
                <a:solidFill>
                  <a:srgbClr val="059669"/>
                </a:solidFill>
                <a:latin typeface="Noto Sans JP"/>
                <a:ea typeface="Noto Sans JP"/>
                <a:cs typeface="Noto Sans JP"/>
                <a:sym typeface="Noto Sans JP"/>
              </a:rPr>
              <a:t>STAGE TRANSITION: DETAIL</a:t>
            </a:r>
            <a:endParaRPr b="0" i="0" sz="900" u="none" cap="none" strike="noStrike">
              <a:solidFill>
                <a:schemeClr val="dk1"/>
              </a:solidFill>
              <a:latin typeface="Calibri"/>
              <a:ea typeface="Calibri"/>
              <a:cs typeface="Calibri"/>
              <a:sym typeface="Calibri"/>
            </a:endParaRPr>
          </a:p>
        </p:txBody>
      </p:sp>
      <p:sp>
        <p:nvSpPr>
          <p:cNvPr id="3739" name="Google Shape;3739;p50"/>
          <p:cNvSpPr txBox="1"/>
          <p:nvPr/>
        </p:nvSpPr>
        <p:spPr>
          <a:xfrm>
            <a:off x="381305" y="442570"/>
            <a:ext cx="5020056" cy="38130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100"/>
              <a:buFont typeface="Noto Sans JP"/>
              <a:buNone/>
            </a:pPr>
            <a:r>
              <a:rPr b="1" i="0" lang="en-US" sz="2100" u="none" cap="none" strike="noStrike">
                <a:solidFill>
                  <a:srgbClr val="0F172A"/>
                </a:solidFill>
                <a:latin typeface="Noto Sans JP"/>
                <a:ea typeface="Noto Sans JP"/>
                <a:cs typeface="Noto Sans JP"/>
                <a:sym typeface="Noto Sans JP"/>
              </a:rPr>
              <a:t>成長→発展 移行課題と対応策 （解決編）</a:t>
            </a:r>
            <a:endParaRPr b="0" i="0" sz="2100" u="none" cap="none" strike="noStrike">
              <a:solidFill>
                <a:schemeClr val="dk1"/>
              </a:solidFill>
              <a:latin typeface="Calibri"/>
              <a:ea typeface="Calibri"/>
              <a:cs typeface="Calibri"/>
              <a:sym typeface="Calibri"/>
            </a:endParaRPr>
          </a:p>
        </p:txBody>
      </p:sp>
      <p:sp>
        <p:nvSpPr>
          <p:cNvPr id="3740" name="Google Shape;3740;p50"/>
          <p:cNvSpPr/>
          <p:nvPr/>
        </p:nvSpPr>
        <p:spPr>
          <a:xfrm>
            <a:off x="11248949" y="599846"/>
            <a:ext cx="562356" cy="237744"/>
          </a:xfrm>
          <a:prstGeom prst="roundRect">
            <a:avLst>
              <a:gd fmla="val 384615"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0"/>
          <p:cNvSpPr txBox="1"/>
          <p:nvPr/>
        </p:nvSpPr>
        <p:spPr>
          <a:xfrm>
            <a:off x="11363249" y="638251"/>
            <a:ext cx="412394" cy="15270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Page 8</a:t>
            </a:r>
            <a:endParaRPr b="0" i="0" sz="800" u="none" cap="none" strike="noStrike">
              <a:solidFill>
                <a:schemeClr val="dk1"/>
              </a:solidFill>
              <a:latin typeface="Calibri"/>
              <a:ea typeface="Calibri"/>
              <a:cs typeface="Calibri"/>
              <a:sym typeface="Calibri"/>
            </a:endParaRPr>
          </a:p>
        </p:txBody>
      </p:sp>
      <p:pic>
        <p:nvPicPr>
          <p:cNvPr descr="preencoded.png" id="3742" name="Google Shape;3742;p50"/>
          <p:cNvPicPr preferRelativeResize="0"/>
          <p:nvPr/>
        </p:nvPicPr>
        <p:blipFill rotWithShape="1">
          <a:blip r:embed="rId3">
            <a:alphaModFix/>
          </a:blip>
          <a:srcRect b="0" l="0" r="0" t="0"/>
          <a:stretch/>
        </p:blipFill>
        <p:spPr>
          <a:xfrm>
            <a:off x="381305" y="1147572"/>
            <a:ext cx="152705" cy="152705"/>
          </a:xfrm>
          <a:prstGeom prst="rect">
            <a:avLst/>
          </a:prstGeom>
          <a:noFill/>
          <a:ln>
            <a:noFill/>
          </a:ln>
        </p:spPr>
      </p:pic>
      <p:sp>
        <p:nvSpPr>
          <p:cNvPr id="3743" name="Google Shape;3743;p50"/>
          <p:cNvSpPr txBox="1"/>
          <p:nvPr/>
        </p:nvSpPr>
        <p:spPr>
          <a:xfrm>
            <a:off x="609905" y="1110082"/>
            <a:ext cx="1953158"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詳細ロードマップと成果物</a:t>
            </a:r>
            <a:endParaRPr b="0" i="0" sz="1200" u="none" cap="none" strike="noStrike">
              <a:solidFill>
                <a:schemeClr val="dk1"/>
              </a:solidFill>
              <a:latin typeface="Calibri"/>
              <a:ea typeface="Calibri"/>
              <a:cs typeface="Calibri"/>
              <a:sym typeface="Calibri"/>
            </a:endParaRPr>
          </a:p>
        </p:txBody>
      </p:sp>
      <p:sp>
        <p:nvSpPr>
          <p:cNvPr id="3744" name="Google Shape;3744;p50"/>
          <p:cNvSpPr/>
          <p:nvPr/>
        </p:nvSpPr>
        <p:spPr>
          <a:xfrm>
            <a:off x="381305" y="1528877"/>
            <a:ext cx="3657600" cy="2514600"/>
          </a:xfrm>
          <a:prstGeom prst="roundRect">
            <a:avLst>
              <a:gd fmla="val 1653"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0"/>
          <p:cNvSpPr/>
          <p:nvPr/>
        </p:nvSpPr>
        <p:spPr>
          <a:xfrm>
            <a:off x="381305" y="1528877"/>
            <a:ext cx="38405" cy="2489911"/>
          </a:xfrm>
          <a:prstGeom prst="rect">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0"/>
          <p:cNvSpPr/>
          <p:nvPr/>
        </p:nvSpPr>
        <p:spPr>
          <a:xfrm>
            <a:off x="3382366" y="1652321"/>
            <a:ext cx="533095" cy="181051"/>
          </a:xfrm>
          <a:prstGeom prst="roundRect">
            <a:avLst>
              <a:gd fmla="val 106327"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47" name="Google Shape;3747;p50"/>
          <p:cNvPicPr preferRelativeResize="0"/>
          <p:nvPr/>
        </p:nvPicPr>
        <p:blipFill rotWithShape="1">
          <a:blip r:embed="rId4">
            <a:alphaModFix/>
          </a:blip>
          <a:srcRect b="0" l="0" r="0" t="0"/>
          <a:stretch/>
        </p:blipFill>
        <p:spPr>
          <a:xfrm>
            <a:off x="3458261" y="1702613"/>
            <a:ext cx="95098" cy="95098"/>
          </a:xfrm>
          <a:prstGeom prst="rect">
            <a:avLst/>
          </a:prstGeom>
          <a:noFill/>
          <a:ln>
            <a:noFill/>
          </a:ln>
        </p:spPr>
      </p:pic>
      <p:sp>
        <p:nvSpPr>
          <p:cNvPr id="3748" name="Google Shape;3748;p50"/>
          <p:cNvSpPr txBox="1"/>
          <p:nvPr/>
        </p:nvSpPr>
        <p:spPr>
          <a:xfrm>
            <a:off x="3591763" y="1671523"/>
            <a:ext cx="324612"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2ヶ月</a:t>
            </a:r>
            <a:endParaRPr b="0" i="0" sz="800" u="none" cap="none" strike="noStrike">
              <a:solidFill>
                <a:schemeClr val="dk1"/>
              </a:solidFill>
              <a:latin typeface="Calibri"/>
              <a:ea typeface="Calibri"/>
              <a:cs typeface="Calibri"/>
              <a:sym typeface="Calibri"/>
            </a:endParaRPr>
          </a:p>
        </p:txBody>
      </p:sp>
      <p:sp>
        <p:nvSpPr>
          <p:cNvPr id="3749" name="Google Shape;3749;p50"/>
          <p:cNvSpPr/>
          <p:nvPr/>
        </p:nvSpPr>
        <p:spPr>
          <a:xfrm>
            <a:off x="504749" y="1652321"/>
            <a:ext cx="228600" cy="228600"/>
          </a:xfrm>
          <a:prstGeom prst="roundRect">
            <a:avLst>
              <a:gd fmla="val 100000" name="adj"/>
            </a:avLst>
          </a:prstGeom>
          <a:solidFill>
            <a:srgbClr val="ECFDF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0"/>
          <p:cNvSpPr txBox="1"/>
          <p:nvPr/>
        </p:nvSpPr>
        <p:spPr>
          <a:xfrm>
            <a:off x="544982" y="1681582"/>
            <a:ext cx="238658"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59669"/>
              </a:buClr>
              <a:buSzPts val="900"/>
              <a:buFont typeface="Noto Sans JP"/>
              <a:buNone/>
            </a:pPr>
            <a:r>
              <a:rPr b="1" i="0" lang="en-US" sz="900" u="none" cap="none" strike="noStrike">
                <a:solidFill>
                  <a:srgbClr val="059669"/>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3751" name="Google Shape;3751;p50"/>
          <p:cNvSpPr txBox="1"/>
          <p:nvPr/>
        </p:nvSpPr>
        <p:spPr>
          <a:xfrm>
            <a:off x="809244" y="1643177"/>
            <a:ext cx="2147926" cy="1911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カナリア/ブルーグリーンの標準化</a:t>
            </a:r>
            <a:endParaRPr b="0" i="0" sz="1000" u="none" cap="none" strike="noStrike">
              <a:solidFill>
                <a:schemeClr val="dk1"/>
              </a:solidFill>
              <a:latin typeface="Calibri"/>
              <a:ea typeface="Calibri"/>
              <a:cs typeface="Calibri"/>
              <a:sym typeface="Calibri"/>
            </a:endParaRPr>
          </a:p>
        </p:txBody>
      </p:sp>
      <p:sp>
        <p:nvSpPr>
          <p:cNvPr id="3752" name="Google Shape;3752;p50"/>
          <p:cNvSpPr txBox="1"/>
          <p:nvPr/>
        </p:nvSpPr>
        <p:spPr>
          <a:xfrm>
            <a:off x="504749" y="1995221"/>
            <a:ext cx="571500"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4A3B8"/>
              </a:buClr>
              <a:buSzPts val="800"/>
              <a:buFont typeface="Noto Sans JP"/>
              <a:buNone/>
            </a:pPr>
            <a:r>
              <a:rPr b="1" i="0" lang="en-US" sz="800" u="none" cap="none" strike="noStrike">
                <a:solidFill>
                  <a:srgbClr val="94A3B8"/>
                </a:solidFill>
                <a:latin typeface="Noto Sans JP"/>
                <a:ea typeface="Noto Sans JP"/>
                <a:cs typeface="Noto Sans JP"/>
                <a:sym typeface="Noto Sans JP"/>
              </a:rPr>
              <a:t>アクション</a:t>
            </a:r>
            <a:endParaRPr b="0" i="0" sz="800" u="none" cap="none" strike="noStrike">
              <a:solidFill>
                <a:schemeClr val="dk1"/>
              </a:solidFill>
              <a:latin typeface="Calibri"/>
              <a:ea typeface="Calibri"/>
              <a:cs typeface="Calibri"/>
              <a:sym typeface="Calibri"/>
            </a:endParaRPr>
          </a:p>
        </p:txBody>
      </p:sp>
      <p:sp>
        <p:nvSpPr>
          <p:cNvPr id="3753" name="Google Shape;3753;p50"/>
          <p:cNvSpPr txBox="1"/>
          <p:nvPr/>
        </p:nvSpPr>
        <p:spPr>
          <a:xfrm>
            <a:off x="504749" y="2167128"/>
            <a:ext cx="3431743" cy="3054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0" i="0" lang="en-US" sz="800" u="none" cap="none" strike="noStrike">
                <a:solidFill>
                  <a:srgbClr val="475569"/>
                </a:solidFill>
                <a:latin typeface="Noto Sans JP"/>
                <a:ea typeface="Noto Sans JP"/>
                <a:cs typeface="Noto Sans JP"/>
                <a:sym typeface="Noto Sans JP"/>
              </a:rPr>
              <a:t>段階的リリース基盤構築、自動ロールバック実装、トラフィック分割機能の整備</a:t>
            </a:r>
            <a:endParaRPr b="0" i="0" sz="800" u="none" cap="none" strike="noStrike">
              <a:solidFill>
                <a:schemeClr val="dk1"/>
              </a:solidFill>
              <a:latin typeface="Calibri"/>
              <a:ea typeface="Calibri"/>
              <a:cs typeface="Calibri"/>
              <a:sym typeface="Calibri"/>
            </a:endParaRPr>
          </a:p>
        </p:txBody>
      </p:sp>
      <p:sp>
        <p:nvSpPr>
          <p:cNvPr id="3754" name="Google Shape;3754;p50"/>
          <p:cNvSpPr txBox="1"/>
          <p:nvPr/>
        </p:nvSpPr>
        <p:spPr>
          <a:xfrm>
            <a:off x="504749" y="2546604"/>
            <a:ext cx="581558"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4A3B8"/>
              </a:buClr>
              <a:buSzPts val="800"/>
              <a:buFont typeface="Noto Sans JP"/>
              <a:buNone/>
            </a:pPr>
            <a:r>
              <a:rPr b="1" i="0" lang="en-US" sz="800" u="none" cap="none" strike="noStrike">
                <a:solidFill>
                  <a:srgbClr val="94A3B8"/>
                </a:solidFill>
                <a:latin typeface="Noto Sans JP"/>
                <a:ea typeface="Noto Sans JP"/>
                <a:cs typeface="Noto Sans JP"/>
                <a:sym typeface="Noto Sans JP"/>
              </a:rPr>
              <a:t>主な成果物</a:t>
            </a:r>
            <a:endParaRPr b="0" i="0" sz="800" u="none" cap="none" strike="noStrike">
              <a:solidFill>
                <a:schemeClr val="dk1"/>
              </a:solidFill>
              <a:latin typeface="Calibri"/>
              <a:ea typeface="Calibri"/>
              <a:cs typeface="Calibri"/>
              <a:sym typeface="Calibri"/>
            </a:endParaRPr>
          </a:p>
        </p:txBody>
      </p:sp>
      <p:sp>
        <p:nvSpPr>
          <p:cNvPr id="3755" name="Google Shape;3755;p50"/>
          <p:cNvSpPr txBox="1"/>
          <p:nvPr/>
        </p:nvSpPr>
        <p:spPr>
          <a:xfrm>
            <a:off x="504749" y="2717597"/>
            <a:ext cx="3422599" cy="3054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0" i="0" lang="en-US" sz="800" u="none" cap="none" strike="noStrike">
                <a:solidFill>
                  <a:srgbClr val="475569"/>
                </a:solidFill>
                <a:latin typeface="Noto Sans JP"/>
                <a:ea typeface="Noto Sans JP"/>
                <a:cs typeface="Noto Sans JP"/>
                <a:sym typeface="Noto Sans JP"/>
              </a:rPr>
              <a:t>カナリアリリースパイプライン、自動ロールバック機能、リリース判定基準書</a:t>
            </a:r>
            <a:endParaRPr b="0" i="0" sz="800" u="none" cap="none" strike="noStrike">
              <a:solidFill>
                <a:schemeClr val="dk1"/>
              </a:solidFill>
              <a:latin typeface="Calibri"/>
              <a:ea typeface="Calibri"/>
              <a:cs typeface="Calibri"/>
              <a:sym typeface="Calibri"/>
            </a:endParaRPr>
          </a:p>
        </p:txBody>
      </p:sp>
      <p:sp>
        <p:nvSpPr>
          <p:cNvPr id="3756" name="Google Shape;3756;p50"/>
          <p:cNvSpPr/>
          <p:nvPr/>
        </p:nvSpPr>
        <p:spPr>
          <a:xfrm>
            <a:off x="504749" y="3314700"/>
            <a:ext cx="3409798" cy="599846"/>
          </a:xfrm>
          <a:prstGeom prst="roundRect">
            <a:avLst>
              <a:gd fmla="val 14518"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57" name="Google Shape;3757;p50"/>
          <p:cNvPicPr preferRelativeResize="0"/>
          <p:nvPr/>
        </p:nvPicPr>
        <p:blipFill rotWithShape="1">
          <a:blip r:embed="rId5">
            <a:alphaModFix/>
          </a:blip>
          <a:srcRect b="0" l="-20192" r="-20192" t="0"/>
          <a:stretch/>
        </p:blipFill>
        <p:spPr>
          <a:xfrm>
            <a:off x="590702" y="3404311"/>
            <a:ext cx="133502" cy="95098"/>
          </a:xfrm>
          <a:prstGeom prst="rect">
            <a:avLst/>
          </a:prstGeom>
          <a:noFill/>
          <a:ln>
            <a:noFill/>
          </a:ln>
        </p:spPr>
      </p:pic>
      <p:sp>
        <p:nvSpPr>
          <p:cNvPr id="3758" name="Google Shape;3758;p50"/>
          <p:cNvSpPr txBox="1"/>
          <p:nvPr/>
        </p:nvSpPr>
        <p:spPr>
          <a:xfrm>
            <a:off x="780898" y="3380537"/>
            <a:ext cx="629107"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適用率100%</a:t>
            </a:r>
            <a:endParaRPr b="0" i="0" sz="800" u="none" cap="none" strike="noStrike">
              <a:solidFill>
                <a:schemeClr val="dk1"/>
              </a:solidFill>
              <a:latin typeface="Calibri"/>
              <a:ea typeface="Calibri"/>
              <a:cs typeface="Calibri"/>
              <a:sym typeface="Calibri"/>
            </a:endParaRPr>
          </a:p>
        </p:txBody>
      </p:sp>
      <p:pic>
        <p:nvPicPr>
          <p:cNvPr descr="preencoded.png" id="3759" name="Google Shape;3759;p50"/>
          <p:cNvPicPr preferRelativeResize="0"/>
          <p:nvPr/>
        </p:nvPicPr>
        <p:blipFill rotWithShape="1">
          <a:blip r:embed="rId6">
            <a:alphaModFix/>
          </a:blip>
          <a:srcRect b="0" l="-20192" r="-20192" t="0"/>
          <a:stretch/>
        </p:blipFill>
        <p:spPr>
          <a:xfrm>
            <a:off x="590702" y="3567074"/>
            <a:ext cx="133502" cy="95098"/>
          </a:xfrm>
          <a:prstGeom prst="rect">
            <a:avLst/>
          </a:prstGeom>
          <a:noFill/>
          <a:ln>
            <a:noFill/>
          </a:ln>
        </p:spPr>
      </p:pic>
      <p:sp>
        <p:nvSpPr>
          <p:cNvPr id="3760" name="Google Shape;3760;p50"/>
          <p:cNvSpPr txBox="1"/>
          <p:nvPr/>
        </p:nvSpPr>
        <p:spPr>
          <a:xfrm>
            <a:off x="780898" y="3543300"/>
            <a:ext cx="1524305"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自動ロールバック成功率95%以上</a:t>
            </a:r>
            <a:endParaRPr b="0" i="0" sz="800" u="none" cap="none" strike="noStrike">
              <a:solidFill>
                <a:schemeClr val="dk1"/>
              </a:solidFill>
              <a:latin typeface="Calibri"/>
              <a:ea typeface="Calibri"/>
              <a:cs typeface="Calibri"/>
              <a:sym typeface="Calibri"/>
            </a:endParaRPr>
          </a:p>
        </p:txBody>
      </p:sp>
      <p:pic>
        <p:nvPicPr>
          <p:cNvPr descr="preencoded.png" id="3761" name="Google Shape;3761;p50"/>
          <p:cNvPicPr preferRelativeResize="0"/>
          <p:nvPr/>
        </p:nvPicPr>
        <p:blipFill rotWithShape="1">
          <a:blip r:embed="rId7">
            <a:alphaModFix/>
          </a:blip>
          <a:srcRect b="0" l="-30219" r="-30219" t="0"/>
          <a:stretch/>
        </p:blipFill>
        <p:spPr>
          <a:xfrm>
            <a:off x="590702" y="3728923"/>
            <a:ext cx="133502" cy="95098"/>
          </a:xfrm>
          <a:prstGeom prst="rect">
            <a:avLst/>
          </a:prstGeom>
          <a:noFill/>
          <a:ln>
            <a:noFill/>
          </a:ln>
        </p:spPr>
      </p:pic>
      <p:sp>
        <p:nvSpPr>
          <p:cNvPr id="3762" name="Google Shape;3762;p50"/>
          <p:cNvSpPr txBox="1"/>
          <p:nvPr/>
        </p:nvSpPr>
        <p:spPr>
          <a:xfrm>
            <a:off x="780898" y="3705149"/>
            <a:ext cx="657454"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MTTR &lt; 30分</a:t>
            </a:r>
            <a:endParaRPr b="0" i="0" sz="800" u="none" cap="none" strike="noStrike">
              <a:solidFill>
                <a:schemeClr val="dk1"/>
              </a:solidFill>
              <a:latin typeface="Calibri"/>
              <a:ea typeface="Calibri"/>
              <a:cs typeface="Calibri"/>
              <a:sym typeface="Calibri"/>
            </a:endParaRPr>
          </a:p>
        </p:txBody>
      </p:sp>
      <p:sp>
        <p:nvSpPr>
          <p:cNvPr id="3763" name="Google Shape;3763;p50"/>
          <p:cNvSpPr/>
          <p:nvPr/>
        </p:nvSpPr>
        <p:spPr>
          <a:xfrm>
            <a:off x="4190695" y="1528877"/>
            <a:ext cx="3657600" cy="2514600"/>
          </a:xfrm>
          <a:prstGeom prst="roundRect">
            <a:avLst>
              <a:gd fmla="val 1653"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0"/>
          <p:cNvSpPr/>
          <p:nvPr/>
        </p:nvSpPr>
        <p:spPr>
          <a:xfrm>
            <a:off x="4190695" y="1528877"/>
            <a:ext cx="38405" cy="2489911"/>
          </a:xfrm>
          <a:prstGeom prst="rect">
            <a:avLst/>
          </a:prstGeom>
          <a:solidFill>
            <a:srgbClr val="34D3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0"/>
          <p:cNvSpPr/>
          <p:nvPr/>
        </p:nvSpPr>
        <p:spPr>
          <a:xfrm>
            <a:off x="7104888" y="1652321"/>
            <a:ext cx="629107" cy="181051"/>
          </a:xfrm>
          <a:prstGeom prst="roundRect">
            <a:avLst>
              <a:gd fmla="val 106327"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66" name="Google Shape;3766;p50"/>
          <p:cNvPicPr preferRelativeResize="0"/>
          <p:nvPr/>
        </p:nvPicPr>
        <p:blipFill rotWithShape="1">
          <a:blip r:embed="rId4">
            <a:alphaModFix/>
          </a:blip>
          <a:srcRect b="0" l="0" r="0" t="0"/>
          <a:stretch/>
        </p:blipFill>
        <p:spPr>
          <a:xfrm>
            <a:off x="7181698" y="1702613"/>
            <a:ext cx="95098" cy="95098"/>
          </a:xfrm>
          <a:prstGeom prst="rect">
            <a:avLst/>
          </a:prstGeom>
          <a:noFill/>
          <a:ln>
            <a:noFill/>
          </a:ln>
        </p:spPr>
      </p:pic>
      <p:sp>
        <p:nvSpPr>
          <p:cNvPr id="3767" name="Google Shape;3767;p50"/>
          <p:cNvSpPr txBox="1"/>
          <p:nvPr/>
        </p:nvSpPr>
        <p:spPr>
          <a:xfrm>
            <a:off x="7314286" y="1671523"/>
            <a:ext cx="419710"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1.5ヶ月</a:t>
            </a:r>
            <a:endParaRPr b="0" i="0" sz="800" u="none" cap="none" strike="noStrike">
              <a:solidFill>
                <a:schemeClr val="dk1"/>
              </a:solidFill>
              <a:latin typeface="Calibri"/>
              <a:ea typeface="Calibri"/>
              <a:cs typeface="Calibri"/>
              <a:sym typeface="Calibri"/>
            </a:endParaRPr>
          </a:p>
        </p:txBody>
      </p:sp>
      <p:sp>
        <p:nvSpPr>
          <p:cNvPr id="3768" name="Google Shape;3768;p50"/>
          <p:cNvSpPr/>
          <p:nvPr/>
        </p:nvSpPr>
        <p:spPr>
          <a:xfrm>
            <a:off x="4315054" y="1652321"/>
            <a:ext cx="228600" cy="228600"/>
          </a:xfrm>
          <a:prstGeom prst="roundRect">
            <a:avLst>
              <a:gd fmla="val 100000" name="adj"/>
            </a:avLst>
          </a:prstGeom>
          <a:solidFill>
            <a:srgbClr val="F0FDF4"/>
          </a:solidFill>
          <a:ln cap="flat" cmpd="sng" w="12700">
            <a:solidFill>
              <a:srgbClr val="BBF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0"/>
          <p:cNvSpPr txBox="1"/>
          <p:nvPr/>
        </p:nvSpPr>
        <p:spPr>
          <a:xfrm>
            <a:off x="4355287" y="1681582"/>
            <a:ext cx="238658"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6A34A"/>
              </a:buClr>
              <a:buSzPts val="900"/>
              <a:buFont typeface="Noto Sans JP"/>
              <a:buNone/>
            </a:pPr>
            <a:r>
              <a:rPr b="1" i="0" lang="en-US" sz="900" u="none" cap="none" strike="noStrike">
                <a:solidFill>
                  <a:srgbClr val="16A34A"/>
                </a:solidFill>
                <a:latin typeface="Noto Sans JP"/>
                <a:ea typeface="Noto Sans JP"/>
                <a:cs typeface="Noto Sans JP"/>
                <a:sym typeface="Noto Sans JP"/>
              </a:rPr>
              <a:t>P1</a:t>
            </a:r>
            <a:endParaRPr b="0" i="0" sz="900" u="none" cap="none" strike="noStrike">
              <a:solidFill>
                <a:schemeClr val="dk1"/>
              </a:solidFill>
              <a:latin typeface="Calibri"/>
              <a:ea typeface="Calibri"/>
              <a:cs typeface="Calibri"/>
              <a:sym typeface="Calibri"/>
            </a:endParaRPr>
          </a:p>
        </p:txBody>
      </p:sp>
      <p:sp>
        <p:nvSpPr>
          <p:cNvPr id="3770" name="Google Shape;3770;p50"/>
          <p:cNvSpPr txBox="1"/>
          <p:nvPr/>
        </p:nvSpPr>
        <p:spPr>
          <a:xfrm>
            <a:off x="4619549" y="1643177"/>
            <a:ext cx="1967789" cy="1911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SLO運用と異常検知の常時実行</a:t>
            </a:r>
            <a:endParaRPr b="0" i="0" sz="1000" u="none" cap="none" strike="noStrike">
              <a:solidFill>
                <a:schemeClr val="dk1"/>
              </a:solidFill>
              <a:latin typeface="Calibri"/>
              <a:ea typeface="Calibri"/>
              <a:cs typeface="Calibri"/>
              <a:sym typeface="Calibri"/>
            </a:endParaRPr>
          </a:p>
        </p:txBody>
      </p:sp>
      <p:sp>
        <p:nvSpPr>
          <p:cNvPr id="3771" name="Google Shape;3771;p50"/>
          <p:cNvSpPr txBox="1"/>
          <p:nvPr/>
        </p:nvSpPr>
        <p:spPr>
          <a:xfrm>
            <a:off x="4315054" y="1995221"/>
            <a:ext cx="571500"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4A3B8"/>
              </a:buClr>
              <a:buSzPts val="800"/>
              <a:buFont typeface="Noto Sans JP"/>
              <a:buNone/>
            </a:pPr>
            <a:r>
              <a:rPr b="1" i="0" lang="en-US" sz="800" u="none" cap="none" strike="noStrike">
                <a:solidFill>
                  <a:srgbClr val="94A3B8"/>
                </a:solidFill>
                <a:latin typeface="Noto Sans JP"/>
                <a:ea typeface="Noto Sans JP"/>
                <a:cs typeface="Noto Sans JP"/>
                <a:sym typeface="Noto Sans JP"/>
              </a:rPr>
              <a:t>アクション</a:t>
            </a:r>
            <a:endParaRPr b="0" i="0" sz="800" u="none" cap="none" strike="noStrike">
              <a:solidFill>
                <a:schemeClr val="dk1"/>
              </a:solidFill>
              <a:latin typeface="Calibri"/>
              <a:ea typeface="Calibri"/>
              <a:cs typeface="Calibri"/>
              <a:sym typeface="Calibri"/>
            </a:endParaRPr>
          </a:p>
        </p:txBody>
      </p:sp>
      <p:sp>
        <p:nvSpPr>
          <p:cNvPr id="3772" name="Google Shape;3772;p50"/>
          <p:cNvSpPr txBox="1"/>
          <p:nvPr/>
        </p:nvSpPr>
        <p:spPr>
          <a:xfrm>
            <a:off x="4315054" y="2167128"/>
            <a:ext cx="3422599" cy="3054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0" i="0" lang="en-US" sz="800" u="none" cap="none" strike="noStrike">
                <a:solidFill>
                  <a:srgbClr val="475569"/>
                </a:solidFill>
                <a:latin typeface="Noto Sans JP"/>
                <a:ea typeface="Noto Sans JP"/>
                <a:cs typeface="Noto Sans JP"/>
                <a:sym typeface="Noto Sans JP"/>
              </a:rPr>
              <a:t>SLO定義・エラーバジェット管理、異常検知アラート・回帰テストの常時実行化</a:t>
            </a:r>
            <a:endParaRPr b="0" i="0" sz="800" u="none" cap="none" strike="noStrike">
              <a:solidFill>
                <a:schemeClr val="dk1"/>
              </a:solidFill>
              <a:latin typeface="Calibri"/>
              <a:ea typeface="Calibri"/>
              <a:cs typeface="Calibri"/>
              <a:sym typeface="Calibri"/>
            </a:endParaRPr>
          </a:p>
        </p:txBody>
      </p:sp>
      <p:sp>
        <p:nvSpPr>
          <p:cNvPr id="3773" name="Google Shape;3773;p50"/>
          <p:cNvSpPr txBox="1"/>
          <p:nvPr/>
        </p:nvSpPr>
        <p:spPr>
          <a:xfrm>
            <a:off x="4315054" y="2546604"/>
            <a:ext cx="581558"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4A3B8"/>
              </a:buClr>
              <a:buSzPts val="800"/>
              <a:buFont typeface="Noto Sans JP"/>
              <a:buNone/>
            </a:pPr>
            <a:r>
              <a:rPr b="1" i="0" lang="en-US" sz="800" u="none" cap="none" strike="noStrike">
                <a:solidFill>
                  <a:srgbClr val="94A3B8"/>
                </a:solidFill>
                <a:latin typeface="Noto Sans JP"/>
                <a:ea typeface="Noto Sans JP"/>
                <a:cs typeface="Noto Sans JP"/>
                <a:sym typeface="Noto Sans JP"/>
              </a:rPr>
              <a:t>主な成果物</a:t>
            </a:r>
            <a:endParaRPr b="0" i="0" sz="800" u="none" cap="none" strike="noStrike">
              <a:solidFill>
                <a:schemeClr val="dk1"/>
              </a:solidFill>
              <a:latin typeface="Calibri"/>
              <a:ea typeface="Calibri"/>
              <a:cs typeface="Calibri"/>
              <a:sym typeface="Calibri"/>
            </a:endParaRPr>
          </a:p>
        </p:txBody>
      </p:sp>
      <p:sp>
        <p:nvSpPr>
          <p:cNvPr id="3774" name="Google Shape;3774;p50"/>
          <p:cNvSpPr txBox="1"/>
          <p:nvPr/>
        </p:nvSpPr>
        <p:spPr>
          <a:xfrm>
            <a:off x="4315054" y="2717597"/>
            <a:ext cx="2993746" cy="15270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0" i="0" lang="en-US" sz="800" u="none" cap="none" strike="noStrike">
                <a:solidFill>
                  <a:srgbClr val="475569"/>
                </a:solidFill>
                <a:latin typeface="Noto Sans JP"/>
                <a:ea typeface="Noto Sans JP"/>
                <a:cs typeface="Noto Sans JP"/>
                <a:sym typeface="Noto Sans JP"/>
              </a:rPr>
              <a:t>SLO定義書 (99.9%)、異常検知システム、自動回帰テスト基盤</a:t>
            </a:r>
            <a:endParaRPr b="0" i="0" sz="800" u="none" cap="none" strike="noStrike">
              <a:solidFill>
                <a:schemeClr val="dk1"/>
              </a:solidFill>
              <a:latin typeface="Calibri"/>
              <a:ea typeface="Calibri"/>
              <a:cs typeface="Calibri"/>
              <a:sym typeface="Calibri"/>
            </a:endParaRPr>
          </a:p>
        </p:txBody>
      </p:sp>
      <p:sp>
        <p:nvSpPr>
          <p:cNvPr id="3775" name="Google Shape;3775;p50"/>
          <p:cNvSpPr/>
          <p:nvPr/>
        </p:nvSpPr>
        <p:spPr>
          <a:xfrm>
            <a:off x="4315054" y="3314700"/>
            <a:ext cx="3409798" cy="599846"/>
          </a:xfrm>
          <a:prstGeom prst="roundRect">
            <a:avLst>
              <a:gd fmla="val 14518"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76" name="Google Shape;3776;p50"/>
          <p:cNvPicPr preferRelativeResize="0"/>
          <p:nvPr/>
        </p:nvPicPr>
        <p:blipFill rotWithShape="1">
          <a:blip r:embed="rId8">
            <a:alphaModFix/>
          </a:blip>
          <a:srcRect b="0" l="-20192" r="-20192" t="0"/>
          <a:stretch/>
        </p:blipFill>
        <p:spPr>
          <a:xfrm>
            <a:off x="4401007" y="3404311"/>
            <a:ext cx="133502" cy="95098"/>
          </a:xfrm>
          <a:prstGeom prst="rect">
            <a:avLst/>
          </a:prstGeom>
          <a:noFill/>
          <a:ln>
            <a:noFill/>
          </a:ln>
        </p:spPr>
      </p:pic>
      <p:sp>
        <p:nvSpPr>
          <p:cNvPr id="3777" name="Google Shape;3777;p50"/>
          <p:cNvSpPr txBox="1"/>
          <p:nvPr/>
        </p:nvSpPr>
        <p:spPr>
          <a:xfrm>
            <a:off x="4591202" y="3380537"/>
            <a:ext cx="943661"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SLO達成率95%以上</a:t>
            </a:r>
            <a:endParaRPr b="0" i="0" sz="800" u="none" cap="none" strike="noStrike">
              <a:solidFill>
                <a:schemeClr val="dk1"/>
              </a:solidFill>
              <a:latin typeface="Calibri"/>
              <a:ea typeface="Calibri"/>
              <a:cs typeface="Calibri"/>
              <a:sym typeface="Calibri"/>
            </a:endParaRPr>
          </a:p>
        </p:txBody>
      </p:sp>
      <p:pic>
        <p:nvPicPr>
          <p:cNvPr descr="preencoded.png" id="3778" name="Google Shape;3778;p50"/>
          <p:cNvPicPr preferRelativeResize="0"/>
          <p:nvPr/>
        </p:nvPicPr>
        <p:blipFill rotWithShape="1">
          <a:blip r:embed="rId9">
            <a:alphaModFix/>
          </a:blip>
          <a:srcRect b="0" l="-20192" r="-20192" t="0"/>
          <a:stretch/>
        </p:blipFill>
        <p:spPr>
          <a:xfrm>
            <a:off x="4401007" y="3567074"/>
            <a:ext cx="133502" cy="95098"/>
          </a:xfrm>
          <a:prstGeom prst="rect">
            <a:avLst/>
          </a:prstGeom>
          <a:noFill/>
          <a:ln>
            <a:noFill/>
          </a:ln>
        </p:spPr>
      </p:pic>
      <p:sp>
        <p:nvSpPr>
          <p:cNvPr id="3779" name="Google Shape;3779;p50"/>
          <p:cNvSpPr txBox="1"/>
          <p:nvPr/>
        </p:nvSpPr>
        <p:spPr>
          <a:xfrm>
            <a:off x="4591202" y="3543300"/>
            <a:ext cx="1495958"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異常検知精度90% (誤検知&lt;10%)</a:t>
            </a:r>
            <a:endParaRPr b="0" i="0" sz="800" u="none" cap="none" strike="noStrike">
              <a:solidFill>
                <a:schemeClr val="dk1"/>
              </a:solidFill>
              <a:latin typeface="Calibri"/>
              <a:ea typeface="Calibri"/>
              <a:cs typeface="Calibri"/>
              <a:sym typeface="Calibri"/>
            </a:endParaRPr>
          </a:p>
        </p:txBody>
      </p:sp>
      <p:pic>
        <p:nvPicPr>
          <p:cNvPr descr="preencoded.png" id="3780" name="Google Shape;3780;p50"/>
          <p:cNvPicPr preferRelativeResize="0"/>
          <p:nvPr/>
        </p:nvPicPr>
        <p:blipFill rotWithShape="1">
          <a:blip r:embed="rId10">
            <a:alphaModFix/>
          </a:blip>
          <a:srcRect b="0" l="-20192" r="-20192" t="0"/>
          <a:stretch/>
        </p:blipFill>
        <p:spPr>
          <a:xfrm>
            <a:off x="4401007" y="3728923"/>
            <a:ext cx="133502" cy="95098"/>
          </a:xfrm>
          <a:prstGeom prst="rect">
            <a:avLst/>
          </a:prstGeom>
          <a:noFill/>
          <a:ln>
            <a:noFill/>
          </a:ln>
        </p:spPr>
      </p:pic>
      <p:sp>
        <p:nvSpPr>
          <p:cNvPr id="3781" name="Google Shape;3781;p50"/>
          <p:cNvSpPr txBox="1"/>
          <p:nvPr/>
        </p:nvSpPr>
        <p:spPr>
          <a:xfrm>
            <a:off x="4591202" y="3705149"/>
            <a:ext cx="991210"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回帰テスト頻度: 日次</a:t>
            </a:r>
            <a:endParaRPr b="0" i="0" sz="800" u="none" cap="none" strike="noStrike">
              <a:solidFill>
                <a:schemeClr val="dk1"/>
              </a:solidFill>
              <a:latin typeface="Calibri"/>
              <a:ea typeface="Calibri"/>
              <a:cs typeface="Calibri"/>
              <a:sym typeface="Calibri"/>
            </a:endParaRPr>
          </a:p>
        </p:txBody>
      </p:sp>
      <p:sp>
        <p:nvSpPr>
          <p:cNvPr id="3782" name="Google Shape;3782;p50"/>
          <p:cNvSpPr/>
          <p:nvPr/>
        </p:nvSpPr>
        <p:spPr>
          <a:xfrm>
            <a:off x="381305" y="4190695"/>
            <a:ext cx="3657600" cy="2371954"/>
          </a:xfrm>
          <a:prstGeom prst="roundRect">
            <a:avLst>
              <a:gd fmla="val 1858"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0"/>
          <p:cNvSpPr/>
          <p:nvPr/>
        </p:nvSpPr>
        <p:spPr>
          <a:xfrm>
            <a:off x="381305" y="4190695"/>
            <a:ext cx="38405" cy="2343607"/>
          </a:xfrm>
          <a:prstGeom prst="rect">
            <a:avLst/>
          </a:prstGeom>
          <a:solidFill>
            <a:srgbClr val="0EA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0"/>
          <p:cNvSpPr/>
          <p:nvPr/>
        </p:nvSpPr>
        <p:spPr>
          <a:xfrm>
            <a:off x="3295498" y="4314139"/>
            <a:ext cx="629107" cy="181051"/>
          </a:xfrm>
          <a:prstGeom prst="roundRect">
            <a:avLst>
              <a:gd fmla="val 106327"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85" name="Google Shape;3785;p50"/>
          <p:cNvPicPr preferRelativeResize="0"/>
          <p:nvPr/>
        </p:nvPicPr>
        <p:blipFill rotWithShape="1">
          <a:blip r:embed="rId4">
            <a:alphaModFix/>
          </a:blip>
          <a:srcRect b="0" l="0" r="0" t="0"/>
          <a:stretch/>
        </p:blipFill>
        <p:spPr>
          <a:xfrm>
            <a:off x="3371393" y="4364431"/>
            <a:ext cx="95098" cy="95098"/>
          </a:xfrm>
          <a:prstGeom prst="rect">
            <a:avLst/>
          </a:prstGeom>
          <a:noFill/>
          <a:ln>
            <a:noFill/>
          </a:ln>
        </p:spPr>
      </p:pic>
      <p:sp>
        <p:nvSpPr>
          <p:cNvPr id="3786" name="Google Shape;3786;p50"/>
          <p:cNvSpPr txBox="1"/>
          <p:nvPr/>
        </p:nvSpPr>
        <p:spPr>
          <a:xfrm>
            <a:off x="3504895" y="4333342"/>
            <a:ext cx="419710"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1.5ヶ月</a:t>
            </a:r>
            <a:endParaRPr b="0" i="0" sz="800" u="none" cap="none" strike="noStrike">
              <a:solidFill>
                <a:schemeClr val="dk1"/>
              </a:solidFill>
              <a:latin typeface="Calibri"/>
              <a:ea typeface="Calibri"/>
              <a:cs typeface="Calibri"/>
              <a:sym typeface="Calibri"/>
            </a:endParaRPr>
          </a:p>
        </p:txBody>
      </p:sp>
      <p:sp>
        <p:nvSpPr>
          <p:cNvPr id="3787" name="Google Shape;3787;p50"/>
          <p:cNvSpPr/>
          <p:nvPr/>
        </p:nvSpPr>
        <p:spPr>
          <a:xfrm>
            <a:off x="504749" y="4314139"/>
            <a:ext cx="228600" cy="228600"/>
          </a:xfrm>
          <a:prstGeom prst="roundRect">
            <a:avLst>
              <a:gd fmla="val 100000" name="adj"/>
            </a:avLst>
          </a:prstGeom>
          <a:solidFill>
            <a:srgbClr val="F0F9FF"/>
          </a:solidFill>
          <a:ln cap="flat" cmpd="sng" w="12700">
            <a:solidFill>
              <a:srgbClr val="BAE6F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0"/>
          <p:cNvSpPr txBox="1"/>
          <p:nvPr/>
        </p:nvSpPr>
        <p:spPr>
          <a:xfrm>
            <a:off x="544982" y="4343400"/>
            <a:ext cx="238658"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284C7"/>
              </a:buClr>
              <a:buSzPts val="900"/>
              <a:buFont typeface="Noto Sans JP"/>
              <a:buNone/>
            </a:pPr>
            <a:r>
              <a:rPr b="1" i="0" lang="en-US" sz="900" u="none" cap="none" strike="noStrike">
                <a:solidFill>
                  <a:srgbClr val="0284C7"/>
                </a:solidFill>
                <a:latin typeface="Noto Sans JP"/>
                <a:ea typeface="Noto Sans JP"/>
                <a:cs typeface="Noto Sans JP"/>
                <a:sym typeface="Noto Sans JP"/>
              </a:rPr>
              <a:t>P2</a:t>
            </a:r>
            <a:endParaRPr b="0" i="0" sz="900" u="none" cap="none" strike="noStrike">
              <a:solidFill>
                <a:schemeClr val="dk1"/>
              </a:solidFill>
              <a:latin typeface="Calibri"/>
              <a:ea typeface="Calibri"/>
              <a:cs typeface="Calibri"/>
              <a:sym typeface="Calibri"/>
            </a:endParaRPr>
          </a:p>
        </p:txBody>
      </p:sp>
      <p:sp>
        <p:nvSpPr>
          <p:cNvPr id="3789" name="Google Shape;3789;p50"/>
          <p:cNvSpPr txBox="1"/>
          <p:nvPr/>
        </p:nvSpPr>
        <p:spPr>
          <a:xfrm>
            <a:off x="809244" y="4304995"/>
            <a:ext cx="1834286" cy="1911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監査ログと変更履歴の可視化</a:t>
            </a:r>
            <a:endParaRPr b="0" i="0" sz="1000" u="none" cap="none" strike="noStrike">
              <a:solidFill>
                <a:schemeClr val="dk1"/>
              </a:solidFill>
              <a:latin typeface="Calibri"/>
              <a:ea typeface="Calibri"/>
              <a:cs typeface="Calibri"/>
              <a:sym typeface="Calibri"/>
            </a:endParaRPr>
          </a:p>
        </p:txBody>
      </p:sp>
      <p:sp>
        <p:nvSpPr>
          <p:cNvPr id="3790" name="Google Shape;3790;p50"/>
          <p:cNvSpPr txBox="1"/>
          <p:nvPr/>
        </p:nvSpPr>
        <p:spPr>
          <a:xfrm>
            <a:off x="504749" y="4657039"/>
            <a:ext cx="571500"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4A3B8"/>
              </a:buClr>
              <a:buSzPts val="800"/>
              <a:buFont typeface="Noto Sans JP"/>
              <a:buNone/>
            </a:pPr>
            <a:r>
              <a:rPr b="1" i="0" lang="en-US" sz="800" u="none" cap="none" strike="noStrike">
                <a:solidFill>
                  <a:srgbClr val="94A3B8"/>
                </a:solidFill>
                <a:latin typeface="Noto Sans JP"/>
                <a:ea typeface="Noto Sans JP"/>
                <a:cs typeface="Noto Sans JP"/>
                <a:sym typeface="Noto Sans JP"/>
              </a:rPr>
              <a:t>アクション</a:t>
            </a:r>
            <a:endParaRPr b="0" i="0" sz="800" u="none" cap="none" strike="noStrike">
              <a:solidFill>
                <a:schemeClr val="dk1"/>
              </a:solidFill>
              <a:latin typeface="Calibri"/>
              <a:ea typeface="Calibri"/>
              <a:cs typeface="Calibri"/>
              <a:sym typeface="Calibri"/>
            </a:endParaRPr>
          </a:p>
        </p:txBody>
      </p:sp>
      <p:sp>
        <p:nvSpPr>
          <p:cNvPr id="3791" name="Google Shape;3791;p50"/>
          <p:cNvSpPr txBox="1"/>
          <p:nvPr/>
        </p:nvSpPr>
        <p:spPr>
          <a:xfrm>
            <a:off x="504749" y="4828946"/>
            <a:ext cx="3393338" cy="3054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0" i="0" lang="en-US" sz="800" u="none" cap="none" strike="noStrike">
                <a:solidFill>
                  <a:srgbClr val="475569"/>
                </a:solidFill>
                <a:latin typeface="Noto Sans JP"/>
                <a:ea typeface="Noto Sans JP"/>
                <a:cs typeface="Noto Sans JP"/>
                <a:sym typeface="Noto Sans JP"/>
              </a:rPr>
              <a:t>統合監視ダッシュボード構築、トレーサビリティ強化、ログ保存365日対応</a:t>
            </a:r>
            <a:endParaRPr b="0" i="0" sz="800" u="none" cap="none" strike="noStrike">
              <a:solidFill>
                <a:schemeClr val="dk1"/>
              </a:solidFill>
              <a:latin typeface="Calibri"/>
              <a:ea typeface="Calibri"/>
              <a:cs typeface="Calibri"/>
              <a:sym typeface="Calibri"/>
            </a:endParaRPr>
          </a:p>
        </p:txBody>
      </p:sp>
      <p:sp>
        <p:nvSpPr>
          <p:cNvPr id="3792" name="Google Shape;3792;p50"/>
          <p:cNvSpPr txBox="1"/>
          <p:nvPr/>
        </p:nvSpPr>
        <p:spPr>
          <a:xfrm>
            <a:off x="504749" y="5207508"/>
            <a:ext cx="581558"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4A3B8"/>
              </a:buClr>
              <a:buSzPts val="800"/>
              <a:buFont typeface="Noto Sans JP"/>
              <a:buNone/>
            </a:pPr>
            <a:r>
              <a:rPr b="1" i="0" lang="en-US" sz="800" u="none" cap="none" strike="noStrike">
                <a:solidFill>
                  <a:srgbClr val="94A3B8"/>
                </a:solidFill>
                <a:latin typeface="Noto Sans JP"/>
                <a:ea typeface="Noto Sans JP"/>
                <a:cs typeface="Noto Sans JP"/>
                <a:sym typeface="Noto Sans JP"/>
              </a:rPr>
              <a:t>主な成果物</a:t>
            </a:r>
            <a:endParaRPr b="0" i="0" sz="800" u="none" cap="none" strike="noStrike">
              <a:solidFill>
                <a:schemeClr val="dk1"/>
              </a:solidFill>
              <a:latin typeface="Calibri"/>
              <a:ea typeface="Calibri"/>
              <a:cs typeface="Calibri"/>
              <a:sym typeface="Calibri"/>
            </a:endParaRPr>
          </a:p>
        </p:txBody>
      </p:sp>
      <p:sp>
        <p:nvSpPr>
          <p:cNvPr id="3793" name="Google Shape;3793;p50"/>
          <p:cNvSpPr txBox="1"/>
          <p:nvPr/>
        </p:nvSpPr>
        <p:spPr>
          <a:xfrm>
            <a:off x="504749" y="5379415"/>
            <a:ext cx="2946197" cy="15270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0" i="0" lang="en-US" sz="800" u="none" cap="none" strike="noStrike">
                <a:solidFill>
                  <a:srgbClr val="475569"/>
                </a:solidFill>
                <a:latin typeface="Noto Sans JP"/>
                <a:ea typeface="Noto Sans JP"/>
                <a:cs typeface="Noto Sans JP"/>
                <a:sym typeface="Noto Sans JP"/>
              </a:rPr>
              <a:t>統合監視ダッシュボード、変更履歴DB、監査ログストレージ</a:t>
            </a:r>
            <a:endParaRPr b="0" i="0" sz="800" u="none" cap="none" strike="noStrike">
              <a:solidFill>
                <a:schemeClr val="dk1"/>
              </a:solidFill>
              <a:latin typeface="Calibri"/>
              <a:ea typeface="Calibri"/>
              <a:cs typeface="Calibri"/>
              <a:sym typeface="Calibri"/>
            </a:endParaRPr>
          </a:p>
        </p:txBody>
      </p:sp>
      <p:sp>
        <p:nvSpPr>
          <p:cNvPr id="3794" name="Google Shape;3794;p50"/>
          <p:cNvSpPr/>
          <p:nvPr/>
        </p:nvSpPr>
        <p:spPr>
          <a:xfrm>
            <a:off x="504749" y="5829300"/>
            <a:ext cx="3409798" cy="599846"/>
          </a:xfrm>
          <a:prstGeom prst="roundRect">
            <a:avLst>
              <a:gd fmla="val 14518"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95" name="Google Shape;3795;p50"/>
          <p:cNvPicPr preferRelativeResize="0"/>
          <p:nvPr/>
        </p:nvPicPr>
        <p:blipFill rotWithShape="1">
          <a:blip r:embed="rId11">
            <a:alphaModFix/>
          </a:blip>
          <a:srcRect b="0" l="-12393" r="-12392" t="0"/>
          <a:stretch/>
        </p:blipFill>
        <p:spPr>
          <a:xfrm>
            <a:off x="590702" y="5919826"/>
            <a:ext cx="133502" cy="95098"/>
          </a:xfrm>
          <a:prstGeom prst="rect">
            <a:avLst/>
          </a:prstGeom>
          <a:noFill/>
          <a:ln>
            <a:noFill/>
          </a:ln>
        </p:spPr>
      </p:pic>
      <p:sp>
        <p:nvSpPr>
          <p:cNvPr id="3796" name="Google Shape;3796;p50"/>
          <p:cNvSpPr txBox="1"/>
          <p:nvPr/>
        </p:nvSpPr>
        <p:spPr>
          <a:xfrm>
            <a:off x="780898" y="5896051"/>
            <a:ext cx="1390802"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ダッシュボード可視化率100%</a:t>
            </a:r>
            <a:endParaRPr b="0" i="0" sz="800" u="none" cap="none" strike="noStrike">
              <a:solidFill>
                <a:schemeClr val="dk1"/>
              </a:solidFill>
              <a:latin typeface="Calibri"/>
              <a:ea typeface="Calibri"/>
              <a:cs typeface="Calibri"/>
              <a:sym typeface="Calibri"/>
            </a:endParaRPr>
          </a:p>
        </p:txBody>
      </p:sp>
      <p:pic>
        <p:nvPicPr>
          <p:cNvPr descr="preencoded.png" id="3797" name="Google Shape;3797;p50"/>
          <p:cNvPicPr preferRelativeResize="0"/>
          <p:nvPr/>
        </p:nvPicPr>
        <p:blipFill rotWithShape="1">
          <a:blip r:embed="rId12">
            <a:alphaModFix/>
          </a:blip>
          <a:srcRect b="0" l="-20192" r="-20192" t="0"/>
          <a:stretch/>
        </p:blipFill>
        <p:spPr>
          <a:xfrm>
            <a:off x="590702" y="6081674"/>
            <a:ext cx="133502" cy="95098"/>
          </a:xfrm>
          <a:prstGeom prst="rect">
            <a:avLst/>
          </a:prstGeom>
          <a:noFill/>
          <a:ln>
            <a:noFill/>
          </a:ln>
        </p:spPr>
      </p:pic>
      <p:sp>
        <p:nvSpPr>
          <p:cNvPr id="3798" name="Google Shape;3798;p50"/>
          <p:cNvSpPr txBox="1"/>
          <p:nvPr/>
        </p:nvSpPr>
        <p:spPr>
          <a:xfrm>
            <a:off x="780898" y="6057900"/>
            <a:ext cx="1228954"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トレーサビリティ90%以上</a:t>
            </a:r>
            <a:endParaRPr b="0" i="0" sz="800" u="none" cap="none" strike="noStrike">
              <a:solidFill>
                <a:schemeClr val="dk1"/>
              </a:solidFill>
              <a:latin typeface="Calibri"/>
              <a:ea typeface="Calibri"/>
              <a:cs typeface="Calibri"/>
              <a:sym typeface="Calibri"/>
            </a:endParaRPr>
          </a:p>
        </p:txBody>
      </p:sp>
      <p:pic>
        <p:nvPicPr>
          <p:cNvPr descr="preencoded.png" id="3799" name="Google Shape;3799;p50"/>
          <p:cNvPicPr preferRelativeResize="0"/>
          <p:nvPr/>
        </p:nvPicPr>
        <p:blipFill rotWithShape="1">
          <a:blip r:embed="rId13">
            <a:alphaModFix/>
          </a:blip>
          <a:srcRect b="0" l="-30219" r="-30219" t="0"/>
          <a:stretch/>
        </p:blipFill>
        <p:spPr>
          <a:xfrm>
            <a:off x="590702" y="6243523"/>
            <a:ext cx="133502" cy="95098"/>
          </a:xfrm>
          <a:prstGeom prst="rect">
            <a:avLst/>
          </a:prstGeom>
          <a:noFill/>
          <a:ln>
            <a:noFill/>
          </a:ln>
        </p:spPr>
      </p:pic>
      <p:sp>
        <p:nvSpPr>
          <p:cNvPr id="3800" name="Google Shape;3800;p50"/>
          <p:cNvSpPr txBox="1"/>
          <p:nvPr/>
        </p:nvSpPr>
        <p:spPr>
          <a:xfrm>
            <a:off x="780898" y="6219749"/>
            <a:ext cx="1010412"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監査ログ完全性100%</a:t>
            </a:r>
            <a:endParaRPr b="0" i="0" sz="800" u="none" cap="none" strike="noStrike">
              <a:solidFill>
                <a:schemeClr val="dk1"/>
              </a:solidFill>
              <a:latin typeface="Calibri"/>
              <a:ea typeface="Calibri"/>
              <a:cs typeface="Calibri"/>
              <a:sym typeface="Calibri"/>
            </a:endParaRPr>
          </a:p>
        </p:txBody>
      </p:sp>
      <p:sp>
        <p:nvSpPr>
          <p:cNvPr id="3801" name="Google Shape;3801;p50"/>
          <p:cNvSpPr/>
          <p:nvPr/>
        </p:nvSpPr>
        <p:spPr>
          <a:xfrm>
            <a:off x="4190695" y="4190695"/>
            <a:ext cx="3657600" cy="2371954"/>
          </a:xfrm>
          <a:prstGeom prst="roundRect">
            <a:avLst>
              <a:gd fmla="val 1858" name="adj"/>
            </a:avLst>
          </a:prstGeom>
          <a:solidFill>
            <a:srgbClr val="FFFFFF"/>
          </a:solidFill>
          <a:ln cap="flat" cmpd="sng" w="12700">
            <a:solidFill>
              <a:srgbClr val="E2E8F0"/>
            </a:solidFill>
            <a:prstDash val="solid"/>
            <a:round/>
            <a:headEnd len="sm" w="sm" type="none"/>
            <a:tailEnd len="sm" w="sm" type="none"/>
          </a:ln>
          <a:effectLst>
            <a:outerShdw blurRad="38100" rotWithShape="0" algn="bl" dir="5400000" dist="254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0"/>
          <p:cNvSpPr/>
          <p:nvPr/>
        </p:nvSpPr>
        <p:spPr>
          <a:xfrm>
            <a:off x="4190695" y="4190695"/>
            <a:ext cx="38405" cy="2343607"/>
          </a:xfrm>
          <a:prstGeom prst="rect">
            <a:avLst/>
          </a:prstGeom>
          <a:solidFill>
            <a:srgbClr val="F973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0"/>
          <p:cNvSpPr/>
          <p:nvPr/>
        </p:nvSpPr>
        <p:spPr>
          <a:xfrm>
            <a:off x="7192670" y="4314139"/>
            <a:ext cx="533095" cy="181051"/>
          </a:xfrm>
          <a:prstGeom prst="roundRect">
            <a:avLst>
              <a:gd fmla="val 106327"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804" name="Google Shape;3804;p50"/>
          <p:cNvPicPr preferRelativeResize="0"/>
          <p:nvPr/>
        </p:nvPicPr>
        <p:blipFill rotWithShape="1">
          <a:blip r:embed="rId4">
            <a:alphaModFix/>
          </a:blip>
          <a:srcRect b="0" l="0" r="0" t="0"/>
          <a:stretch/>
        </p:blipFill>
        <p:spPr>
          <a:xfrm>
            <a:off x="7268566" y="4364431"/>
            <a:ext cx="95098" cy="95098"/>
          </a:xfrm>
          <a:prstGeom prst="rect">
            <a:avLst/>
          </a:prstGeom>
          <a:noFill/>
          <a:ln>
            <a:noFill/>
          </a:ln>
        </p:spPr>
      </p:pic>
      <p:sp>
        <p:nvSpPr>
          <p:cNvPr id="3805" name="Google Shape;3805;p50"/>
          <p:cNvSpPr txBox="1"/>
          <p:nvPr/>
        </p:nvSpPr>
        <p:spPr>
          <a:xfrm>
            <a:off x="7402068" y="4333342"/>
            <a:ext cx="324612"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1ヶ月</a:t>
            </a:r>
            <a:endParaRPr b="0" i="0" sz="800" u="none" cap="none" strike="noStrike">
              <a:solidFill>
                <a:schemeClr val="dk1"/>
              </a:solidFill>
              <a:latin typeface="Calibri"/>
              <a:ea typeface="Calibri"/>
              <a:cs typeface="Calibri"/>
              <a:sym typeface="Calibri"/>
            </a:endParaRPr>
          </a:p>
        </p:txBody>
      </p:sp>
      <p:sp>
        <p:nvSpPr>
          <p:cNvPr id="3806" name="Google Shape;3806;p50"/>
          <p:cNvSpPr/>
          <p:nvPr/>
        </p:nvSpPr>
        <p:spPr>
          <a:xfrm>
            <a:off x="4315054" y="4314139"/>
            <a:ext cx="228600" cy="228600"/>
          </a:xfrm>
          <a:prstGeom prst="roundRect">
            <a:avLst>
              <a:gd fmla="val 100000" name="adj"/>
            </a:avLst>
          </a:prstGeom>
          <a:solidFill>
            <a:srgbClr val="FFF7ED"/>
          </a:solidFill>
          <a:ln cap="flat" cmpd="sng" w="12700">
            <a:solidFill>
              <a:srgbClr val="FED7A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0"/>
          <p:cNvSpPr txBox="1"/>
          <p:nvPr/>
        </p:nvSpPr>
        <p:spPr>
          <a:xfrm>
            <a:off x="4355287" y="4343400"/>
            <a:ext cx="238658"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EA580C"/>
              </a:buClr>
              <a:buSzPts val="900"/>
              <a:buFont typeface="Noto Sans JP"/>
              <a:buNone/>
            </a:pPr>
            <a:r>
              <a:rPr b="1" i="0" lang="en-US" sz="900" u="none" cap="none" strike="noStrike">
                <a:solidFill>
                  <a:srgbClr val="EA580C"/>
                </a:solidFill>
                <a:latin typeface="Noto Sans JP"/>
                <a:ea typeface="Noto Sans JP"/>
                <a:cs typeface="Noto Sans JP"/>
                <a:sym typeface="Noto Sans JP"/>
              </a:rPr>
              <a:t>P3</a:t>
            </a:r>
            <a:endParaRPr b="0" i="0" sz="900" u="none" cap="none" strike="noStrike">
              <a:solidFill>
                <a:schemeClr val="dk1"/>
              </a:solidFill>
              <a:latin typeface="Calibri"/>
              <a:ea typeface="Calibri"/>
              <a:cs typeface="Calibri"/>
              <a:sym typeface="Calibri"/>
            </a:endParaRPr>
          </a:p>
        </p:txBody>
      </p:sp>
      <p:sp>
        <p:nvSpPr>
          <p:cNvPr id="3808" name="Google Shape;3808;p50"/>
          <p:cNvSpPr txBox="1"/>
          <p:nvPr/>
        </p:nvSpPr>
        <p:spPr>
          <a:xfrm>
            <a:off x="4619549" y="4304995"/>
            <a:ext cx="1881835" cy="1911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リスク階層化とRACIの明確化</a:t>
            </a:r>
            <a:endParaRPr b="0" i="0" sz="1000" u="none" cap="none" strike="noStrike">
              <a:solidFill>
                <a:schemeClr val="dk1"/>
              </a:solidFill>
              <a:latin typeface="Calibri"/>
              <a:ea typeface="Calibri"/>
              <a:cs typeface="Calibri"/>
              <a:sym typeface="Calibri"/>
            </a:endParaRPr>
          </a:p>
        </p:txBody>
      </p:sp>
      <p:sp>
        <p:nvSpPr>
          <p:cNvPr id="3809" name="Google Shape;3809;p50"/>
          <p:cNvSpPr txBox="1"/>
          <p:nvPr/>
        </p:nvSpPr>
        <p:spPr>
          <a:xfrm>
            <a:off x="4315054" y="4657039"/>
            <a:ext cx="571500"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4A3B8"/>
              </a:buClr>
              <a:buSzPts val="800"/>
              <a:buFont typeface="Noto Sans JP"/>
              <a:buNone/>
            </a:pPr>
            <a:r>
              <a:rPr b="1" i="0" lang="en-US" sz="800" u="none" cap="none" strike="noStrike">
                <a:solidFill>
                  <a:srgbClr val="94A3B8"/>
                </a:solidFill>
                <a:latin typeface="Noto Sans JP"/>
                <a:ea typeface="Noto Sans JP"/>
                <a:cs typeface="Noto Sans JP"/>
                <a:sym typeface="Noto Sans JP"/>
              </a:rPr>
              <a:t>アクション</a:t>
            </a:r>
            <a:endParaRPr b="0" i="0" sz="800" u="none" cap="none" strike="noStrike">
              <a:solidFill>
                <a:schemeClr val="dk1"/>
              </a:solidFill>
              <a:latin typeface="Calibri"/>
              <a:ea typeface="Calibri"/>
              <a:cs typeface="Calibri"/>
              <a:sym typeface="Calibri"/>
            </a:endParaRPr>
          </a:p>
        </p:txBody>
      </p:sp>
      <p:sp>
        <p:nvSpPr>
          <p:cNvPr id="3810" name="Google Shape;3810;p50"/>
          <p:cNvSpPr txBox="1"/>
          <p:nvPr/>
        </p:nvSpPr>
        <p:spPr>
          <a:xfrm>
            <a:off x="4315054" y="4828946"/>
            <a:ext cx="3403397" cy="3054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0" i="0" lang="en-US" sz="800" u="none" cap="none" strike="noStrike">
                <a:solidFill>
                  <a:srgbClr val="475569"/>
                </a:solidFill>
                <a:latin typeface="Noto Sans JP"/>
                <a:ea typeface="Noto Sans JP"/>
                <a:cs typeface="Noto Sans JP"/>
                <a:sym typeface="Noto Sans JP"/>
              </a:rPr>
              <a:t>リスク分級ポリシー策定 (3段階)、RACI定義、エスカレーションフロー整備</a:t>
            </a:r>
            <a:endParaRPr b="0" i="0" sz="800" u="none" cap="none" strike="noStrike">
              <a:solidFill>
                <a:schemeClr val="dk1"/>
              </a:solidFill>
              <a:latin typeface="Calibri"/>
              <a:ea typeface="Calibri"/>
              <a:cs typeface="Calibri"/>
              <a:sym typeface="Calibri"/>
            </a:endParaRPr>
          </a:p>
        </p:txBody>
      </p:sp>
      <p:sp>
        <p:nvSpPr>
          <p:cNvPr id="3811" name="Google Shape;3811;p50"/>
          <p:cNvSpPr txBox="1"/>
          <p:nvPr/>
        </p:nvSpPr>
        <p:spPr>
          <a:xfrm>
            <a:off x="4315054" y="5207508"/>
            <a:ext cx="581558"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4A3B8"/>
              </a:buClr>
              <a:buSzPts val="800"/>
              <a:buFont typeface="Noto Sans JP"/>
              <a:buNone/>
            </a:pPr>
            <a:r>
              <a:rPr b="1" i="0" lang="en-US" sz="800" u="none" cap="none" strike="noStrike">
                <a:solidFill>
                  <a:srgbClr val="94A3B8"/>
                </a:solidFill>
                <a:latin typeface="Noto Sans JP"/>
                <a:ea typeface="Noto Sans JP"/>
                <a:cs typeface="Noto Sans JP"/>
                <a:sym typeface="Noto Sans JP"/>
              </a:rPr>
              <a:t>主な成果物</a:t>
            </a:r>
            <a:endParaRPr b="0" i="0" sz="800" u="none" cap="none" strike="noStrike">
              <a:solidFill>
                <a:schemeClr val="dk1"/>
              </a:solidFill>
              <a:latin typeface="Calibri"/>
              <a:ea typeface="Calibri"/>
              <a:cs typeface="Calibri"/>
              <a:sym typeface="Calibri"/>
            </a:endParaRPr>
          </a:p>
        </p:txBody>
      </p:sp>
      <p:sp>
        <p:nvSpPr>
          <p:cNvPr id="3812" name="Google Shape;3812;p50"/>
          <p:cNvSpPr txBox="1"/>
          <p:nvPr/>
        </p:nvSpPr>
        <p:spPr>
          <a:xfrm>
            <a:off x="4315054" y="5379415"/>
            <a:ext cx="3032150" cy="15270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0" i="0" lang="en-US" sz="800" u="none" cap="none" strike="noStrike">
                <a:solidFill>
                  <a:srgbClr val="475569"/>
                </a:solidFill>
                <a:latin typeface="Noto Sans JP"/>
                <a:ea typeface="Noto Sans JP"/>
                <a:cs typeface="Noto Sans JP"/>
                <a:sym typeface="Noto Sans JP"/>
              </a:rPr>
              <a:t>リスク分級ポリシー、RACI定義書、エスカレーションフロー図</a:t>
            </a:r>
            <a:endParaRPr b="0" i="0" sz="800" u="none" cap="none" strike="noStrike">
              <a:solidFill>
                <a:schemeClr val="dk1"/>
              </a:solidFill>
              <a:latin typeface="Calibri"/>
              <a:ea typeface="Calibri"/>
              <a:cs typeface="Calibri"/>
              <a:sym typeface="Calibri"/>
            </a:endParaRPr>
          </a:p>
        </p:txBody>
      </p:sp>
      <p:sp>
        <p:nvSpPr>
          <p:cNvPr id="3813" name="Google Shape;3813;p50"/>
          <p:cNvSpPr/>
          <p:nvPr/>
        </p:nvSpPr>
        <p:spPr>
          <a:xfrm>
            <a:off x="4315054" y="5991149"/>
            <a:ext cx="3409798" cy="437998"/>
          </a:xfrm>
          <a:prstGeom prst="roundRect">
            <a:avLst>
              <a:gd fmla="val 27231"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814" name="Google Shape;3814;p50"/>
          <p:cNvPicPr preferRelativeResize="0"/>
          <p:nvPr/>
        </p:nvPicPr>
        <p:blipFill rotWithShape="1">
          <a:blip r:embed="rId14">
            <a:alphaModFix/>
          </a:blip>
          <a:srcRect b="0" l="-12393" r="-12392" t="0"/>
          <a:stretch/>
        </p:blipFill>
        <p:spPr>
          <a:xfrm>
            <a:off x="4401007" y="6081674"/>
            <a:ext cx="133502" cy="95098"/>
          </a:xfrm>
          <a:prstGeom prst="rect">
            <a:avLst/>
          </a:prstGeom>
          <a:noFill/>
          <a:ln>
            <a:noFill/>
          </a:ln>
        </p:spPr>
      </p:pic>
      <p:sp>
        <p:nvSpPr>
          <p:cNvPr id="3815" name="Google Shape;3815;p50"/>
          <p:cNvSpPr txBox="1"/>
          <p:nvPr/>
        </p:nvSpPr>
        <p:spPr>
          <a:xfrm>
            <a:off x="4591202" y="6057900"/>
            <a:ext cx="1105510"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リスク分級適用率100%</a:t>
            </a:r>
            <a:endParaRPr b="0" i="0" sz="800" u="none" cap="none" strike="noStrike">
              <a:solidFill>
                <a:schemeClr val="dk1"/>
              </a:solidFill>
              <a:latin typeface="Calibri"/>
              <a:ea typeface="Calibri"/>
              <a:cs typeface="Calibri"/>
              <a:sym typeface="Calibri"/>
            </a:endParaRPr>
          </a:p>
        </p:txBody>
      </p:sp>
      <p:pic>
        <p:nvPicPr>
          <p:cNvPr descr="preencoded.png" id="3816" name="Google Shape;3816;p50"/>
          <p:cNvPicPr preferRelativeResize="0"/>
          <p:nvPr/>
        </p:nvPicPr>
        <p:blipFill rotWithShape="1">
          <a:blip r:embed="rId15">
            <a:alphaModFix/>
          </a:blip>
          <a:srcRect b="0" l="-6153" r="-6154" t="0"/>
          <a:stretch/>
        </p:blipFill>
        <p:spPr>
          <a:xfrm>
            <a:off x="4401007" y="6243523"/>
            <a:ext cx="133502" cy="95098"/>
          </a:xfrm>
          <a:prstGeom prst="rect">
            <a:avLst/>
          </a:prstGeom>
          <a:noFill/>
          <a:ln>
            <a:noFill/>
          </a:ln>
        </p:spPr>
      </p:pic>
      <p:sp>
        <p:nvSpPr>
          <p:cNvPr id="3817" name="Google Shape;3817;p50"/>
          <p:cNvSpPr txBox="1"/>
          <p:nvPr/>
        </p:nvSpPr>
        <p:spPr>
          <a:xfrm>
            <a:off x="4591202" y="6219749"/>
            <a:ext cx="1334110"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低リスク変更の自動化率80%</a:t>
            </a:r>
            <a:endParaRPr b="0" i="0" sz="800" u="none" cap="none" strike="noStrike">
              <a:solidFill>
                <a:schemeClr val="dk1"/>
              </a:solidFill>
              <a:latin typeface="Calibri"/>
              <a:ea typeface="Calibri"/>
              <a:cs typeface="Calibri"/>
              <a:sym typeface="Calibri"/>
            </a:endParaRPr>
          </a:p>
        </p:txBody>
      </p:sp>
      <p:pic>
        <p:nvPicPr>
          <p:cNvPr descr="preencoded.png" id="3818" name="Google Shape;3818;p50"/>
          <p:cNvPicPr preferRelativeResize="0"/>
          <p:nvPr/>
        </p:nvPicPr>
        <p:blipFill rotWithShape="1">
          <a:blip r:embed="rId16">
            <a:alphaModFix/>
          </a:blip>
          <a:srcRect b="0" l="0" r="0" t="0"/>
          <a:stretch/>
        </p:blipFill>
        <p:spPr>
          <a:xfrm>
            <a:off x="8076895" y="1147572"/>
            <a:ext cx="152705" cy="152705"/>
          </a:xfrm>
          <a:prstGeom prst="rect">
            <a:avLst/>
          </a:prstGeom>
          <a:noFill/>
          <a:ln>
            <a:noFill/>
          </a:ln>
        </p:spPr>
      </p:pic>
      <p:sp>
        <p:nvSpPr>
          <p:cNvPr id="3819" name="Google Shape;3819;p50"/>
          <p:cNvSpPr txBox="1"/>
          <p:nvPr/>
        </p:nvSpPr>
        <p:spPr>
          <a:xfrm>
            <a:off x="8305495" y="1110082"/>
            <a:ext cx="734263"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成功の鍵</a:t>
            </a:r>
            <a:endParaRPr b="0" i="0" sz="1200" u="none" cap="none" strike="noStrike">
              <a:solidFill>
                <a:schemeClr val="dk1"/>
              </a:solidFill>
              <a:latin typeface="Calibri"/>
              <a:ea typeface="Calibri"/>
              <a:cs typeface="Calibri"/>
              <a:sym typeface="Calibri"/>
            </a:endParaRPr>
          </a:p>
        </p:txBody>
      </p:sp>
      <p:sp>
        <p:nvSpPr>
          <p:cNvPr id="3820" name="Google Shape;3820;p50"/>
          <p:cNvSpPr/>
          <p:nvPr/>
        </p:nvSpPr>
        <p:spPr>
          <a:xfrm>
            <a:off x="8076895" y="1528877"/>
            <a:ext cx="3733495" cy="933602"/>
          </a:xfrm>
          <a:prstGeom prst="roundRect">
            <a:avLst>
              <a:gd fmla="val 9994" name="adj"/>
            </a:avLst>
          </a:prstGeom>
          <a:solidFill>
            <a:srgbClr val="FFFFFF"/>
          </a:solidFill>
          <a:ln cap="flat" cmpd="sng" w="12700">
            <a:solidFill>
              <a:srgbClr val="E2E8F0"/>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0"/>
          <p:cNvSpPr/>
          <p:nvPr/>
        </p:nvSpPr>
        <p:spPr>
          <a:xfrm>
            <a:off x="8201254" y="1821485"/>
            <a:ext cx="342900" cy="342900"/>
          </a:xfrm>
          <a:prstGeom prst="roundRect">
            <a:avLst>
              <a:gd fmla="val 59259" name="adj"/>
            </a:avLst>
          </a:prstGeom>
          <a:solidFill>
            <a:srgbClr val="EF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822" name="Google Shape;3822;p50"/>
          <p:cNvPicPr preferRelativeResize="0"/>
          <p:nvPr/>
        </p:nvPicPr>
        <p:blipFill rotWithShape="1">
          <a:blip r:embed="rId17">
            <a:alphaModFix/>
          </a:blip>
          <a:srcRect b="0" l="-33" r="-32" t="0"/>
          <a:stretch/>
        </p:blipFill>
        <p:spPr>
          <a:xfrm>
            <a:off x="8287207" y="1916582"/>
            <a:ext cx="171907" cy="152705"/>
          </a:xfrm>
          <a:prstGeom prst="rect">
            <a:avLst/>
          </a:prstGeom>
          <a:noFill/>
          <a:ln>
            <a:noFill/>
          </a:ln>
        </p:spPr>
      </p:pic>
      <p:sp>
        <p:nvSpPr>
          <p:cNvPr id="3823" name="Google Shape;3823;p50"/>
          <p:cNvSpPr txBox="1"/>
          <p:nvPr/>
        </p:nvSpPr>
        <p:spPr>
          <a:xfrm>
            <a:off x="8658454" y="1754734"/>
            <a:ext cx="969264" cy="1810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可観測性の強化</a:t>
            </a:r>
            <a:endParaRPr b="0" i="0" sz="900" u="none" cap="none" strike="noStrike">
              <a:solidFill>
                <a:schemeClr val="dk1"/>
              </a:solidFill>
              <a:latin typeface="Calibri"/>
              <a:ea typeface="Calibri"/>
              <a:cs typeface="Calibri"/>
              <a:sym typeface="Calibri"/>
            </a:endParaRPr>
          </a:p>
        </p:txBody>
      </p:sp>
      <p:sp>
        <p:nvSpPr>
          <p:cNvPr id="3824" name="Google Shape;3824;p50"/>
          <p:cNvSpPr txBox="1"/>
          <p:nvPr/>
        </p:nvSpPr>
        <p:spPr>
          <a:xfrm>
            <a:off x="8658454" y="1949501"/>
            <a:ext cx="3108046" cy="2953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0" i="0" lang="en-US" sz="800" u="none" cap="none" strike="noStrike">
                <a:solidFill>
                  <a:srgbClr val="64748B"/>
                </a:solidFill>
                <a:latin typeface="Noto Sans JP"/>
                <a:ea typeface="Noto Sans JP"/>
                <a:cs typeface="Noto Sans JP"/>
                <a:sym typeface="Noto Sans JP"/>
              </a:rPr>
              <a:t>ログ、メトリクス、トレースを統合し、システムの死角をなくすことで異常を早期発見。</a:t>
            </a:r>
            <a:endParaRPr b="0" i="0" sz="800" u="none" cap="none" strike="noStrike">
              <a:solidFill>
                <a:schemeClr val="dk1"/>
              </a:solidFill>
              <a:latin typeface="Calibri"/>
              <a:ea typeface="Calibri"/>
              <a:cs typeface="Calibri"/>
              <a:sym typeface="Calibri"/>
            </a:endParaRPr>
          </a:p>
        </p:txBody>
      </p:sp>
      <p:sp>
        <p:nvSpPr>
          <p:cNvPr id="3825" name="Google Shape;3825;p50"/>
          <p:cNvSpPr/>
          <p:nvPr/>
        </p:nvSpPr>
        <p:spPr>
          <a:xfrm>
            <a:off x="8076895" y="2553005"/>
            <a:ext cx="3733495" cy="933602"/>
          </a:xfrm>
          <a:prstGeom prst="roundRect">
            <a:avLst>
              <a:gd fmla="val 9994" name="adj"/>
            </a:avLst>
          </a:prstGeom>
          <a:solidFill>
            <a:srgbClr val="FFFFFF"/>
          </a:solidFill>
          <a:ln cap="flat" cmpd="sng" w="12700">
            <a:solidFill>
              <a:srgbClr val="E2E8F0"/>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0"/>
          <p:cNvSpPr/>
          <p:nvPr/>
        </p:nvSpPr>
        <p:spPr>
          <a:xfrm>
            <a:off x="8201254" y="2845613"/>
            <a:ext cx="342900" cy="342900"/>
          </a:xfrm>
          <a:prstGeom prst="roundRect">
            <a:avLst>
              <a:gd fmla="val 59259" name="adj"/>
            </a:avLst>
          </a:prstGeom>
          <a:solidFill>
            <a:srgbClr val="FE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827" name="Google Shape;3827;p50"/>
          <p:cNvPicPr preferRelativeResize="0"/>
          <p:nvPr/>
        </p:nvPicPr>
        <p:blipFill rotWithShape="1">
          <a:blip r:embed="rId18">
            <a:alphaModFix/>
          </a:blip>
          <a:srcRect b="0" l="0" r="0" t="0"/>
          <a:stretch/>
        </p:blipFill>
        <p:spPr>
          <a:xfrm>
            <a:off x="8296351" y="2940710"/>
            <a:ext cx="152705" cy="152705"/>
          </a:xfrm>
          <a:prstGeom prst="rect">
            <a:avLst/>
          </a:prstGeom>
          <a:noFill/>
          <a:ln>
            <a:noFill/>
          </a:ln>
        </p:spPr>
      </p:pic>
      <p:sp>
        <p:nvSpPr>
          <p:cNvPr id="3828" name="Google Shape;3828;p50"/>
          <p:cNvSpPr txBox="1"/>
          <p:nvPr/>
        </p:nvSpPr>
        <p:spPr>
          <a:xfrm>
            <a:off x="8658454" y="2778862"/>
            <a:ext cx="1464869" cy="1810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即時中断とキルスイッチ</a:t>
            </a:r>
            <a:endParaRPr b="0" i="0" sz="900" u="none" cap="none" strike="noStrike">
              <a:solidFill>
                <a:schemeClr val="dk1"/>
              </a:solidFill>
              <a:latin typeface="Calibri"/>
              <a:ea typeface="Calibri"/>
              <a:cs typeface="Calibri"/>
              <a:sym typeface="Calibri"/>
            </a:endParaRPr>
          </a:p>
        </p:txBody>
      </p:sp>
      <p:sp>
        <p:nvSpPr>
          <p:cNvPr id="3829" name="Google Shape;3829;p50"/>
          <p:cNvSpPr txBox="1"/>
          <p:nvPr/>
        </p:nvSpPr>
        <p:spPr>
          <a:xfrm>
            <a:off x="8658454" y="2973629"/>
            <a:ext cx="3012948" cy="2953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0" i="0" lang="en-US" sz="800" u="none" cap="none" strike="noStrike">
                <a:solidFill>
                  <a:srgbClr val="64748B"/>
                </a:solidFill>
                <a:latin typeface="Noto Sans JP"/>
                <a:ea typeface="Noto Sans JP"/>
                <a:cs typeface="Noto Sans JP"/>
                <a:sym typeface="Noto Sans JP"/>
              </a:rPr>
              <a:t>全デプロイ経路に緊急停止機能を実装し、障害拡大を物理的に遮断できる体制。</a:t>
            </a:r>
            <a:endParaRPr b="0" i="0" sz="800" u="none" cap="none" strike="noStrike">
              <a:solidFill>
                <a:schemeClr val="dk1"/>
              </a:solidFill>
              <a:latin typeface="Calibri"/>
              <a:ea typeface="Calibri"/>
              <a:cs typeface="Calibri"/>
              <a:sym typeface="Calibri"/>
            </a:endParaRPr>
          </a:p>
        </p:txBody>
      </p:sp>
      <p:sp>
        <p:nvSpPr>
          <p:cNvPr id="3830" name="Google Shape;3830;p50"/>
          <p:cNvSpPr/>
          <p:nvPr/>
        </p:nvSpPr>
        <p:spPr>
          <a:xfrm>
            <a:off x="8076895" y="3576218"/>
            <a:ext cx="3733495" cy="933602"/>
          </a:xfrm>
          <a:prstGeom prst="roundRect">
            <a:avLst>
              <a:gd fmla="val 9994" name="adj"/>
            </a:avLst>
          </a:prstGeom>
          <a:solidFill>
            <a:srgbClr val="FFFFFF"/>
          </a:solidFill>
          <a:ln cap="flat" cmpd="sng" w="12700">
            <a:solidFill>
              <a:srgbClr val="E2E8F0"/>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0"/>
          <p:cNvSpPr/>
          <p:nvPr/>
        </p:nvSpPr>
        <p:spPr>
          <a:xfrm>
            <a:off x="8201254" y="3869741"/>
            <a:ext cx="342900" cy="342900"/>
          </a:xfrm>
          <a:prstGeom prst="roundRect">
            <a:avLst>
              <a:gd fmla="val 59259" name="adj"/>
            </a:avLst>
          </a:prstGeom>
          <a:solidFill>
            <a:srgbClr val="ECFD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832" name="Google Shape;3832;p50"/>
          <p:cNvPicPr preferRelativeResize="0"/>
          <p:nvPr/>
        </p:nvPicPr>
        <p:blipFill rotWithShape="1">
          <a:blip r:embed="rId19">
            <a:alphaModFix/>
          </a:blip>
          <a:srcRect b="0" l="0" r="0" t="0"/>
          <a:stretch/>
        </p:blipFill>
        <p:spPr>
          <a:xfrm>
            <a:off x="8296351" y="3964838"/>
            <a:ext cx="152705" cy="152705"/>
          </a:xfrm>
          <a:prstGeom prst="rect">
            <a:avLst/>
          </a:prstGeom>
          <a:noFill/>
          <a:ln>
            <a:noFill/>
          </a:ln>
        </p:spPr>
      </p:pic>
      <p:sp>
        <p:nvSpPr>
          <p:cNvPr id="3833" name="Google Shape;3833;p50"/>
          <p:cNvSpPr txBox="1"/>
          <p:nvPr/>
        </p:nvSpPr>
        <p:spPr>
          <a:xfrm>
            <a:off x="8658454" y="3802075"/>
            <a:ext cx="1826971" cy="1810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継続的検証 (Shadow/Replay)</a:t>
            </a:r>
            <a:endParaRPr b="0" i="0" sz="900" u="none" cap="none" strike="noStrike">
              <a:solidFill>
                <a:schemeClr val="dk1"/>
              </a:solidFill>
              <a:latin typeface="Calibri"/>
              <a:ea typeface="Calibri"/>
              <a:cs typeface="Calibri"/>
              <a:sym typeface="Calibri"/>
            </a:endParaRPr>
          </a:p>
        </p:txBody>
      </p:sp>
      <p:sp>
        <p:nvSpPr>
          <p:cNvPr id="3834" name="Google Shape;3834;p50"/>
          <p:cNvSpPr txBox="1"/>
          <p:nvPr/>
        </p:nvSpPr>
        <p:spPr>
          <a:xfrm>
            <a:off x="8658454" y="3997757"/>
            <a:ext cx="3108046" cy="2953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0" i="0" lang="en-US" sz="800" u="none" cap="none" strike="noStrike">
                <a:solidFill>
                  <a:srgbClr val="64748B"/>
                </a:solidFill>
                <a:latin typeface="Noto Sans JP"/>
                <a:ea typeface="Noto Sans JP"/>
                <a:cs typeface="Noto Sans JP"/>
                <a:sym typeface="Noto Sans JP"/>
              </a:rPr>
              <a:t>本番トラフィックを用いた安全な検証体制で、リリース前の品質確信度を向上。</a:t>
            </a:r>
            <a:endParaRPr b="0" i="0" sz="800" u="none" cap="none" strike="noStrike">
              <a:solidFill>
                <a:schemeClr val="dk1"/>
              </a:solidFill>
              <a:latin typeface="Calibri"/>
              <a:ea typeface="Calibri"/>
              <a:cs typeface="Calibri"/>
              <a:sym typeface="Calibri"/>
            </a:endParaRPr>
          </a:p>
        </p:txBody>
      </p:sp>
      <p:sp>
        <p:nvSpPr>
          <p:cNvPr id="3835" name="Google Shape;3835;p50"/>
          <p:cNvSpPr/>
          <p:nvPr/>
        </p:nvSpPr>
        <p:spPr>
          <a:xfrm>
            <a:off x="8076895" y="4600346"/>
            <a:ext cx="3733495" cy="933602"/>
          </a:xfrm>
          <a:prstGeom prst="roundRect">
            <a:avLst>
              <a:gd fmla="val 9994" name="adj"/>
            </a:avLst>
          </a:prstGeom>
          <a:solidFill>
            <a:srgbClr val="FFFFFF"/>
          </a:solidFill>
          <a:ln cap="flat" cmpd="sng" w="12700">
            <a:solidFill>
              <a:srgbClr val="E2E8F0"/>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0"/>
          <p:cNvSpPr/>
          <p:nvPr/>
        </p:nvSpPr>
        <p:spPr>
          <a:xfrm>
            <a:off x="8201254" y="4893869"/>
            <a:ext cx="342900" cy="342900"/>
          </a:xfrm>
          <a:prstGeom prst="roundRect">
            <a:avLst>
              <a:gd fmla="val 59259" name="adj"/>
            </a:avLst>
          </a:prstGeom>
          <a:solidFill>
            <a:srgbClr val="F5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837" name="Google Shape;3837;p50"/>
          <p:cNvPicPr preferRelativeResize="0"/>
          <p:nvPr/>
        </p:nvPicPr>
        <p:blipFill rotWithShape="1">
          <a:blip r:embed="rId20">
            <a:alphaModFix/>
          </a:blip>
          <a:srcRect b="-179" l="0" r="0" t="-180"/>
          <a:stretch/>
        </p:blipFill>
        <p:spPr>
          <a:xfrm>
            <a:off x="8277149" y="4988966"/>
            <a:ext cx="190195" cy="152705"/>
          </a:xfrm>
          <a:prstGeom prst="rect">
            <a:avLst/>
          </a:prstGeom>
          <a:noFill/>
          <a:ln>
            <a:noFill/>
          </a:ln>
        </p:spPr>
      </p:pic>
      <p:sp>
        <p:nvSpPr>
          <p:cNvPr id="3838" name="Google Shape;3838;p50"/>
          <p:cNvSpPr txBox="1"/>
          <p:nvPr/>
        </p:nvSpPr>
        <p:spPr>
          <a:xfrm>
            <a:off x="8658454" y="4826203"/>
            <a:ext cx="1093622" cy="1810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段階的な権限委譲</a:t>
            </a:r>
            <a:endParaRPr b="0" i="0" sz="900" u="none" cap="none" strike="noStrike">
              <a:solidFill>
                <a:schemeClr val="dk1"/>
              </a:solidFill>
              <a:latin typeface="Calibri"/>
              <a:ea typeface="Calibri"/>
              <a:cs typeface="Calibri"/>
              <a:sym typeface="Calibri"/>
            </a:endParaRPr>
          </a:p>
        </p:txBody>
      </p:sp>
      <p:sp>
        <p:nvSpPr>
          <p:cNvPr id="3839" name="Google Shape;3839;p50"/>
          <p:cNvSpPr txBox="1"/>
          <p:nvPr/>
        </p:nvSpPr>
        <p:spPr>
          <a:xfrm>
            <a:off x="8658454" y="5021885"/>
            <a:ext cx="3117190" cy="2953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0" i="0" lang="en-US" sz="800" u="none" cap="none" strike="noStrike">
                <a:solidFill>
                  <a:srgbClr val="64748B"/>
                </a:solidFill>
                <a:latin typeface="Noto Sans JP"/>
                <a:ea typeface="Noto Sans JP"/>
                <a:cs typeface="Noto Sans JP"/>
                <a:sym typeface="Noto Sans JP"/>
              </a:rPr>
              <a:t>明確なガードレールに基づき、信頼できるプロセスにのみ自動化権限を拡大。</a:t>
            </a:r>
            <a:endParaRPr b="0" i="0" sz="800" u="none" cap="none" strike="noStrike">
              <a:solidFill>
                <a:schemeClr val="dk1"/>
              </a:solidFill>
              <a:latin typeface="Calibri"/>
              <a:ea typeface="Calibri"/>
              <a:cs typeface="Calibri"/>
              <a:sym typeface="Calibri"/>
            </a:endParaRPr>
          </a:p>
        </p:txBody>
      </p:sp>
      <p:sp>
        <p:nvSpPr>
          <p:cNvPr id="3840" name="Google Shape;3840;p50"/>
          <p:cNvSpPr/>
          <p:nvPr/>
        </p:nvSpPr>
        <p:spPr>
          <a:xfrm>
            <a:off x="8076895" y="5624474"/>
            <a:ext cx="3733495" cy="933602"/>
          </a:xfrm>
          <a:prstGeom prst="roundRect">
            <a:avLst>
              <a:gd fmla="val 9994" name="adj"/>
            </a:avLst>
          </a:prstGeom>
          <a:solidFill>
            <a:srgbClr val="FFFFFF"/>
          </a:solidFill>
          <a:ln cap="flat" cmpd="sng" w="12700">
            <a:solidFill>
              <a:srgbClr val="E2E8F0"/>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841" name="Google Shape;3841;p50"/>
          <p:cNvPicPr preferRelativeResize="0"/>
          <p:nvPr/>
        </p:nvPicPr>
        <p:blipFill rotWithShape="1">
          <a:blip r:embed="rId21">
            <a:alphaModFix/>
          </a:blip>
          <a:srcRect b="0" l="0" r="0" t="0"/>
          <a:stretch/>
        </p:blipFill>
        <p:spPr>
          <a:xfrm>
            <a:off x="8296351" y="6013094"/>
            <a:ext cx="152705" cy="152705"/>
          </a:xfrm>
          <a:prstGeom prst="rect">
            <a:avLst/>
          </a:prstGeom>
          <a:noFill/>
          <a:ln>
            <a:noFill/>
          </a:ln>
        </p:spPr>
      </p:pic>
      <p:sp>
        <p:nvSpPr>
          <p:cNvPr id="3842" name="Google Shape;3842;p50"/>
          <p:cNvSpPr txBox="1"/>
          <p:nvPr/>
        </p:nvSpPr>
        <p:spPr>
          <a:xfrm>
            <a:off x="8658454" y="5850331"/>
            <a:ext cx="1702613" cy="1810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明確なエスカレーション基準</a:t>
            </a:r>
            <a:endParaRPr b="0" i="0" sz="900" u="none" cap="none" strike="noStrike">
              <a:solidFill>
                <a:schemeClr val="dk1"/>
              </a:solidFill>
              <a:latin typeface="Calibri"/>
              <a:ea typeface="Calibri"/>
              <a:cs typeface="Calibri"/>
              <a:sym typeface="Calibri"/>
            </a:endParaRPr>
          </a:p>
        </p:txBody>
      </p:sp>
      <p:sp>
        <p:nvSpPr>
          <p:cNvPr id="3843" name="Google Shape;3843;p50"/>
          <p:cNvSpPr txBox="1"/>
          <p:nvPr/>
        </p:nvSpPr>
        <p:spPr>
          <a:xfrm>
            <a:off x="8658454" y="6045098"/>
            <a:ext cx="3088843" cy="2953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0" i="0" lang="en-US" sz="800" u="none" cap="none" strike="noStrike">
                <a:solidFill>
                  <a:srgbClr val="64748B"/>
                </a:solidFill>
                <a:latin typeface="Noto Sans JP"/>
                <a:ea typeface="Noto Sans JP"/>
                <a:cs typeface="Noto Sans JP"/>
                <a:sym typeface="Noto Sans JP"/>
              </a:rPr>
              <a:t>「誰に」「いつ」判断を仰ぐかをRACIで定義し、障害時の判断遅延を防ぐ。</a:t>
            </a:r>
            <a:endParaRPr b="0" i="0" sz="800" u="none" cap="none" strike="noStrike">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8" name="Shape 3848"/>
        <p:cNvGrpSpPr/>
        <p:nvPr/>
      </p:nvGrpSpPr>
      <p:grpSpPr>
        <a:xfrm>
          <a:off x="0" y="0"/>
          <a:ext cx="0" cy="0"/>
          <a:chOff x="0" y="0"/>
          <a:chExt cx="0" cy="0"/>
        </a:xfrm>
      </p:grpSpPr>
      <p:sp>
        <p:nvSpPr>
          <p:cNvPr id="3849" name="Google Shape;3849;p51"/>
          <p:cNvSpPr/>
          <p:nvPr/>
        </p:nvSpPr>
        <p:spPr>
          <a:xfrm>
            <a:off x="0" y="0"/>
            <a:ext cx="12191695"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1"/>
          <p:cNvSpPr/>
          <p:nvPr/>
        </p:nvSpPr>
        <p:spPr>
          <a:xfrm>
            <a:off x="0" y="0"/>
            <a:ext cx="12191695"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1"/>
          <p:cNvSpPr/>
          <p:nvPr/>
        </p:nvSpPr>
        <p:spPr>
          <a:xfrm>
            <a:off x="381305" y="952805"/>
            <a:ext cx="11430000" cy="9144"/>
          </a:xfrm>
          <a:prstGeom prst="rect">
            <a:avLst/>
          </a:prstGeom>
          <a:solidFill>
            <a:srgbClr val="E5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1"/>
          <p:cNvSpPr txBox="1"/>
          <p:nvPr/>
        </p:nvSpPr>
        <p:spPr>
          <a:xfrm>
            <a:off x="381305" y="228600"/>
            <a:ext cx="5094122" cy="1810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B82F6"/>
              </a:buClr>
              <a:buSzPts val="900"/>
              <a:buFont typeface="Noto Sans JP"/>
              <a:buNone/>
            </a:pPr>
            <a:r>
              <a:rPr b="1" i="0" lang="en-US" sz="900" u="none" cap="none" strike="noStrike">
                <a:solidFill>
                  <a:srgbClr val="3B82F6"/>
                </a:solidFill>
                <a:latin typeface="Noto Sans JP"/>
                <a:ea typeface="Noto Sans JP"/>
                <a:cs typeface="Noto Sans JP"/>
                <a:sym typeface="Noto Sans JP"/>
              </a:rPr>
              <a:t>STAGE TRANSITION: DEVELOPMENT TO FULL AI INTEGRATION (DETAIL 1/2)</a:t>
            </a:r>
            <a:endParaRPr b="0" i="0" sz="900" u="none" cap="none" strike="noStrike">
              <a:solidFill>
                <a:schemeClr val="dk1"/>
              </a:solidFill>
              <a:latin typeface="Calibri"/>
              <a:ea typeface="Calibri"/>
              <a:cs typeface="Calibri"/>
              <a:sym typeface="Calibri"/>
            </a:endParaRPr>
          </a:p>
        </p:txBody>
      </p:sp>
      <p:sp>
        <p:nvSpPr>
          <p:cNvPr id="3853" name="Google Shape;3853;p51"/>
          <p:cNvSpPr txBox="1"/>
          <p:nvPr/>
        </p:nvSpPr>
        <p:spPr>
          <a:xfrm>
            <a:off x="381305" y="442570"/>
            <a:ext cx="5486400" cy="38130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100"/>
              <a:buFont typeface="Noto Sans JP"/>
              <a:buNone/>
            </a:pPr>
            <a:r>
              <a:rPr b="1" i="0" lang="en-US" sz="2100" u="none" cap="none" strike="noStrike">
                <a:solidFill>
                  <a:srgbClr val="0F172A"/>
                </a:solidFill>
                <a:latin typeface="Noto Sans JP"/>
                <a:ea typeface="Noto Sans JP"/>
                <a:cs typeface="Noto Sans JP"/>
                <a:sym typeface="Noto Sans JP"/>
              </a:rPr>
              <a:t>発展→完全AI統合 移行課題（詳細・課題編）</a:t>
            </a:r>
            <a:endParaRPr b="0" i="0" sz="2100" u="none" cap="none" strike="noStrike">
              <a:solidFill>
                <a:schemeClr val="dk1"/>
              </a:solidFill>
              <a:latin typeface="Calibri"/>
              <a:ea typeface="Calibri"/>
              <a:cs typeface="Calibri"/>
              <a:sym typeface="Calibri"/>
            </a:endParaRPr>
          </a:p>
        </p:txBody>
      </p:sp>
      <p:sp>
        <p:nvSpPr>
          <p:cNvPr id="3854" name="Google Shape;3854;p51"/>
          <p:cNvSpPr/>
          <p:nvPr/>
        </p:nvSpPr>
        <p:spPr>
          <a:xfrm>
            <a:off x="9259214" y="580644"/>
            <a:ext cx="2553005" cy="256946"/>
          </a:xfrm>
          <a:prstGeom prst="roundRect">
            <a:avLst>
              <a:gd fmla="val 355872" name="adj"/>
            </a:avLst>
          </a:prstGeom>
          <a:solidFill>
            <a:srgbClr val="F1F5F9"/>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1"/>
          <p:cNvSpPr txBox="1"/>
          <p:nvPr/>
        </p:nvSpPr>
        <p:spPr>
          <a:xfrm>
            <a:off x="9364370" y="629107"/>
            <a:ext cx="2422246" cy="15270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Template: stage_transition_detail_challenges</a:t>
            </a:r>
            <a:endParaRPr b="0" i="0" sz="800" u="none" cap="none" strike="noStrike">
              <a:solidFill>
                <a:schemeClr val="dk1"/>
              </a:solidFill>
              <a:latin typeface="Calibri"/>
              <a:ea typeface="Calibri"/>
              <a:cs typeface="Calibri"/>
              <a:sym typeface="Calibri"/>
            </a:endParaRPr>
          </a:p>
        </p:txBody>
      </p:sp>
      <p:sp>
        <p:nvSpPr>
          <p:cNvPr id="3856" name="Google Shape;3856;p51"/>
          <p:cNvSpPr/>
          <p:nvPr/>
        </p:nvSpPr>
        <p:spPr>
          <a:xfrm>
            <a:off x="381305" y="1538021"/>
            <a:ext cx="5009998" cy="19202"/>
          </a:xfrm>
          <a:prstGeom prst="rect">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857" name="Google Shape;3857;p51"/>
          <p:cNvPicPr preferRelativeResize="0"/>
          <p:nvPr/>
        </p:nvPicPr>
        <p:blipFill rotWithShape="1">
          <a:blip r:embed="rId3">
            <a:alphaModFix/>
          </a:blip>
          <a:srcRect b="0" l="0" r="0" t="0"/>
          <a:stretch/>
        </p:blipFill>
        <p:spPr>
          <a:xfrm>
            <a:off x="381305" y="1248156"/>
            <a:ext cx="171907" cy="171907"/>
          </a:xfrm>
          <a:prstGeom prst="rect">
            <a:avLst/>
          </a:prstGeom>
          <a:noFill/>
          <a:ln>
            <a:noFill/>
          </a:ln>
        </p:spPr>
      </p:pic>
      <p:sp>
        <p:nvSpPr>
          <p:cNvPr id="3858" name="Google Shape;3858;p51"/>
          <p:cNvSpPr txBox="1"/>
          <p:nvPr/>
        </p:nvSpPr>
        <p:spPr>
          <a:xfrm>
            <a:off x="647395" y="1205179"/>
            <a:ext cx="3215030" cy="2478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現状と目標のギャップ：何が足りないか</a:t>
            </a:r>
            <a:endParaRPr b="0" i="0" sz="1300" u="none" cap="none" strike="noStrike">
              <a:solidFill>
                <a:schemeClr val="dk1"/>
              </a:solidFill>
              <a:latin typeface="Calibri"/>
              <a:ea typeface="Calibri"/>
              <a:cs typeface="Calibri"/>
              <a:sym typeface="Calibri"/>
            </a:endParaRPr>
          </a:p>
        </p:txBody>
      </p:sp>
      <p:sp>
        <p:nvSpPr>
          <p:cNvPr id="3859" name="Google Shape;3859;p51"/>
          <p:cNvSpPr/>
          <p:nvPr/>
        </p:nvSpPr>
        <p:spPr>
          <a:xfrm>
            <a:off x="381305" y="1824228"/>
            <a:ext cx="2428646" cy="2333549"/>
          </a:xfrm>
          <a:prstGeom prst="roundRect">
            <a:avLst>
              <a:gd fmla="val 1919" name="adj"/>
            </a:avLst>
          </a:prstGeom>
          <a:solidFill>
            <a:srgbClr val="FFFFFF"/>
          </a:solidFill>
          <a:ln cap="flat" cmpd="sng" w="12700">
            <a:solidFill>
              <a:srgbClr val="E2E8F0"/>
            </a:solidFill>
            <a:prstDash val="solid"/>
            <a:round/>
            <a:headEnd len="sm" w="sm" type="none"/>
            <a:tailEnd len="sm" w="sm" type="none"/>
          </a:ln>
          <a:effectLst>
            <a:outerShdw blurRad="63500" rotWithShape="0" algn="bl" dir="5400000" dist="381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1"/>
          <p:cNvSpPr/>
          <p:nvPr/>
        </p:nvSpPr>
        <p:spPr>
          <a:xfrm>
            <a:off x="381305" y="1824228"/>
            <a:ext cx="38405" cy="2307031"/>
          </a:xfrm>
          <a:prstGeom prst="rect">
            <a:avLst/>
          </a:prstGeom>
          <a:solidFill>
            <a:srgbClr val="3B82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1"/>
          <p:cNvSpPr txBox="1"/>
          <p:nvPr/>
        </p:nvSpPr>
        <p:spPr>
          <a:xfrm>
            <a:off x="523951" y="1966874"/>
            <a:ext cx="943661"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TECHNOLOGY</a:t>
            </a:r>
            <a:endParaRPr b="0" i="0" sz="900" u="none" cap="none" strike="noStrike">
              <a:solidFill>
                <a:schemeClr val="dk1"/>
              </a:solidFill>
              <a:latin typeface="Calibri"/>
              <a:ea typeface="Calibri"/>
              <a:cs typeface="Calibri"/>
              <a:sym typeface="Calibri"/>
            </a:endParaRPr>
          </a:p>
        </p:txBody>
      </p:sp>
      <p:pic>
        <p:nvPicPr>
          <p:cNvPr descr="preencoded.png" id="3862" name="Google Shape;3862;p51"/>
          <p:cNvPicPr preferRelativeResize="0"/>
          <p:nvPr/>
        </p:nvPicPr>
        <p:blipFill rotWithShape="1">
          <a:blip r:embed="rId4">
            <a:alphaModFix amt="78000"/>
          </a:blip>
          <a:srcRect b="0" l="-3425" r="-3425" t="0"/>
          <a:stretch/>
        </p:blipFill>
        <p:spPr>
          <a:xfrm>
            <a:off x="2521915" y="1986077"/>
            <a:ext cx="142646" cy="133502"/>
          </a:xfrm>
          <a:prstGeom prst="rect">
            <a:avLst/>
          </a:prstGeom>
          <a:noFill/>
          <a:ln>
            <a:noFill/>
          </a:ln>
        </p:spPr>
      </p:pic>
      <p:pic>
        <p:nvPicPr>
          <p:cNvPr descr="preencoded.png" id="3863" name="Google Shape;3863;p51"/>
          <p:cNvPicPr preferRelativeResize="0"/>
          <p:nvPr/>
        </p:nvPicPr>
        <p:blipFill rotWithShape="1">
          <a:blip r:embed="rId5">
            <a:alphaModFix/>
          </a:blip>
          <a:srcRect b="-1958" l="0" r="0" t="-1958"/>
          <a:stretch/>
        </p:blipFill>
        <p:spPr>
          <a:xfrm>
            <a:off x="523951" y="2243023"/>
            <a:ext cx="75895" cy="105156"/>
          </a:xfrm>
          <a:prstGeom prst="rect">
            <a:avLst/>
          </a:prstGeom>
          <a:noFill/>
          <a:ln>
            <a:noFill/>
          </a:ln>
        </p:spPr>
      </p:pic>
      <p:sp>
        <p:nvSpPr>
          <p:cNvPr id="3864" name="Google Shape;3864;p51"/>
          <p:cNvSpPr txBox="1"/>
          <p:nvPr/>
        </p:nvSpPr>
        <p:spPr>
          <a:xfrm>
            <a:off x="657454" y="2204618"/>
            <a:ext cx="2048256" cy="3246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L7エージェントの安全な検証環境（サンドボックス）なし</a:t>
            </a:r>
            <a:endParaRPr b="0" i="0" sz="900" u="none" cap="none" strike="noStrike">
              <a:solidFill>
                <a:schemeClr val="dk1"/>
              </a:solidFill>
              <a:latin typeface="Calibri"/>
              <a:ea typeface="Calibri"/>
              <a:cs typeface="Calibri"/>
              <a:sym typeface="Calibri"/>
            </a:endParaRPr>
          </a:p>
        </p:txBody>
      </p:sp>
      <p:pic>
        <p:nvPicPr>
          <p:cNvPr descr="preencoded.png" id="3865" name="Google Shape;3865;p51"/>
          <p:cNvPicPr preferRelativeResize="0"/>
          <p:nvPr/>
        </p:nvPicPr>
        <p:blipFill rotWithShape="1">
          <a:blip r:embed="rId5">
            <a:alphaModFix/>
          </a:blip>
          <a:srcRect b="-1958" l="0" r="0" t="-1958"/>
          <a:stretch/>
        </p:blipFill>
        <p:spPr>
          <a:xfrm>
            <a:off x="523951" y="2620670"/>
            <a:ext cx="75895" cy="105156"/>
          </a:xfrm>
          <a:prstGeom prst="rect">
            <a:avLst/>
          </a:prstGeom>
          <a:noFill/>
          <a:ln>
            <a:noFill/>
          </a:ln>
        </p:spPr>
      </p:pic>
      <p:sp>
        <p:nvSpPr>
          <p:cNvPr id="3866" name="Google Shape;3866;p51"/>
          <p:cNvSpPr txBox="1"/>
          <p:nvPr/>
        </p:nvSpPr>
        <p:spPr>
          <a:xfrm>
            <a:off x="657454" y="2582266"/>
            <a:ext cx="2048256" cy="3246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複雑障害の根本原因特定精度55%で自己修復困難</a:t>
            </a:r>
            <a:endParaRPr b="0" i="0" sz="900" u="none" cap="none" strike="noStrike">
              <a:solidFill>
                <a:schemeClr val="dk1"/>
              </a:solidFill>
              <a:latin typeface="Calibri"/>
              <a:ea typeface="Calibri"/>
              <a:cs typeface="Calibri"/>
              <a:sym typeface="Calibri"/>
            </a:endParaRPr>
          </a:p>
        </p:txBody>
      </p:sp>
      <p:pic>
        <p:nvPicPr>
          <p:cNvPr descr="preencoded.png" id="3867" name="Google Shape;3867;p51"/>
          <p:cNvPicPr preferRelativeResize="0"/>
          <p:nvPr/>
        </p:nvPicPr>
        <p:blipFill rotWithShape="1">
          <a:blip r:embed="rId5">
            <a:alphaModFix/>
          </a:blip>
          <a:srcRect b="-1958" l="0" r="0" t="-1958"/>
          <a:stretch/>
        </p:blipFill>
        <p:spPr>
          <a:xfrm>
            <a:off x="523951" y="2997403"/>
            <a:ext cx="75895" cy="105156"/>
          </a:xfrm>
          <a:prstGeom prst="rect">
            <a:avLst/>
          </a:prstGeom>
          <a:noFill/>
          <a:ln>
            <a:noFill/>
          </a:ln>
        </p:spPr>
      </p:pic>
      <p:sp>
        <p:nvSpPr>
          <p:cNvPr id="3868" name="Google Shape;3868;p51"/>
          <p:cNvSpPr txBox="1"/>
          <p:nvPr/>
        </p:nvSpPr>
        <p:spPr>
          <a:xfrm>
            <a:off x="657454" y="2958998"/>
            <a:ext cx="2029054" cy="3246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自己修復のエスカレーション判断基準曖昧</a:t>
            </a:r>
            <a:endParaRPr b="0" i="0" sz="900" u="none" cap="none" strike="noStrike">
              <a:solidFill>
                <a:schemeClr val="dk1"/>
              </a:solidFill>
              <a:latin typeface="Calibri"/>
              <a:ea typeface="Calibri"/>
              <a:cs typeface="Calibri"/>
              <a:sym typeface="Calibri"/>
            </a:endParaRPr>
          </a:p>
        </p:txBody>
      </p:sp>
      <p:sp>
        <p:nvSpPr>
          <p:cNvPr id="3869" name="Google Shape;3869;p51"/>
          <p:cNvSpPr/>
          <p:nvPr/>
        </p:nvSpPr>
        <p:spPr>
          <a:xfrm>
            <a:off x="2959913" y="1824228"/>
            <a:ext cx="2428646" cy="2333549"/>
          </a:xfrm>
          <a:prstGeom prst="roundRect">
            <a:avLst>
              <a:gd fmla="val 1919" name="adj"/>
            </a:avLst>
          </a:prstGeom>
          <a:solidFill>
            <a:srgbClr val="FFFFFF"/>
          </a:solidFill>
          <a:ln cap="flat" cmpd="sng" w="12700">
            <a:solidFill>
              <a:srgbClr val="E2E8F0"/>
            </a:solidFill>
            <a:prstDash val="solid"/>
            <a:round/>
            <a:headEnd len="sm" w="sm" type="none"/>
            <a:tailEnd len="sm" w="sm" type="none"/>
          </a:ln>
          <a:effectLst>
            <a:outerShdw blurRad="63500" rotWithShape="0" algn="bl" dir="5400000" dist="381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1"/>
          <p:cNvSpPr/>
          <p:nvPr/>
        </p:nvSpPr>
        <p:spPr>
          <a:xfrm>
            <a:off x="2959913" y="1824228"/>
            <a:ext cx="38405" cy="2307031"/>
          </a:xfrm>
          <a:prstGeom prst="rect">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1"/>
          <p:cNvSpPr txBox="1"/>
          <p:nvPr/>
        </p:nvSpPr>
        <p:spPr>
          <a:xfrm>
            <a:off x="3103474" y="1966874"/>
            <a:ext cx="667512"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PROCESS</a:t>
            </a:r>
            <a:endParaRPr b="0" i="0" sz="900" u="none" cap="none" strike="noStrike">
              <a:solidFill>
                <a:schemeClr val="dk1"/>
              </a:solidFill>
              <a:latin typeface="Calibri"/>
              <a:ea typeface="Calibri"/>
              <a:cs typeface="Calibri"/>
              <a:sym typeface="Calibri"/>
            </a:endParaRPr>
          </a:p>
        </p:txBody>
      </p:sp>
      <p:pic>
        <p:nvPicPr>
          <p:cNvPr descr="preencoded.png" id="3872" name="Google Shape;3872;p51"/>
          <p:cNvPicPr preferRelativeResize="0"/>
          <p:nvPr/>
        </p:nvPicPr>
        <p:blipFill rotWithShape="1">
          <a:blip r:embed="rId6">
            <a:alphaModFix amt="78000"/>
          </a:blip>
          <a:srcRect b="0" l="-3425" r="-3425" t="0"/>
          <a:stretch/>
        </p:blipFill>
        <p:spPr>
          <a:xfrm>
            <a:off x="5101438" y="1986077"/>
            <a:ext cx="142646" cy="133502"/>
          </a:xfrm>
          <a:prstGeom prst="rect">
            <a:avLst/>
          </a:prstGeom>
          <a:noFill/>
          <a:ln>
            <a:noFill/>
          </a:ln>
        </p:spPr>
      </p:pic>
      <p:pic>
        <p:nvPicPr>
          <p:cNvPr descr="preencoded.png" id="3873" name="Google Shape;3873;p51"/>
          <p:cNvPicPr preferRelativeResize="0"/>
          <p:nvPr/>
        </p:nvPicPr>
        <p:blipFill rotWithShape="1">
          <a:blip r:embed="rId5">
            <a:alphaModFix/>
          </a:blip>
          <a:srcRect b="-1958" l="0" r="0" t="-1958"/>
          <a:stretch/>
        </p:blipFill>
        <p:spPr>
          <a:xfrm>
            <a:off x="3103474" y="2243023"/>
            <a:ext cx="75895" cy="105156"/>
          </a:xfrm>
          <a:prstGeom prst="rect">
            <a:avLst/>
          </a:prstGeom>
          <a:noFill/>
          <a:ln>
            <a:noFill/>
          </a:ln>
        </p:spPr>
      </p:pic>
      <p:sp>
        <p:nvSpPr>
          <p:cNvPr id="3874" name="Google Shape;3874;p51"/>
          <p:cNvSpPr txBox="1"/>
          <p:nvPr/>
        </p:nvSpPr>
        <p:spPr>
          <a:xfrm>
            <a:off x="3236976" y="2204618"/>
            <a:ext cx="2029054" cy="3246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AI意思決定の説明責任フレームワーク不在</a:t>
            </a:r>
            <a:endParaRPr b="0" i="0" sz="900" u="none" cap="none" strike="noStrike">
              <a:solidFill>
                <a:schemeClr val="dk1"/>
              </a:solidFill>
              <a:latin typeface="Calibri"/>
              <a:ea typeface="Calibri"/>
              <a:cs typeface="Calibri"/>
              <a:sym typeface="Calibri"/>
            </a:endParaRPr>
          </a:p>
        </p:txBody>
      </p:sp>
      <p:pic>
        <p:nvPicPr>
          <p:cNvPr descr="preencoded.png" id="3875" name="Google Shape;3875;p51"/>
          <p:cNvPicPr preferRelativeResize="0"/>
          <p:nvPr/>
        </p:nvPicPr>
        <p:blipFill rotWithShape="1">
          <a:blip r:embed="rId5">
            <a:alphaModFix/>
          </a:blip>
          <a:srcRect b="-1958" l="0" r="0" t="-1958"/>
          <a:stretch/>
        </p:blipFill>
        <p:spPr>
          <a:xfrm>
            <a:off x="3103474" y="2620670"/>
            <a:ext cx="75895" cy="105156"/>
          </a:xfrm>
          <a:prstGeom prst="rect">
            <a:avLst/>
          </a:prstGeom>
          <a:noFill/>
          <a:ln>
            <a:noFill/>
          </a:ln>
        </p:spPr>
      </p:pic>
      <p:sp>
        <p:nvSpPr>
          <p:cNvPr id="3876" name="Google Shape;3876;p51"/>
          <p:cNvSpPr txBox="1"/>
          <p:nvPr/>
        </p:nvSpPr>
        <p:spPr>
          <a:xfrm>
            <a:off x="3236976" y="2582266"/>
            <a:ext cx="2039112" cy="3246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監査対応不能およびモデル安全性審査プロセス未確立</a:t>
            </a:r>
            <a:endParaRPr b="0" i="0" sz="900" u="none" cap="none" strike="noStrike">
              <a:solidFill>
                <a:schemeClr val="dk1"/>
              </a:solidFill>
              <a:latin typeface="Calibri"/>
              <a:ea typeface="Calibri"/>
              <a:cs typeface="Calibri"/>
              <a:sym typeface="Calibri"/>
            </a:endParaRPr>
          </a:p>
        </p:txBody>
      </p:sp>
      <p:sp>
        <p:nvSpPr>
          <p:cNvPr id="3877" name="Google Shape;3877;p51"/>
          <p:cNvSpPr/>
          <p:nvPr/>
        </p:nvSpPr>
        <p:spPr>
          <a:xfrm>
            <a:off x="381305" y="4303166"/>
            <a:ext cx="2428646" cy="2333549"/>
          </a:xfrm>
          <a:prstGeom prst="roundRect">
            <a:avLst>
              <a:gd fmla="val 1919" name="adj"/>
            </a:avLst>
          </a:prstGeom>
          <a:solidFill>
            <a:srgbClr val="FFFFFF"/>
          </a:solidFill>
          <a:ln cap="flat" cmpd="sng" w="12700">
            <a:solidFill>
              <a:srgbClr val="E2E8F0"/>
            </a:solidFill>
            <a:prstDash val="solid"/>
            <a:round/>
            <a:headEnd len="sm" w="sm" type="none"/>
            <a:tailEnd len="sm" w="sm" type="none"/>
          </a:ln>
          <a:effectLst>
            <a:outerShdw blurRad="63500" rotWithShape="0" algn="bl" dir="5400000" dist="381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1"/>
          <p:cNvSpPr/>
          <p:nvPr/>
        </p:nvSpPr>
        <p:spPr>
          <a:xfrm>
            <a:off x="381305" y="4303166"/>
            <a:ext cx="38405" cy="2307031"/>
          </a:xfrm>
          <a:prstGeom prst="rect">
            <a:avLst/>
          </a:prstGeom>
          <a:solidFill>
            <a:srgbClr val="8B5C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1"/>
          <p:cNvSpPr txBox="1"/>
          <p:nvPr/>
        </p:nvSpPr>
        <p:spPr>
          <a:xfrm>
            <a:off x="523951" y="4445813"/>
            <a:ext cx="1239012"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SKILL &amp; STRATEGY</a:t>
            </a:r>
            <a:endParaRPr b="0" i="0" sz="900" u="none" cap="none" strike="noStrike">
              <a:solidFill>
                <a:schemeClr val="dk1"/>
              </a:solidFill>
              <a:latin typeface="Calibri"/>
              <a:ea typeface="Calibri"/>
              <a:cs typeface="Calibri"/>
              <a:sym typeface="Calibri"/>
            </a:endParaRPr>
          </a:p>
        </p:txBody>
      </p:sp>
      <p:pic>
        <p:nvPicPr>
          <p:cNvPr descr="preencoded.png" id="3880" name="Google Shape;3880;p51"/>
          <p:cNvPicPr preferRelativeResize="0"/>
          <p:nvPr/>
        </p:nvPicPr>
        <p:blipFill rotWithShape="1">
          <a:blip r:embed="rId7">
            <a:alphaModFix amt="78000"/>
          </a:blip>
          <a:srcRect b="0" l="-2838" r="-2838" t="0"/>
          <a:stretch/>
        </p:blipFill>
        <p:spPr>
          <a:xfrm>
            <a:off x="2541118" y="4465015"/>
            <a:ext cx="123444" cy="133502"/>
          </a:xfrm>
          <a:prstGeom prst="rect">
            <a:avLst/>
          </a:prstGeom>
          <a:noFill/>
          <a:ln>
            <a:noFill/>
          </a:ln>
        </p:spPr>
      </p:pic>
      <p:pic>
        <p:nvPicPr>
          <p:cNvPr descr="preencoded.png" id="3881" name="Google Shape;3881;p51"/>
          <p:cNvPicPr preferRelativeResize="0"/>
          <p:nvPr/>
        </p:nvPicPr>
        <p:blipFill rotWithShape="1">
          <a:blip r:embed="rId5">
            <a:alphaModFix/>
          </a:blip>
          <a:srcRect b="-1958" l="0" r="0" t="-1958"/>
          <a:stretch/>
        </p:blipFill>
        <p:spPr>
          <a:xfrm>
            <a:off x="523951" y="4721962"/>
            <a:ext cx="75895" cy="105156"/>
          </a:xfrm>
          <a:prstGeom prst="rect">
            <a:avLst/>
          </a:prstGeom>
          <a:noFill/>
          <a:ln>
            <a:noFill/>
          </a:ln>
        </p:spPr>
      </p:pic>
      <p:sp>
        <p:nvSpPr>
          <p:cNvPr id="3882" name="Google Shape;3882;p51"/>
          <p:cNvSpPr txBox="1"/>
          <p:nvPr/>
        </p:nvSpPr>
        <p:spPr>
          <a:xfrm>
            <a:off x="657454" y="4683557"/>
            <a:ext cx="2029054"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戦略的判断スキル向上プログラムなし</a:t>
            </a:r>
            <a:endParaRPr b="0" i="0" sz="900" u="none" cap="none" strike="noStrike">
              <a:solidFill>
                <a:schemeClr val="dk1"/>
              </a:solidFill>
              <a:latin typeface="Calibri"/>
              <a:ea typeface="Calibri"/>
              <a:cs typeface="Calibri"/>
              <a:sym typeface="Calibri"/>
            </a:endParaRPr>
          </a:p>
        </p:txBody>
      </p:sp>
      <p:pic>
        <p:nvPicPr>
          <p:cNvPr descr="preencoded.png" id="3883" name="Google Shape;3883;p51"/>
          <p:cNvPicPr preferRelativeResize="0"/>
          <p:nvPr/>
        </p:nvPicPr>
        <p:blipFill rotWithShape="1">
          <a:blip r:embed="rId5">
            <a:alphaModFix/>
          </a:blip>
          <a:srcRect b="-1958" l="0" r="0" t="-1958"/>
          <a:stretch/>
        </p:blipFill>
        <p:spPr>
          <a:xfrm>
            <a:off x="523951" y="4939589"/>
            <a:ext cx="75895" cy="105156"/>
          </a:xfrm>
          <a:prstGeom prst="rect">
            <a:avLst/>
          </a:prstGeom>
          <a:noFill/>
          <a:ln>
            <a:noFill/>
          </a:ln>
        </p:spPr>
      </p:pic>
      <p:sp>
        <p:nvSpPr>
          <p:cNvPr id="3884" name="Google Shape;3884;p51"/>
          <p:cNvSpPr txBox="1"/>
          <p:nvPr/>
        </p:nvSpPr>
        <p:spPr>
          <a:xfrm>
            <a:off x="657454" y="4901184"/>
            <a:ext cx="2029054" cy="3246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人間の役割変化に対応できずAIガバナンス専門人材不在</a:t>
            </a:r>
            <a:endParaRPr b="0" i="0" sz="900" u="none" cap="none" strike="noStrike">
              <a:solidFill>
                <a:schemeClr val="dk1"/>
              </a:solidFill>
              <a:latin typeface="Calibri"/>
              <a:ea typeface="Calibri"/>
              <a:cs typeface="Calibri"/>
              <a:sym typeface="Calibri"/>
            </a:endParaRPr>
          </a:p>
        </p:txBody>
      </p:sp>
      <p:sp>
        <p:nvSpPr>
          <p:cNvPr id="3885" name="Google Shape;3885;p51"/>
          <p:cNvSpPr/>
          <p:nvPr/>
        </p:nvSpPr>
        <p:spPr>
          <a:xfrm>
            <a:off x="2959913" y="4303166"/>
            <a:ext cx="2428646" cy="2333549"/>
          </a:xfrm>
          <a:prstGeom prst="roundRect">
            <a:avLst>
              <a:gd fmla="val 1919" name="adj"/>
            </a:avLst>
          </a:prstGeom>
          <a:solidFill>
            <a:srgbClr val="FFFFFF"/>
          </a:solidFill>
          <a:ln cap="flat" cmpd="sng" w="12700">
            <a:solidFill>
              <a:srgbClr val="E2E8F0"/>
            </a:solidFill>
            <a:prstDash val="solid"/>
            <a:round/>
            <a:headEnd len="sm" w="sm" type="none"/>
            <a:tailEnd len="sm" w="sm" type="none"/>
          </a:ln>
          <a:effectLst>
            <a:outerShdw blurRad="63500" rotWithShape="0" algn="bl" dir="5400000" dist="38100">
              <a:srgbClr val="000000">
                <a:alpha val="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1"/>
          <p:cNvSpPr/>
          <p:nvPr/>
        </p:nvSpPr>
        <p:spPr>
          <a:xfrm>
            <a:off x="2959913" y="4303166"/>
            <a:ext cx="38405" cy="2307031"/>
          </a:xfrm>
          <a:prstGeom prst="rect">
            <a:avLst/>
          </a:prstGeom>
          <a:solidFill>
            <a:srgbClr val="EF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1"/>
          <p:cNvSpPr txBox="1"/>
          <p:nvPr/>
        </p:nvSpPr>
        <p:spPr>
          <a:xfrm>
            <a:off x="3103474" y="4445813"/>
            <a:ext cx="1495958"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GOVERNANCE &amp; LEGAL</a:t>
            </a:r>
            <a:endParaRPr b="0" i="0" sz="900" u="none" cap="none" strike="noStrike">
              <a:solidFill>
                <a:schemeClr val="dk1"/>
              </a:solidFill>
              <a:latin typeface="Calibri"/>
              <a:ea typeface="Calibri"/>
              <a:cs typeface="Calibri"/>
              <a:sym typeface="Calibri"/>
            </a:endParaRPr>
          </a:p>
        </p:txBody>
      </p:sp>
      <p:pic>
        <p:nvPicPr>
          <p:cNvPr descr="preencoded.png" id="3888" name="Google Shape;3888;p51"/>
          <p:cNvPicPr preferRelativeResize="0"/>
          <p:nvPr/>
        </p:nvPicPr>
        <p:blipFill rotWithShape="1">
          <a:blip r:embed="rId8">
            <a:alphaModFix amt="78000"/>
          </a:blip>
          <a:srcRect b="0" l="-1506" r="-1506" t="0"/>
          <a:stretch/>
        </p:blipFill>
        <p:spPr>
          <a:xfrm>
            <a:off x="5073091" y="4465015"/>
            <a:ext cx="171907" cy="133502"/>
          </a:xfrm>
          <a:prstGeom prst="rect">
            <a:avLst/>
          </a:prstGeom>
          <a:noFill/>
          <a:ln>
            <a:noFill/>
          </a:ln>
        </p:spPr>
      </p:pic>
      <p:pic>
        <p:nvPicPr>
          <p:cNvPr descr="preencoded.png" id="3889" name="Google Shape;3889;p51"/>
          <p:cNvPicPr preferRelativeResize="0"/>
          <p:nvPr/>
        </p:nvPicPr>
        <p:blipFill rotWithShape="1">
          <a:blip r:embed="rId5">
            <a:alphaModFix/>
          </a:blip>
          <a:srcRect b="-1958" l="0" r="0" t="-1958"/>
          <a:stretch/>
        </p:blipFill>
        <p:spPr>
          <a:xfrm>
            <a:off x="3103474" y="4721962"/>
            <a:ext cx="75895" cy="105156"/>
          </a:xfrm>
          <a:prstGeom prst="rect">
            <a:avLst/>
          </a:prstGeom>
          <a:noFill/>
          <a:ln>
            <a:noFill/>
          </a:ln>
        </p:spPr>
      </p:pic>
      <p:sp>
        <p:nvSpPr>
          <p:cNvPr id="3890" name="Google Shape;3890;p51"/>
          <p:cNvSpPr txBox="1"/>
          <p:nvPr/>
        </p:nvSpPr>
        <p:spPr>
          <a:xfrm>
            <a:off x="3236976" y="4683557"/>
            <a:ext cx="2029054" cy="3246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データ偏りによる不公平リスク未検証（法的リスク）</a:t>
            </a:r>
            <a:endParaRPr b="0" i="0" sz="900" u="none" cap="none" strike="noStrike">
              <a:solidFill>
                <a:schemeClr val="dk1"/>
              </a:solidFill>
              <a:latin typeface="Calibri"/>
              <a:ea typeface="Calibri"/>
              <a:cs typeface="Calibri"/>
              <a:sym typeface="Calibri"/>
            </a:endParaRPr>
          </a:p>
        </p:txBody>
      </p:sp>
      <p:pic>
        <p:nvPicPr>
          <p:cNvPr descr="preencoded.png" id="3891" name="Google Shape;3891;p51"/>
          <p:cNvPicPr preferRelativeResize="0"/>
          <p:nvPr/>
        </p:nvPicPr>
        <p:blipFill rotWithShape="1">
          <a:blip r:embed="rId5">
            <a:alphaModFix/>
          </a:blip>
          <a:srcRect b="-1958" l="0" r="0" t="-1958"/>
          <a:stretch/>
        </p:blipFill>
        <p:spPr>
          <a:xfrm>
            <a:off x="3103474" y="5098694"/>
            <a:ext cx="75895" cy="105156"/>
          </a:xfrm>
          <a:prstGeom prst="rect">
            <a:avLst/>
          </a:prstGeom>
          <a:noFill/>
          <a:ln>
            <a:noFill/>
          </a:ln>
        </p:spPr>
      </p:pic>
      <p:sp>
        <p:nvSpPr>
          <p:cNvPr id="3892" name="Google Shape;3892;p51"/>
          <p:cNvSpPr txBox="1"/>
          <p:nvPr/>
        </p:nvSpPr>
        <p:spPr>
          <a:xfrm>
            <a:off x="3236976" y="5061204"/>
            <a:ext cx="1924812" cy="1627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インシデント責任所在が契約未整備</a:t>
            </a:r>
            <a:endParaRPr b="0" i="0" sz="900" u="none" cap="none" strike="noStrike">
              <a:solidFill>
                <a:schemeClr val="dk1"/>
              </a:solidFill>
              <a:latin typeface="Calibri"/>
              <a:ea typeface="Calibri"/>
              <a:cs typeface="Calibri"/>
              <a:sym typeface="Calibri"/>
            </a:endParaRPr>
          </a:p>
        </p:txBody>
      </p:sp>
      <p:pic>
        <p:nvPicPr>
          <p:cNvPr descr="preencoded.png" id="3893" name="Google Shape;3893;p51"/>
          <p:cNvPicPr preferRelativeResize="0"/>
          <p:nvPr/>
        </p:nvPicPr>
        <p:blipFill rotWithShape="1">
          <a:blip r:embed="rId5">
            <a:alphaModFix/>
          </a:blip>
          <a:srcRect b="-1958" l="0" r="0" t="-1958"/>
          <a:stretch/>
        </p:blipFill>
        <p:spPr>
          <a:xfrm>
            <a:off x="3103474" y="5316322"/>
            <a:ext cx="75895" cy="105156"/>
          </a:xfrm>
          <a:prstGeom prst="rect">
            <a:avLst/>
          </a:prstGeom>
          <a:noFill/>
          <a:ln>
            <a:noFill/>
          </a:ln>
        </p:spPr>
      </p:pic>
      <p:sp>
        <p:nvSpPr>
          <p:cNvPr id="3894" name="Google Shape;3894;p51"/>
          <p:cNvSpPr txBox="1"/>
          <p:nvPr/>
        </p:nvSpPr>
        <p:spPr>
          <a:xfrm>
            <a:off x="3236976" y="5277917"/>
            <a:ext cx="2048256" cy="3246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900"/>
              <a:buFont typeface="Noto Sans JP"/>
              <a:buNone/>
            </a:pPr>
            <a:r>
              <a:rPr b="1" i="0" lang="en-US" sz="900" u="none" cap="none" strike="noStrike">
                <a:solidFill>
                  <a:srgbClr val="334155"/>
                </a:solidFill>
                <a:latin typeface="Noto Sans JP"/>
                <a:ea typeface="Noto Sans JP"/>
                <a:cs typeface="Noto Sans JP"/>
                <a:sym typeface="Noto Sans JP"/>
              </a:rPr>
              <a:t>経営層のAI統合理解度30%で意思決定遅延</a:t>
            </a:r>
            <a:endParaRPr b="0" i="0" sz="900" u="none" cap="none" strike="noStrike">
              <a:solidFill>
                <a:schemeClr val="dk1"/>
              </a:solidFill>
              <a:latin typeface="Calibri"/>
              <a:ea typeface="Calibri"/>
              <a:cs typeface="Calibri"/>
              <a:sym typeface="Calibri"/>
            </a:endParaRPr>
          </a:p>
        </p:txBody>
      </p:sp>
      <p:sp>
        <p:nvSpPr>
          <p:cNvPr id="3895" name="Google Shape;3895;p51"/>
          <p:cNvSpPr/>
          <p:nvPr/>
        </p:nvSpPr>
        <p:spPr>
          <a:xfrm>
            <a:off x="5692140" y="1538021"/>
            <a:ext cx="6124651" cy="19202"/>
          </a:xfrm>
          <a:prstGeom prst="rect">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896" name="Google Shape;3896;p51"/>
          <p:cNvPicPr preferRelativeResize="0"/>
          <p:nvPr/>
        </p:nvPicPr>
        <p:blipFill rotWithShape="1">
          <a:blip r:embed="rId9">
            <a:alphaModFix/>
          </a:blip>
          <a:srcRect b="0" l="0" r="0" t="0"/>
          <a:stretch/>
        </p:blipFill>
        <p:spPr>
          <a:xfrm>
            <a:off x="5692140" y="1248156"/>
            <a:ext cx="171907" cy="171907"/>
          </a:xfrm>
          <a:prstGeom prst="rect">
            <a:avLst/>
          </a:prstGeom>
          <a:noFill/>
          <a:ln>
            <a:noFill/>
          </a:ln>
        </p:spPr>
      </p:pic>
      <p:sp>
        <p:nvSpPr>
          <p:cNvPr id="3897" name="Google Shape;3897;p51"/>
          <p:cNvSpPr txBox="1"/>
          <p:nvPr/>
        </p:nvSpPr>
        <p:spPr>
          <a:xfrm>
            <a:off x="5959145" y="1205179"/>
            <a:ext cx="1843430" cy="24780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300"/>
              <a:buFont typeface="Noto Sans JP"/>
              <a:buNone/>
            </a:pPr>
            <a:r>
              <a:rPr b="1" i="0" lang="en-US" sz="1300" u="none" cap="none" strike="noStrike">
                <a:solidFill>
                  <a:srgbClr val="1E293B"/>
                </a:solidFill>
                <a:latin typeface="Noto Sans JP"/>
                <a:ea typeface="Noto Sans JP"/>
                <a:cs typeface="Noto Sans JP"/>
                <a:sym typeface="Noto Sans JP"/>
              </a:rPr>
              <a:t>主な課題（詳細分析）</a:t>
            </a:r>
            <a:endParaRPr b="0" i="0" sz="1300" u="none" cap="none" strike="noStrike">
              <a:solidFill>
                <a:schemeClr val="dk1"/>
              </a:solidFill>
              <a:latin typeface="Calibri"/>
              <a:ea typeface="Calibri"/>
              <a:cs typeface="Calibri"/>
              <a:sym typeface="Calibri"/>
            </a:endParaRPr>
          </a:p>
        </p:txBody>
      </p:sp>
      <p:sp>
        <p:nvSpPr>
          <p:cNvPr id="3898" name="Google Shape;3898;p51"/>
          <p:cNvSpPr/>
          <p:nvPr/>
        </p:nvSpPr>
        <p:spPr>
          <a:xfrm>
            <a:off x="5692140" y="1824228"/>
            <a:ext cx="6124651" cy="6248095"/>
          </a:xfrm>
          <a:prstGeom prst="roundRect">
            <a:avLst>
              <a:gd fmla="val 279" name="adj"/>
            </a:avLst>
          </a:prstGeom>
          <a:solidFill>
            <a:srgbClr val="F8FAFC"/>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899" name="Google Shape;3899;p51"/>
          <p:cNvPicPr preferRelativeResize="0"/>
          <p:nvPr/>
        </p:nvPicPr>
        <p:blipFill rotWithShape="1">
          <a:blip r:embed="rId10">
            <a:alphaModFix/>
          </a:blip>
          <a:srcRect b="0" l="-769" r="-768" t="0"/>
          <a:stretch/>
        </p:blipFill>
        <p:spPr>
          <a:xfrm>
            <a:off x="5892394" y="2060143"/>
            <a:ext cx="181051" cy="142646"/>
          </a:xfrm>
          <a:prstGeom prst="rect">
            <a:avLst/>
          </a:prstGeom>
          <a:noFill/>
          <a:ln>
            <a:noFill/>
          </a:ln>
        </p:spPr>
      </p:pic>
      <p:sp>
        <p:nvSpPr>
          <p:cNvPr id="3900" name="Google Shape;3900;p51"/>
          <p:cNvSpPr txBox="1"/>
          <p:nvPr/>
        </p:nvSpPr>
        <p:spPr>
          <a:xfrm>
            <a:off x="6149340" y="2024482"/>
            <a:ext cx="831190"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D4ED8"/>
              </a:buClr>
              <a:buSzPts val="1100"/>
              <a:buFont typeface="Noto Sans JP"/>
              <a:buNone/>
            </a:pPr>
            <a:r>
              <a:rPr b="1" i="0" lang="en-US" sz="1100" u="none" cap="none" strike="noStrike">
                <a:solidFill>
                  <a:srgbClr val="1D4ED8"/>
                </a:solidFill>
                <a:latin typeface="Noto Sans JP"/>
                <a:ea typeface="Noto Sans JP"/>
                <a:cs typeface="Noto Sans JP"/>
                <a:sym typeface="Noto Sans JP"/>
              </a:rPr>
              <a:t>技術的課題</a:t>
            </a:r>
            <a:endParaRPr b="0" i="0" sz="1100" u="none" cap="none" strike="noStrike">
              <a:solidFill>
                <a:schemeClr val="dk1"/>
              </a:solidFill>
              <a:latin typeface="Calibri"/>
              <a:ea typeface="Calibri"/>
              <a:cs typeface="Calibri"/>
              <a:sym typeface="Calibri"/>
            </a:endParaRPr>
          </a:p>
        </p:txBody>
      </p:sp>
      <p:sp>
        <p:nvSpPr>
          <p:cNvPr id="3901" name="Google Shape;3901;p51"/>
          <p:cNvSpPr/>
          <p:nvPr/>
        </p:nvSpPr>
        <p:spPr>
          <a:xfrm>
            <a:off x="5959145" y="2295144"/>
            <a:ext cx="19202" cy="1628546"/>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1"/>
          <p:cNvSpPr txBox="1"/>
          <p:nvPr/>
        </p:nvSpPr>
        <p:spPr>
          <a:xfrm>
            <a:off x="6149340" y="2295144"/>
            <a:ext cx="5484571"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影響範囲予測不能: L7エージェントが失敗した際の影響範囲が事前に予測できず、本番適用リスクが高止まりしている。</a:t>
            </a:r>
            <a:endParaRPr b="0" i="0" sz="900" u="none" cap="none" strike="noStrike">
              <a:solidFill>
                <a:schemeClr val="dk1"/>
              </a:solidFill>
              <a:latin typeface="Calibri"/>
              <a:ea typeface="Calibri"/>
              <a:cs typeface="Calibri"/>
              <a:sym typeface="Calibri"/>
            </a:endParaRPr>
          </a:p>
        </p:txBody>
      </p:sp>
      <p:sp>
        <p:nvSpPr>
          <p:cNvPr id="3903" name="Google Shape;3903;p51"/>
          <p:cNvSpPr txBox="1"/>
          <p:nvPr/>
        </p:nvSpPr>
        <p:spPr>
          <a:xfrm>
            <a:off x="6149340" y="2714854"/>
            <a:ext cx="5484571"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自己修復の不完全さ: 複雑障害における根本原因特定精度が55%に留まり、誤った修復措置を実行するリスクがある。</a:t>
            </a:r>
            <a:endParaRPr b="0" i="0" sz="900" u="none" cap="none" strike="noStrike">
              <a:solidFill>
                <a:schemeClr val="dk1"/>
              </a:solidFill>
              <a:latin typeface="Calibri"/>
              <a:ea typeface="Calibri"/>
              <a:cs typeface="Calibri"/>
              <a:sym typeface="Calibri"/>
            </a:endParaRPr>
          </a:p>
        </p:txBody>
      </p:sp>
      <p:sp>
        <p:nvSpPr>
          <p:cNvPr id="3904" name="Google Shape;3904;p51"/>
          <p:cNvSpPr txBox="1"/>
          <p:nvPr/>
        </p:nvSpPr>
        <p:spPr>
          <a:xfrm>
            <a:off x="6149340" y="3133649"/>
            <a:ext cx="5351069"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介入タイミング不明確: エスカレーション基準が曖昧なため、人間がいつ介入すべきか判断できず、対応が遅れる。</a:t>
            </a:r>
            <a:endParaRPr b="0" i="0" sz="900" u="none" cap="none" strike="noStrike">
              <a:solidFill>
                <a:schemeClr val="dk1"/>
              </a:solidFill>
              <a:latin typeface="Calibri"/>
              <a:ea typeface="Calibri"/>
              <a:cs typeface="Calibri"/>
              <a:sym typeface="Calibri"/>
            </a:endParaRPr>
          </a:p>
        </p:txBody>
      </p:sp>
      <p:sp>
        <p:nvSpPr>
          <p:cNvPr id="3905" name="Google Shape;3905;p51"/>
          <p:cNvSpPr txBox="1"/>
          <p:nvPr/>
        </p:nvSpPr>
        <p:spPr>
          <a:xfrm>
            <a:off x="6149340" y="3552444"/>
            <a:ext cx="5484571"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安全な試行錯誤不可能: サンドボックス環境がないため、実データを用いた安全な学習や検証ができない。</a:t>
            </a:r>
            <a:endParaRPr b="0" i="0" sz="900" u="none" cap="none" strike="noStrike">
              <a:solidFill>
                <a:schemeClr val="dk1"/>
              </a:solidFill>
              <a:latin typeface="Calibri"/>
              <a:ea typeface="Calibri"/>
              <a:cs typeface="Calibri"/>
              <a:sym typeface="Calibri"/>
            </a:endParaRPr>
          </a:p>
        </p:txBody>
      </p:sp>
      <p:pic>
        <p:nvPicPr>
          <p:cNvPr descr="preencoded.png" id="3906" name="Google Shape;3906;p51"/>
          <p:cNvPicPr preferRelativeResize="0"/>
          <p:nvPr/>
        </p:nvPicPr>
        <p:blipFill rotWithShape="1">
          <a:blip r:embed="rId11">
            <a:alphaModFix/>
          </a:blip>
          <a:srcRect b="0" l="0" r="0" t="0"/>
          <a:stretch/>
        </p:blipFill>
        <p:spPr>
          <a:xfrm>
            <a:off x="5892394" y="4007815"/>
            <a:ext cx="142646" cy="142646"/>
          </a:xfrm>
          <a:prstGeom prst="rect">
            <a:avLst/>
          </a:prstGeom>
          <a:noFill/>
          <a:ln>
            <a:noFill/>
          </a:ln>
        </p:spPr>
      </p:pic>
      <p:sp>
        <p:nvSpPr>
          <p:cNvPr id="3907" name="Google Shape;3907;p51"/>
          <p:cNvSpPr txBox="1"/>
          <p:nvPr/>
        </p:nvSpPr>
        <p:spPr>
          <a:xfrm>
            <a:off x="6110935" y="3972154"/>
            <a:ext cx="1117397"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91C1C"/>
              </a:buClr>
              <a:buSzPts val="1100"/>
              <a:buFont typeface="Noto Sans JP"/>
              <a:buNone/>
            </a:pPr>
            <a:r>
              <a:rPr b="1" i="0" lang="en-US" sz="1100" u="none" cap="none" strike="noStrike">
                <a:solidFill>
                  <a:srgbClr val="B91C1C"/>
                </a:solidFill>
                <a:latin typeface="Noto Sans JP"/>
                <a:ea typeface="Noto Sans JP"/>
                <a:cs typeface="Noto Sans JP"/>
                <a:sym typeface="Noto Sans JP"/>
              </a:rPr>
              <a:t>倫理・法務課題</a:t>
            </a:r>
            <a:endParaRPr b="0" i="0" sz="1100" u="none" cap="none" strike="noStrike">
              <a:solidFill>
                <a:schemeClr val="dk1"/>
              </a:solidFill>
              <a:latin typeface="Calibri"/>
              <a:ea typeface="Calibri"/>
              <a:cs typeface="Calibri"/>
              <a:sym typeface="Calibri"/>
            </a:endParaRPr>
          </a:p>
        </p:txBody>
      </p:sp>
      <p:sp>
        <p:nvSpPr>
          <p:cNvPr id="3908" name="Google Shape;3908;p51"/>
          <p:cNvSpPr/>
          <p:nvPr/>
        </p:nvSpPr>
        <p:spPr>
          <a:xfrm>
            <a:off x="5959145" y="4243730"/>
            <a:ext cx="19202" cy="1628546"/>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1"/>
          <p:cNvSpPr txBox="1"/>
          <p:nvPr/>
        </p:nvSpPr>
        <p:spPr>
          <a:xfrm>
            <a:off x="6149340" y="4243730"/>
            <a:ext cx="5465369"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説明責任の欠如: AIの意思決定プロセスに対する説明責任フレームワークがなく、監査や訴訟リスクに対応できない。</a:t>
            </a:r>
            <a:endParaRPr b="0" i="0" sz="900" u="none" cap="none" strike="noStrike">
              <a:solidFill>
                <a:schemeClr val="dk1"/>
              </a:solidFill>
              <a:latin typeface="Calibri"/>
              <a:ea typeface="Calibri"/>
              <a:cs typeface="Calibri"/>
              <a:sym typeface="Calibri"/>
            </a:endParaRPr>
          </a:p>
        </p:txBody>
      </p:sp>
      <p:sp>
        <p:nvSpPr>
          <p:cNvPr id="3910" name="Google Shape;3910;p51"/>
          <p:cNvSpPr txBox="1"/>
          <p:nvPr/>
        </p:nvSpPr>
        <p:spPr>
          <a:xfrm>
            <a:off x="6149340" y="4662526"/>
            <a:ext cx="5474513"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差別的判断リスク: データ偏りによる不公平リスクが未検証のままであり、差別的な判断を下す危険性がある。</a:t>
            </a:r>
            <a:endParaRPr b="0" i="0" sz="900" u="none" cap="none" strike="noStrike">
              <a:solidFill>
                <a:schemeClr val="dk1"/>
              </a:solidFill>
              <a:latin typeface="Calibri"/>
              <a:ea typeface="Calibri"/>
              <a:cs typeface="Calibri"/>
              <a:sym typeface="Calibri"/>
            </a:endParaRPr>
          </a:p>
        </p:txBody>
      </p:sp>
      <p:sp>
        <p:nvSpPr>
          <p:cNvPr id="3911" name="Google Shape;3911;p51"/>
          <p:cNvSpPr txBox="1"/>
          <p:nvPr/>
        </p:nvSpPr>
        <p:spPr>
          <a:xfrm>
            <a:off x="6149340" y="5081321"/>
            <a:ext cx="5465369"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ブラックボックス運用: モデル安全性審査プロセスが未確立で、中身が不明なまま運用されており制御不能。</a:t>
            </a:r>
            <a:endParaRPr b="0" i="0" sz="900" u="none" cap="none" strike="noStrike">
              <a:solidFill>
                <a:schemeClr val="dk1"/>
              </a:solidFill>
              <a:latin typeface="Calibri"/>
              <a:ea typeface="Calibri"/>
              <a:cs typeface="Calibri"/>
              <a:sym typeface="Calibri"/>
            </a:endParaRPr>
          </a:p>
        </p:txBody>
      </p:sp>
      <p:sp>
        <p:nvSpPr>
          <p:cNvPr id="3912" name="Google Shape;3912;p51"/>
          <p:cNvSpPr txBox="1"/>
          <p:nvPr/>
        </p:nvSpPr>
        <p:spPr>
          <a:xfrm>
            <a:off x="6149340" y="5501030"/>
            <a:ext cx="5484571"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契約の未整備: インシデント発生時の責任所在（ベンダーvs社内）が契約上明確でなく、トラブルの火種に。</a:t>
            </a:r>
            <a:endParaRPr b="0" i="0" sz="900" u="none" cap="none" strike="noStrike">
              <a:solidFill>
                <a:schemeClr val="dk1"/>
              </a:solidFill>
              <a:latin typeface="Calibri"/>
              <a:ea typeface="Calibri"/>
              <a:cs typeface="Calibri"/>
              <a:sym typeface="Calibri"/>
            </a:endParaRPr>
          </a:p>
        </p:txBody>
      </p:sp>
      <p:pic>
        <p:nvPicPr>
          <p:cNvPr descr="preencoded.png" id="3913" name="Google Shape;3913;p51"/>
          <p:cNvPicPr preferRelativeResize="0"/>
          <p:nvPr/>
        </p:nvPicPr>
        <p:blipFill rotWithShape="1">
          <a:blip r:embed="rId12">
            <a:alphaModFix/>
          </a:blip>
          <a:srcRect b="0" l="0" r="0" t="0"/>
          <a:stretch/>
        </p:blipFill>
        <p:spPr>
          <a:xfrm>
            <a:off x="5892394" y="5955487"/>
            <a:ext cx="142646" cy="142646"/>
          </a:xfrm>
          <a:prstGeom prst="rect">
            <a:avLst/>
          </a:prstGeom>
          <a:noFill/>
          <a:ln>
            <a:noFill/>
          </a:ln>
        </p:spPr>
      </p:pic>
      <p:sp>
        <p:nvSpPr>
          <p:cNvPr id="3914" name="Google Shape;3914;p51"/>
          <p:cNvSpPr txBox="1"/>
          <p:nvPr/>
        </p:nvSpPr>
        <p:spPr>
          <a:xfrm>
            <a:off x="6110935" y="5919826"/>
            <a:ext cx="1117397"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1100"/>
              <a:buFont typeface="Noto Sans JP"/>
              <a:buNone/>
            </a:pPr>
            <a:r>
              <a:rPr b="1" i="0" lang="en-US" sz="1100" u="none" cap="none" strike="noStrike">
                <a:solidFill>
                  <a:srgbClr val="7C3AED"/>
                </a:solidFill>
                <a:latin typeface="Noto Sans JP"/>
                <a:ea typeface="Noto Sans JP"/>
                <a:cs typeface="Noto Sans JP"/>
                <a:sym typeface="Noto Sans JP"/>
              </a:rPr>
              <a:t>組織・戦略課題</a:t>
            </a:r>
            <a:endParaRPr b="0" i="0" sz="1100" u="none" cap="none" strike="noStrike">
              <a:solidFill>
                <a:schemeClr val="dk1"/>
              </a:solidFill>
              <a:latin typeface="Calibri"/>
              <a:ea typeface="Calibri"/>
              <a:cs typeface="Calibri"/>
              <a:sym typeface="Calibri"/>
            </a:endParaRPr>
          </a:p>
        </p:txBody>
      </p:sp>
      <p:sp>
        <p:nvSpPr>
          <p:cNvPr id="3915" name="Google Shape;3915;p51"/>
          <p:cNvSpPr/>
          <p:nvPr/>
        </p:nvSpPr>
        <p:spPr>
          <a:xfrm>
            <a:off x="5959145" y="6191402"/>
            <a:ext cx="19202" cy="1628546"/>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1"/>
          <p:cNvSpPr txBox="1"/>
          <p:nvPr/>
        </p:nvSpPr>
        <p:spPr>
          <a:xfrm>
            <a:off x="6149340" y="6191402"/>
            <a:ext cx="5465369"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役割再定義への不安: 開発者の75%がAI統合後の役割に不安を感じており、モチベーション低下や離職リスクがある。</a:t>
            </a:r>
            <a:endParaRPr b="0" i="0" sz="900" u="none" cap="none" strike="noStrike">
              <a:solidFill>
                <a:schemeClr val="dk1"/>
              </a:solidFill>
              <a:latin typeface="Calibri"/>
              <a:ea typeface="Calibri"/>
              <a:cs typeface="Calibri"/>
              <a:sym typeface="Calibri"/>
            </a:endParaRPr>
          </a:p>
        </p:txBody>
      </p:sp>
      <p:sp>
        <p:nvSpPr>
          <p:cNvPr id="3917" name="Google Shape;3917;p51"/>
          <p:cNvSpPr txBox="1"/>
          <p:nvPr/>
        </p:nvSpPr>
        <p:spPr>
          <a:xfrm>
            <a:off x="6149340" y="6610198"/>
            <a:ext cx="5465369"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人間価値の低下懸念: 戦略的判断スキル向上プログラムがなく、AIに代替されない付加価値を発揮できない。</a:t>
            </a:r>
            <a:endParaRPr b="0" i="0" sz="900" u="none" cap="none" strike="noStrike">
              <a:solidFill>
                <a:schemeClr val="dk1"/>
              </a:solidFill>
              <a:latin typeface="Calibri"/>
              <a:ea typeface="Calibri"/>
              <a:cs typeface="Calibri"/>
              <a:sym typeface="Calibri"/>
            </a:endParaRPr>
          </a:p>
        </p:txBody>
      </p:sp>
      <p:sp>
        <p:nvSpPr>
          <p:cNvPr id="3918" name="Google Shape;3918;p51"/>
          <p:cNvSpPr txBox="1"/>
          <p:nvPr/>
        </p:nvSpPr>
        <p:spPr>
          <a:xfrm>
            <a:off x="6149340" y="7029907"/>
            <a:ext cx="5484571"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監視体制の不備: 運用体制がL7対応（24/7の自律監視）に最適化されておらず、夜間などの監視が手薄。</a:t>
            </a:r>
            <a:endParaRPr b="0" i="0" sz="900" u="none" cap="none" strike="noStrike">
              <a:solidFill>
                <a:schemeClr val="dk1"/>
              </a:solidFill>
              <a:latin typeface="Calibri"/>
              <a:ea typeface="Calibri"/>
              <a:cs typeface="Calibri"/>
              <a:sym typeface="Calibri"/>
            </a:endParaRPr>
          </a:p>
        </p:txBody>
      </p:sp>
      <p:sp>
        <p:nvSpPr>
          <p:cNvPr id="3919" name="Google Shape;3919;p51"/>
          <p:cNvSpPr txBox="1"/>
          <p:nvPr/>
        </p:nvSpPr>
        <p:spPr>
          <a:xfrm>
            <a:off x="6149340" y="7448702"/>
            <a:ext cx="5474513" cy="3721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経営層の理解不足: 経営層のAI統合理解度が30%と低く、重要な投資判断やガバナンス承認が遅延している。</a:t>
            </a:r>
            <a:endParaRPr b="0" i="0" sz="9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4" name="Shape 3924"/>
        <p:cNvGrpSpPr/>
        <p:nvPr/>
      </p:nvGrpSpPr>
      <p:grpSpPr>
        <a:xfrm>
          <a:off x="0" y="0"/>
          <a:ext cx="0" cy="0"/>
          <a:chOff x="0" y="0"/>
          <a:chExt cx="0" cy="0"/>
        </a:xfrm>
      </p:grpSpPr>
      <p:sp>
        <p:nvSpPr>
          <p:cNvPr id="3925" name="Google Shape;3925;p52"/>
          <p:cNvSpPr/>
          <p:nvPr/>
        </p:nvSpPr>
        <p:spPr>
          <a:xfrm>
            <a:off x="0" y="0"/>
            <a:ext cx="12191695"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2"/>
          <p:cNvSpPr/>
          <p:nvPr/>
        </p:nvSpPr>
        <p:spPr>
          <a:xfrm>
            <a:off x="0" y="0"/>
            <a:ext cx="12191695"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2"/>
          <p:cNvSpPr/>
          <p:nvPr/>
        </p:nvSpPr>
        <p:spPr>
          <a:xfrm>
            <a:off x="381305" y="952805"/>
            <a:ext cx="11430000" cy="9144"/>
          </a:xfrm>
          <a:prstGeom prst="rect">
            <a:avLst/>
          </a:prstGeom>
          <a:solidFill>
            <a:srgbClr val="E5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2"/>
          <p:cNvSpPr txBox="1"/>
          <p:nvPr/>
        </p:nvSpPr>
        <p:spPr>
          <a:xfrm>
            <a:off x="381305" y="228600"/>
            <a:ext cx="1960474" cy="1810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DC2626"/>
              </a:buClr>
              <a:buSzPts val="900"/>
              <a:buFont typeface="Noto Sans JP"/>
              <a:buNone/>
            </a:pPr>
            <a:r>
              <a:rPr b="1" i="0" lang="en-US" sz="900" u="none" cap="none" strike="noStrike">
                <a:solidFill>
                  <a:srgbClr val="DC2626"/>
                </a:solidFill>
                <a:latin typeface="Noto Sans JP"/>
                <a:ea typeface="Noto Sans JP"/>
                <a:cs typeface="Noto Sans JP"/>
                <a:sym typeface="Noto Sans JP"/>
              </a:rPr>
              <a:t>STAGE TRANSITION: DETAIL</a:t>
            </a:r>
            <a:endParaRPr b="0" i="0" sz="900" u="none" cap="none" strike="noStrike">
              <a:solidFill>
                <a:schemeClr val="dk1"/>
              </a:solidFill>
              <a:latin typeface="Calibri"/>
              <a:ea typeface="Calibri"/>
              <a:cs typeface="Calibri"/>
              <a:sym typeface="Calibri"/>
            </a:endParaRPr>
          </a:p>
        </p:txBody>
      </p:sp>
      <p:sp>
        <p:nvSpPr>
          <p:cNvPr id="3929" name="Google Shape;3929;p52"/>
          <p:cNvSpPr txBox="1"/>
          <p:nvPr/>
        </p:nvSpPr>
        <p:spPr>
          <a:xfrm>
            <a:off x="381305" y="442570"/>
            <a:ext cx="5800954" cy="38130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100"/>
              <a:buFont typeface="Noto Sans JP"/>
              <a:buNone/>
            </a:pPr>
            <a:r>
              <a:rPr b="1" i="0" lang="en-US" sz="2100" u="none" cap="none" strike="noStrike">
                <a:solidFill>
                  <a:srgbClr val="0F172A"/>
                </a:solidFill>
                <a:latin typeface="Noto Sans JP"/>
                <a:ea typeface="Noto Sans JP"/>
                <a:cs typeface="Noto Sans JP"/>
                <a:sym typeface="Noto Sans JP"/>
              </a:rPr>
              <a:t>発展→完全AI統合 移行課題と対応策 （解決編）</a:t>
            </a:r>
            <a:endParaRPr b="0" i="0" sz="2100" u="none" cap="none" strike="noStrike">
              <a:solidFill>
                <a:schemeClr val="dk1"/>
              </a:solidFill>
              <a:latin typeface="Calibri"/>
              <a:ea typeface="Calibri"/>
              <a:cs typeface="Calibri"/>
              <a:sym typeface="Calibri"/>
            </a:endParaRPr>
          </a:p>
        </p:txBody>
      </p:sp>
      <p:sp>
        <p:nvSpPr>
          <p:cNvPr id="3930" name="Google Shape;3930;p52"/>
          <p:cNvSpPr/>
          <p:nvPr/>
        </p:nvSpPr>
        <p:spPr>
          <a:xfrm>
            <a:off x="11186770" y="599846"/>
            <a:ext cx="629107" cy="237744"/>
          </a:xfrm>
          <a:prstGeom prst="roundRect">
            <a:avLst>
              <a:gd fmla="val 384615"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2"/>
          <p:cNvSpPr txBox="1"/>
          <p:nvPr/>
        </p:nvSpPr>
        <p:spPr>
          <a:xfrm>
            <a:off x="11301070" y="638251"/>
            <a:ext cx="479146" cy="15270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Page 10</a:t>
            </a:r>
            <a:endParaRPr b="0" i="0" sz="800" u="none" cap="none" strike="noStrike">
              <a:solidFill>
                <a:schemeClr val="dk1"/>
              </a:solidFill>
              <a:latin typeface="Calibri"/>
              <a:ea typeface="Calibri"/>
              <a:cs typeface="Calibri"/>
              <a:sym typeface="Calibri"/>
            </a:endParaRPr>
          </a:p>
        </p:txBody>
      </p:sp>
      <p:pic>
        <p:nvPicPr>
          <p:cNvPr descr="preencoded.png" id="3932" name="Google Shape;3932;p52"/>
          <p:cNvPicPr preferRelativeResize="0"/>
          <p:nvPr/>
        </p:nvPicPr>
        <p:blipFill rotWithShape="1">
          <a:blip r:embed="rId3">
            <a:alphaModFix/>
          </a:blip>
          <a:srcRect b="0" l="0" r="0" t="0"/>
          <a:stretch/>
        </p:blipFill>
        <p:spPr>
          <a:xfrm>
            <a:off x="381305" y="1147572"/>
            <a:ext cx="152705" cy="152705"/>
          </a:xfrm>
          <a:prstGeom prst="rect">
            <a:avLst/>
          </a:prstGeom>
          <a:noFill/>
          <a:ln>
            <a:noFill/>
          </a:ln>
        </p:spPr>
      </p:pic>
      <p:sp>
        <p:nvSpPr>
          <p:cNvPr id="3933" name="Google Shape;3933;p52"/>
          <p:cNvSpPr txBox="1"/>
          <p:nvPr/>
        </p:nvSpPr>
        <p:spPr>
          <a:xfrm>
            <a:off x="609905" y="1110082"/>
            <a:ext cx="1953158"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詳細ロードマップと成果物</a:t>
            </a:r>
            <a:endParaRPr b="0" i="0" sz="1200" u="none" cap="none" strike="noStrike">
              <a:solidFill>
                <a:schemeClr val="dk1"/>
              </a:solidFill>
              <a:latin typeface="Calibri"/>
              <a:ea typeface="Calibri"/>
              <a:cs typeface="Calibri"/>
              <a:sym typeface="Calibri"/>
            </a:endParaRPr>
          </a:p>
        </p:txBody>
      </p:sp>
      <p:sp>
        <p:nvSpPr>
          <p:cNvPr id="3934" name="Google Shape;3934;p52"/>
          <p:cNvSpPr/>
          <p:nvPr/>
        </p:nvSpPr>
        <p:spPr>
          <a:xfrm>
            <a:off x="381305" y="1567282"/>
            <a:ext cx="3209544" cy="2438705"/>
          </a:xfrm>
          <a:prstGeom prst="roundRect">
            <a:avLst>
              <a:gd fmla="val 1465" name="adj"/>
            </a:avLst>
          </a:prstGeom>
          <a:solidFill>
            <a:srgbClr val="FFFFFF"/>
          </a:solidFill>
          <a:ln cap="flat" cmpd="sng" w="12700">
            <a:solidFill>
              <a:srgbClr val="E2E8F0"/>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2"/>
          <p:cNvSpPr/>
          <p:nvPr/>
        </p:nvSpPr>
        <p:spPr>
          <a:xfrm>
            <a:off x="2915107" y="1709928"/>
            <a:ext cx="533095" cy="181051"/>
          </a:xfrm>
          <a:prstGeom prst="roundRect">
            <a:avLst>
              <a:gd fmla="val 106327"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936" name="Google Shape;3936;p52"/>
          <p:cNvPicPr preferRelativeResize="0"/>
          <p:nvPr/>
        </p:nvPicPr>
        <p:blipFill rotWithShape="1">
          <a:blip r:embed="rId4">
            <a:alphaModFix/>
          </a:blip>
          <a:srcRect b="0" l="0" r="0" t="0"/>
          <a:stretch/>
        </p:blipFill>
        <p:spPr>
          <a:xfrm>
            <a:off x="2991917" y="1759306"/>
            <a:ext cx="95098" cy="95098"/>
          </a:xfrm>
          <a:prstGeom prst="rect">
            <a:avLst/>
          </a:prstGeom>
          <a:noFill/>
          <a:ln>
            <a:noFill/>
          </a:ln>
        </p:spPr>
      </p:pic>
      <p:sp>
        <p:nvSpPr>
          <p:cNvPr id="3937" name="Google Shape;3937;p52"/>
          <p:cNvSpPr txBox="1"/>
          <p:nvPr/>
        </p:nvSpPr>
        <p:spPr>
          <a:xfrm>
            <a:off x="3125419" y="1729130"/>
            <a:ext cx="324612"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2ヶ月</a:t>
            </a:r>
            <a:endParaRPr b="0" i="0" sz="800" u="none" cap="none" strike="noStrike">
              <a:solidFill>
                <a:schemeClr val="dk1"/>
              </a:solidFill>
              <a:latin typeface="Calibri"/>
              <a:ea typeface="Calibri"/>
              <a:cs typeface="Calibri"/>
              <a:sym typeface="Calibri"/>
            </a:endParaRPr>
          </a:p>
        </p:txBody>
      </p:sp>
      <p:sp>
        <p:nvSpPr>
          <p:cNvPr id="3938" name="Google Shape;3938;p52"/>
          <p:cNvSpPr/>
          <p:nvPr/>
        </p:nvSpPr>
        <p:spPr>
          <a:xfrm>
            <a:off x="523951" y="1709928"/>
            <a:ext cx="228600" cy="228600"/>
          </a:xfrm>
          <a:prstGeom prst="roundRect">
            <a:avLst>
              <a:gd fmla="val 83333" name="adj"/>
            </a:avLst>
          </a:prstGeom>
          <a:solidFill>
            <a:srgbClr val="EFF6FF"/>
          </a:solidFill>
          <a:ln cap="flat" cmpd="sng" w="12700">
            <a:solidFill>
              <a:srgbClr val="BFDB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2"/>
          <p:cNvSpPr txBox="1"/>
          <p:nvPr/>
        </p:nvSpPr>
        <p:spPr>
          <a:xfrm>
            <a:off x="564185" y="1738274"/>
            <a:ext cx="238658"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2563EB"/>
              </a:buClr>
              <a:buSzPts val="900"/>
              <a:buFont typeface="Noto Sans JP"/>
              <a:buNone/>
            </a:pPr>
            <a:r>
              <a:rPr b="1" i="0" lang="en-US" sz="900" u="none" cap="none" strike="noStrike">
                <a:solidFill>
                  <a:srgbClr val="2563EB"/>
                </a:solidFill>
                <a:latin typeface="Noto Sans JP"/>
                <a:ea typeface="Noto Sans JP"/>
                <a:cs typeface="Noto Sans JP"/>
                <a:sym typeface="Noto Sans JP"/>
              </a:rPr>
              <a:t>P0</a:t>
            </a:r>
            <a:endParaRPr b="0" i="0" sz="900" u="none" cap="none" strike="noStrike">
              <a:solidFill>
                <a:schemeClr val="dk1"/>
              </a:solidFill>
              <a:latin typeface="Calibri"/>
              <a:ea typeface="Calibri"/>
              <a:cs typeface="Calibri"/>
              <a:sym typeface="Calibri"/>
            </a:endParaRPr>
          </a:p>
        </p:txBody>
      </p:sp>
      <p:sp>
        <p:nvSpPr>
          <p:cNvPr id="3940" name="Google Shape;3940;p52"/>
          <p:cNvSpPr txBox="1"/>
          <p:nvPr/>
        </p:nvSpPr>
        <p:spPr>
          <a:xfrm>
            <a:off x="828446" y="1699870"/>
            <a:ext cx="1090879" cy="1911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狭域でのL7 PoC</a:t>
            </a:r>
            <a:endParaRPr b="0" i="0" sz="1000" u="none" cap="none" strike="noStrike">
              <a:solidFill>
                <a:schemeClr val="dk1"/>
              </a:solidFill>
              <a:latin typeface="Calibri"/>
              <a:ea typeface="Calibri"/>
              <a:cs typeface="Calibri"/>
              <a:sym typeface="Calibri"/>
            </a:endParaRPr>
          </a:p>
        </p:txBody>
      </p:sp>
      <p:sp>
        <p:nvSpPr>
          <p:cNvPr id="3941" name="Google Shape;3941;p52"/>
          <p:cNvSpPr txBox="1"/>
          <p:nvPr/>
        </p:nvSpPr>
        <p:spPr>
          <a:xfrm>
            <a:off x="828446" y="1873606"/>
            <a:ext cx="1405433" cy="1911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(サンドボックス検証)</a:t>
            </a:r>
            <a:endParaRPr b="0" i="0" sz="1000" u="none" cap="none" strike="noStrike">
              <a:solidFill>
                <a:schemeClr val="dk1"/>
              </a:solidFill>
              <a:latin typeface="Calibri"/>
              <a:ea typeface="Calibri"/>
              <a:cs typeface="Calibri"/>
              <a:sym typeface="Calibri"/>
            </a:endParaRPr>
          </a:p>
        </p:txBody>
      </p:sp>
      <p:sp>
        <p:nvSpPr>
          <p:cNvPr id="3942" name="Google Shape;3942;p52"/>
          <p:cNvSpPr txBox="1"/>
          <p:nvPr/>
        </p:nvSpPr>
        <p:spPr>
          <a:xfrm>
            <a:off x="523951" y="2104034"/>
            <a:ext cx="2965399" cy="3054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0" i="0" lang="en-US" sz="800" u="none" cap="none" strike="noStrike">
                <a:solidFill>
                  <a:srgbClr val="64748B"/>
                </a:solidFill>
                <a:latin typeface="Noto Sans JP"/>
                <a:ea typeface="Noto Sans JP"/>
                <a:cs typeface="Noto Sans JP"/>
                <a:sym typeface="Noto Sans JP"/>
              </a:rPr>
              <a:t>設計文書生成・トレーサビリティ・定型修復の3領域に限定。隔離環境での安全性検証と失敗モード分析を実施。</a:t>
            </a:r>
            <a:endParaRPr b="0" i="0" sz="800" u="none" cap="none" strike="noStrike">
              <a:solidFill>
                <a:schemeClr val="dk1"/>
              </a:solidFill>
              <a:latin typeface="Calibri"/>
              <a:ea typeface="Calibri"/>
              <a:cs typeface="Calibri"/>
              <a:sym typeface="Calibri"/>
            </a:endParaRPr>
          </a:p>
        </p:txBody>
      </p:sp>
      <p:sp>
        <p:nvSpPr>
          <p:cNvPr id="3943" name="Google Shape;3943;p52"/>
          <p:cNvSpPr/>
          <p:nvPr/>
        </p:nvSpPr>
        <p:spPr>
          <a:xfrm>
            <a:off x="523951" y="3078785"/>
            <a:ext cx="2924251" cy="780898"/>
          </a:xfrm>
          <a:prstGeom prst="roundRect">
            <a:avLst>
              <a:gd fmla="val 8568" name="adj"/>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2"/>
          <p:cNvSpPr/>
          <p:nvPr/>
        </p:nvSpPr>
        <p:spPr>
          <a:xfrm>
            <a:off x="523951" y="3078785"/>
            <a:ext cx="28346" cy="780898"/>
          </a:xfrm>
          <a:prstGeom prst="rect">
            <a:avLst/>
          </a:prstGeom>
          <a:solidFill>
            <a:srgbClr val="BFDB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2"/>
          <p:cNvSpPr txBox="1"/>
          <p:nvPr/>
        </p:nvSpPr>
        <p:spPr>
          <a:xfrm>
            <a:off x="629107" y="3136392"/>
            <a:ext cx="534010"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4A3B8"/>
              </a:buClr>
              <a:buSzPts val="800"/>
              <a:buFont typeface="Noto Sans JP"/>
              <a:buNone/>
            </a:pPr>
            <a:r>
              <a:rPr b="1" i="0" lang="en-US" sz="800" u="none" cap="none" strike="noStrike">
                <a:solidFill>
                  <a:srgbClr val="94A3B8"/>
                </a:solidFill>
                <a:latin typeface="Noto Sans JP"/>
                <a:ea typeface="Noto Sans JP"/>
                <a:cs typeface="Noto Sans JP"/>
                <a:sym typeface="Noto Sans JP"/>
              </a:rPr>
              <a:t>主な成果物</a:t>
            </a:r>
            <a:endParaRPr b="0" i="0" sz="800" u="none" cap="none" strike="noStrike">
              <a:solidFill>
                <a:schemeClr val="dk1"/>
              </a:solidFill>
              <a:latin typeface="Calibri"/>
              <a:ea typeface="Calibri"/>
              <a:cs typeface="Calibri"/>
              <a:sym typeface="Calibri"/>
            </a:endParaRPr>
          </a:p>
        </p:txBody>
      </p:sp>
      <p:pic>
        <p:nvPicPr>
          <p:cNvPr descr="preencoded.png" id="3946" name="Google Shape;3946;p52"/>
          <p:cNvPicPr preferRelativeResize="0"/>
          <p:nvPr/>
        </p:nvPicPr>
        <p:blipFill rotWithShape="1">
          <a:blip r:embed="rId5">
            <a:alphaModFix/>
          </a:blip>
          <a:srcRect b="0" l="0" r="0" t="0"/>
          <a:stretch/>
        </p:blipFill>
        <p:spPr>
          <a:xfrm>
            <a:off x="629107" y="3264408"/>
            <a:ext cx="95098" cy="95098"/>
          </a:xfrm>
          <a:prstGeom prst="rect">
            <a:avLst/>
          </a:prstGeom>
          <a:noFill/>
          <a:ln>
            <a:noFill/>
          </a:ln>
        </p:spPr>
      </p:pic>
      <p:sp>
        <p:nvSpPr>
          <p:cNvPr id="3947" name="Google Shape;3947;p52"/>
          <p:cNvSpPr txBox="1"/>
          <p:nvPr/>
        </p:nvSpPr>
        <p:spPr>
          <a:xfrm>
            <a:off x="761695" y="3264408"/>
            <a:ext cx="1200607"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サンドボックス環境(隔離)</a:t>
            </a:r>
            <a:endParaRPr b="0" i="0" sz="800" u="none" cap="none" strike="noStrike">
              <a:solidFill>
                <a:schemeClr val="dk1"/>
              </a:solidFill>
              <a:latin typeface="Calibri"/>
              <a:ea typeface="Calibri"/>
              <a:cs typeface="Calibri"/>
              <a:sym typeface="Calibri"/>
            </a:endParaRPr>
          </a:p>
        </p:txBody>
      </p:sp>
      <p:pic>
        <p:nvPicPr>
          <p:cNvPr descr="preencoded.png" id="3948" name="Google Shape;3948;p52"/>
          <p:cNvPicPr preferRelativeResize="0"/>
          <p:nvPr/>
        </p:nvPicPr>
        <p:blipFill rotWithShape="1">
          <a:blip r:embed="rId6">
            <a:alphaModFix/>
          </a:blip>
          <a:srcRect b="0" l="-3205" r="-3205" t="0"/>
          <a:stretch/>
        </p:blipFill>
        <p:spPr>
          <a:xfrm>
            <a:off x="629107" y="3388766"/>
            <a:ext cx="75895" cy="95098"/>
          </a:xfrm>
          <a:prstGeom prst="rect">
            <a:avLst/>
          </a:prstGeom>
          <a:noFill/>
          <a:ln>
            <a:noFill/>
          </a:ln>
        </p:spPr>
      </p:pic>
      <p:sp>
        <p:nvSpPr>
          <p:cNvPr id="3949" name="Google Shape;3949;p52"/>
          <p:cNvSpPr txBox="1"/>
          <p:nvPr/>
        </p:nvSpPr>
        <p:spPr>
          <a:xfrm>
            <a:off x="743407" y="3388766"/>
            <a:ext cx="1353312"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L7 PoCレポート・安全性評価</a:t>
            </a:r>
            <a:endParaRPr b="0" i="0" sz="800" u="none" cap="none" strike="noStrike">
              <a:solidFill>
                <a:schemeClr val="dk1"/>
              </a:solidFill>
              <a:latin typeface="Calibri"/>
              <a:ea typeface="Calibri"/>
              <a:cs typeface="Calibri"/>
              <a:sym typeface="Calibri"/>
            </a:endParaRPr>
          </a:p>
        </p:txBody>
      </p:sp>
      <p:sp>
        <p:nvSpPr>
          <p:cNvPr id="3950" name="Google Shape;3950;p52"/>
          <p:cNvSpPr txBox="1"/>
          <p:nvPr/>
        </p:nvSpPr>
        <p:spPr>
          <a:xfrm>
            <a:off x="629107" y="3550615"/>
            <a:ext cx="238658"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4A3B8"/>
              </a:buClr>
              <a:buSzPts val="800"/>
              <a:buFont typeface="Noto Sans JP"/>
              <a:buNone/>
            </a:pPr>
            <a:r>
              <a:rPr b="1" i="0" lang="en-US" sz="800" u="none" cap="none" strike="noStrike">
                <a:solidFill>
                  <a:srgbClr val="94A3B8"/>
                </a:solidFill>
                <a:latin typeface="Noto Sans JP"/>
                <a:ea typeface="Noto Sans JP"/>
                <a:cs typeface="Noto Sans JP"/>
                <a:sym typeface="Noto Sans JP"/>
              </a:rPr>
              <a:t>KPI</a:t>
            </a:r>
            <a:endParaRPr b="0" i="0" sz="800" u="none" cap="none" strike="noStrike">
              <a:solidFill>
                <a:schemeClr val="dk1"/>
              </a:solidFill>
              <a:latin typeface="Calibri"/>
              <a:ea typeface="Calibri"/>
              <a:cs typeface="Calibri"/>
              <a:sym typeface="Calibri"/>
            </a:endParaRPr>
          </a:p>
        </p:txBody>
      </p:sp>
      <p:pic>
        <p:nvPicPr>
          <p:cNvPr descr="preencoded.png" id="3951" name="Google Shape;3951;p52"/>
          <p:cNvPicPr preferRelativeResize="0"/>
          <p:nvPr/>
        </p:nvPicPr>
        <p:blipFill rotWithShape="1">
          <a:blip r:embed="rId7">
            <a:alphaModFix/>
          </a:blip>
          <a:srcRect b="0" l="0" r="0" t="0"/>
          <a:stretch/>
        </p:blipFill>
        <p:spPr>
          <a:xfrm>
            <a:off x="629107" y="3678631"/>
            <a:ext cx="95098" cy="95098"/>
          </a:xfrm>
          <a:prstGeom prst="rect">
            <a:avLst/>
          </a:prstGeom>
          <a:noFill/>
          <a:ln>
            <a:noFill/>
          </a:ln>
        </p:spPr>
      </p:pic>
      <p:sp>
        <p:nvSpPr>
          <p:cNvPr id="3952" name="Google Shape;3952;p52"/>
          <p:cNvSpPr txBox="1"/>
          <p:nvPr/>
        </p:nvSpPr>
        <p:spPr>
          <a:xfrm>
            <a:off x="761695" y="3678631"/>
            <a:ext cx="1267358"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PoC成功率&gt;70% / 影響ゼロ</a:t>
            </a:r>
            <a:endParaRPr b="0" i="0" sz="800" u="none" cap="none" strike="noStrike">
              <a:solidFill>
                <a:schemeClr val="dk1"/>
              </a:solidFill>
              <a:latin typeface="Calibri"/>
              <a:ea typeface="Calibri"/>
              <a:cs typeface="Calibri"/>
              <a:sym typeface="Calibri"/>
            </a:endParaRPr>
          </a:p>
        </p:txBody>
      </p:sp>
      <p:sp>
        <p:nvSpPr>
          <p:cNvPr id="3953" name="Google Shape;3953;p52"/>
          <p:cNvSpPr/>
          <p:nvPr/>
        </p:nvSpPr>
        <p:spPr>
          <a:xfrm>
            <a:off x="3705149" y="1567282"/>
            <a:ext cx="3209544" cy="2438705"/>
          </a:xfrm>
          <a:prstGeom prst="roundRect">
            <a:avLst>
              <a:gd fmla="val 1465" name="adj"/>
            </a:avLst>
          </a:prstGeom>
          <a:solidFill>
            <a:srgbClr val="FFFFFF"/>
          </a:solidFill>
          <a:ln cap="flat" cmpd="sng" w="12700">
            <a:solidFill>
              <a:srgbClr val="E2E8F0"/>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2"/>
          <p:cNvSpPr/>
          <p:nvPr/>
        </p:nvSpPr>
        <p:spPr>
          <a:xfrm>
            <a:off x="6239866" y="1709928"/>
            <a:ext cx="533095" cy="181051"/>
          </a:xfrm>
          <a:prstGeom prst="roundRect">
            <a:avLst>
              <a:gd fmla="val 106327"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955" name="Google Shape;3955;p52"/>
          <p:cNvPicPr preferRelativeResize="0"/>
          <p:nvPr/>
        </p:nvPicPr>
        <p:blipFill rotWithShape="1">
          <a:blip r:embed="rId4">
            <a:alphaModFix/>
          </a:blip>
          <a:srcRect b="0" l="0" r="0" t="0"/>
          <a:stretch/>
        </p:blipFill>
        <p:spPr>
          <a:xfrm>
            <a:off x="6315761" y="1759306"/>
            <a:ext cx="95098" cy="95098"/>
          </a:xfrm>
          <a:prstGeom prst="rect">
            <a:avLst/>
          </a:prstGeom>
          <a:noFill/>
          <a:ln>
            <a:noFill/>
          </a:ln>
        </p:spPr>
      </p:pic>
      <p:sp>
        <p:nvSpPr>
          <p:cNvPr id="3956" name="Google Shape;3956;p52"/>
          <p:cNvSpPr txBox="1"/>
          <p:nvPr/>
        </p:nvSpPr>
        <p:spPr>
          <a:xfrm>
            <a:off x="6449263" y="1729130"/>
            <a:ext cx="324612"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2ヶ月</a:t>
            </a:r>
            <a:endParaRPr b="0" i="0" sz="800" u="none" cap="none" strike="noStrike">
              <a:solidFill>
                <a:schemeClr val="dk1"/>
              </a:solidFill>
              <a:latin typeface="Calibri"/>
              <a:ea typeface="Calibri"/>
              <a:cs typeface="Calibri"/>
              <a:sym typeface="Calibri"/>
            </a:endParaRPr>
          </a:p>
        </p:txBody>
      </p:sp>
      <p:sp>
        <p:nvSpPr>
          <p:cNvPr id="3957" name="Google Shape;3957;p52"/>
          <p:cNvSpPr/>
          <p:nvPr/>
        </p:nvSpPr>
        <p:spPr>
          <a:xfrm>
            <a:off x="3847795" y="1709928"/>
            <a:ext cx="228600" cy="228600"/>
          </a:xfrm>
          <a:prstGeom prst="roundRect">
            <a:avLst>
              <a:gd fmla="val 83333" name="adj"/>
            </a:avLst>
          </a:prstGeom>
          <a:solidFill>
            <a:srgbClr val="F0F9FF"/>
          </a:solidFill>
          <a:ln cap="flat" cmpd="sng" w="12700">
            <a:solidFill>
              <a:srgbClr val="BAE6F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2"/>
          <p:cNvSpPr txBox="1"/>
          <p:nvPr/>
        </p:nvSpPr>
        <p:spPr>
          <a:xfrm>
            <a:off x="3888029" y="1738274"/>
            <a:ext cx="238658"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284C7"/>
              </a:buClr>
              <a:buSzPts val="900"/>
              <a:buFont typeface="Noto Sans JP"/>
              <a:buNone/>
            </a:pPr>
            <a:r>
              <a:rPr b="1" i="0" lang="en-US" sz="900" u="none" cap="none" strike="noStrike">
                <a:solidFill>
                  <a:srgbClr val="0284C7"/>
                </a:solidFill>
                <a:latin typeface="Noto Sans JP"/>
                <a:ea typeface="Noto Sans JP"/>
                <a:cs typeface="Noto Sans JP"/>
                <a:sym typeface="Noto Sans JP"/>
              </a:rPr>
              <a:t>P1</a:t>
            </a:r>
            <a:endParaRPr b="0" i="0" sz="900" u="none" cap="none" strike="noStrike">
              <a:solidFill>
                <a:schemeClr val="dk1"/>
              </a:solidFill>
              <a:latin typeface="Calibri"/>
              <a:ea typeface="Calibri"/>
              <a:cs typeface="Calibri"/>
              <a:sym typeface="Calibri"/>
            </a:endParaRPr>
          </a:p>
        </p:txBody>
      </p:sp>
      <p:sp>
        <p:nvSpPr>
          <p:cNvPr id="3959" name="Google Shape;3959;p52"/>
          <p:cNvSpPr txBox="1"/>
          <p:nvPr/>
        </p:nvSpPr>
        <p:spPr>
          <a:xfrm>
            <a:off x="4153205" y="1699870"/>
            <a:ext cx="1567282" cy="1911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安全検証プロセスの確立</a:t>
            </a:r>
            <a:endParaRPr b="0" i="0" sz="1000" u="none" cap="none" strike="noStrike">
              <a:solidFill>
                <a:schemeClr val="dk1"/>
              </a:solidFill>
              <a:latin typeface="Calibri"/>
              <a:ea typeface="Calibri"/>
              <a:cs typeface="Calibri"/>
              <a:sym typeface="Calibri"/>
            </a:endParaRPr>
          </a:p>
        </p:txBody>
      </p:sp>
      <p:sp>
        <p:nvSpPr>
          <p:cNvPr id="3960" name="Google Shape;3960;p52"/>
          <p:cNvSpPr txBox="1"/>
          <p:nvPr/>
        </p:nvSpPr>
        <p:spPr>
          <a:xfrm>
            <a:off x="3847795" y="1986077"/>
            <a:ext cx="2936138" cy="3054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0" i="0" lang="en-US" sz="800" u="none" cap="none" strike="noStrike">
                <a:solidFill>
                  <a:srgbClr val="64748B"/>
                </a:solidFill>
                <a:latin typeface="Noto Sans JP"/>
                <a:ea typeface="Noto Sans JP"/>
                <a:cs typeface="Noto Sans JP"/>
                <a:sym typeface="Noto Sans JP"/>
              </a:rPr>
              <a:t>デジタルツインでのレッドチーミング(四半期1回)、説明可能性レポート生成(判断根拠可視化)、モデル安全性審査。</a:t>
            </a:r>
            <a:endParaRPr b="0" i="0" sz="800" u="none" cap="none" strike="noStrike">
              <a:solidFill>
                <a:schemeClr val="dk1"/>
              </a:solidFill>
              <a:latin typeface="Calibri"/>
              <a:ea typeface="Calibri"/>
              <a:cs typeface="Calibri"/>
              <a:sym typeface="Calibri"/>
            </a:endParaRPr>
          </a:p>
        </p:txBody>
      </p:sp>
      <p:sp>
        <p:nvSpPr>
          <p:cNvPr id="3961" name="Google Shape;3961;p52"/>
          <p:cNvSpPr/>
          <p:nvPr/>
        </p:nvSpPr>
        <p:spPr>
          <a:xfrm>
            <a:off x="3847795" y="3078785"/>
            <a:ext cx="2924251" cy="780898"/>
          </a:xfrm>
          <a:prstGeom prst="roundRect">
            <a:avLst>
              <a:gd fmla="val 8568" name="adj"/>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2"/>
          <p:cNvSpPr/>
          <p:nvPr/>
        </p:nvSpPr>
        <p:spPr>
          <a:xfrm>
            <a:off x="3847795" y="3078785"/>
            <a:ext cx="28346" cy="780898"/>
          </a:xfrm>
          <a:prstGeom prst="rect">
            <a:avLst/>
          </a:prstGeom>
          <a:solidFill>
            <a:srgbClr val="BAE6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2"/>
          <p:cNvSpPr txBox="1"/>
          <p:nvPr/>
        </p:nvSpPr>
        <p:spPr>
          <a:xfrm>
            <a:off x="3952951" y="3136392"/>
            <a:ext cx="534010"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4A3B8"/>
              </a:buClr>
              <a:buSzPts val="800"/>
              <a:buFont typeface="Noto Sans JP"/>
              <a:buNone/>
            </a:pPr>
            <a:r>
              <a:rPr b="1" i="0" lang="en-US" sz="800" u="none" cap="none" strike="noStrike">
                <a:solidFill>
                  <a:srgbClr val="94A3B8"/>
                </a:solidFill>
                <a:latin typeface="Noto Sans JP"/>
                <a:ea typeface="Noto Sans JP"/>
                <a:cs typeface="Noto Sans JP"/>
                <a:sym typeface="Noto Sans JP"/>
              </a:rPr>
              <a:t>主な成果物</a:t>
            </a:r>
            <a:endParaRPr b="0" i="0" sz="800" u="none" cap="none" strike="noStrike">
              <a:solidFill>
                <a:schemeClr val="dk1"/>
              </a:solidFill>
              <a:latin typeface="Calibri"/>
              <a:ea typeface="Calibri"/>
              <a:cs typeface="Calibri"/>
              <a:sym typeface="Calibri"/>
            </a:endParaRPr>
          </a:p>
        </p:txBody>
      </p:sp>
      <p:pic>
        <p:nvPicPr>
          <p:cNvPr descr="preencoded.png" id="3964" name="Google Shape;3964;p52"/>
          <p:cNvPicPr preferRelativeResize="0"/>
          <p:nvPr/>
        </p:nvPicPr>
        <p:blipFill rotWithShape="1">
          <a:blip r:embed="rId8">
            <a:alphaModFix/>
          </a:blip>
          <a:srcRect b="0" l="-1923" r="-1923" t="0"/>
          <a:stretch/>
        </p:blipFill>
        <p:spPr>
          <a:xfrm>
            <a:off x="3952951" y="3264408"/>
            <a:ext cx="123444" cy="95098"/>
          </a:xfrm>
          <a:prstGeom prst="rect">
            <a:avLst/>
          </a:prstGeom>
          <a:noFill/>
          <a:ln>
            <a:noFill/>
          </a:ln>
        </p:spPr>
      </p:pic>
      <p:sp>
        <p:nvSpPr>
          <p:cNvPr id="3965" name="Google Shape;3965;p52"/>
          <p:cNvSpPr txBox="1"/>
          <p:nvPr/>
        </p:nvSpPr>
        <p:spPr>
          <a:xfrm>
            <a:off x="4114800" y="3264408"/>
            <a:ext cx="1162202"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デジタルツイン・演習PG</a:t>
            </a:r>
            <a:endParaRPr b="0" i="0" sz="800" u="none" cap="none" strike="noStrike">
              <a:solidFill>
                <a:schemeClr val="dk1"/>
              </a:solidFill>
              <a:latin typeface="Calibri"/>
              <a:ea typeface="Calibri"/>
              <a:cs typeface="Calibri"/>
              <a:sym typeface="Calibri"/>
            </a:endParaRPr>
          </a:p>
        </p:txBody>
      </p:sp>
      <p:pic>
        <p:nvPicPr>
          <p:cNvPr descr="preencoded.png" id="3966" name="Google Shape;3966;p52"/>
          <p:cNvPicPr preferRelativeResize="0"/>
          <p:nvPr/>
        </p:nvPicPr>
        <p:blipFill rotWithShape="1">
          <a:blip r:embed="rId9">
            <a:alphaModFix/>
          </a:blip>
          <a:srcRect b="0" l="-3205" r="-3205" t="0"/>
          <a:stretch/>
        </p:blipFill>
        <p:spPr>
          <a:xfrm>
            <a:off x="3952951" y="3388766"/>
            <a:ext cx="75895" cy="95098"/>
          </a:xfrm>
          <a:prstGeom prst="rect">
            <a:avLst/>
          </a:prstGeom>
          <a:noFill/>
          <a:ln>
            <a:noFill/>
          </a:ln>
        </p:spPr>
      </p:pic>
      <p:sp>
        <p:nvSpPr>
          <p:cNvPr id="3967" name="Google Shape;3967;p52"/>
          <p:cNvSpPr txBox="1"/>
          <p:nvPr/>
        </p:nvSpPr>
        <p:spPr>
          <a:xfrm>
            <a:off x="4067251" y="3388766"/>
            <a:ext cx="1505102"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説明可能性レポート・審査リスト</a:t>
            </a:r>
            <a:endParaRPr b="0" i="0" sz="800" u="none" cap="none" strike="noStrike">
              <a:solidFill>
                <a:schemeClr val="dk1"/>
              </a:solidFill>
              <a:latin typeface="Calibri"/>
              <a:ea typeface="Calibri"/>
              <a:cs typeface="Calibri"/>
              <a:sym typeface="Calibri"/>
            </a:endParaRPr>
          </a:p>
        </p:txBody>
      </p:sp>
      <p:sp>
        <p:nvSpPr>
          <p:cNvPr id="3968" name="Google Shape;3968;p52"/>
          <p:cNvSpPr txBox="1"/>
          <p:nvPr/>
        </p:nvSpPr>
        <p:spPr>
          <a:xfrm>
            <a:off x="3952951" y="3550615"/>
            <a:ext cx="238658"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4A3B8"/>
              </a:buClr>
              <a:buSzPts val="800"/>
              <a:buFont typeface="Noto Sans JP"/>
              <a:buNone/>
            </a:pPr>
            <a:r>
              <a:rPr b="1" i="0" lang="en-US" sz="800" u="none" cap="none" strike="noStrike">
                <a:solidFill>
                  <a:srgbClr val="94A3B8"/>
                </a:solidFill>
                <a:latin typeface="Noto Sans JP"/>
                <a:ea typeface="Noto Sans JP"/>
                <a:cs typeface="Noto Sans JP"/>
                <a:sym typeface="Noto Sans JP"/>
              </a:rPr>
              <a:t>KPI</a:t>
            </a:r>
            <a:endParaRPr b="0" i="0" sz="800" u="none" cap="none" strike="noStrike">
              <a:solidFill>
                <a:schemeClr val="dk1"/>
              </a:solidFill>
              <a:latin typeface="Calibri"/>
              <a:ea typeface="Calibri"/>
              <a:cs typeface="Calibri"/>
              <a:sym typeface="Calibri"/>
            </a:endParaRPr>
          </a:p>
        </p:txBody>
      </p:sp>
      <p:pic>
        <p:nvPicPr>
          <p:cNvPr descr="preencoded.png" id="3969" name="Google Shape;3969;p52"/>
          <p:cNvPicPr preferRelativeResize="0"/>
          <p:nvPr/>
        </p:nvPicPr>
        <p:blipFill rotWithShape="1">
          <a:blip r:embed="rId10">
            <a:alphaModFix/>
          </a:blip>
          <a:srcRect b="0" l="0" r="0" t="0"/>
          <a:stretch/>
        </p:blipFill>
        <p:spPr>
          <a:xfrm>
            <a:off x="3952951" y="3678631"/>
            <a:ext cx="95098" cy="95098"/>
          </a:xfrm>
          <a:prstGeom prst="rect">
            <a:avLst/>
          </a:prstGeom>
          <a:noFill/>
          <a:ln>
            <a:noFill/>
          </a:ln>
        </p:spPr>
      </p:pic>
      <p:sp>
        <p:nvSpPr>
          <p:cNvPr id="3970" name="Google Shape;3970;p52"/>
          <p:cNvSpPr txBox="1"/>
          <p:nvPr/>
        </p:nvSpPr>
        <p:spPr>
          <a:xfrm>
            <a:off x="4086454" y="3678631"/>
            <a:ext cx="1105510"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説明可能性スコア&gt;80%</a:t>
            </a:r>
            <a:endParaRPr b="0" i="0" sz="800" u="none" cap="none" strike="noStrike">
              <a:solidFill>
                <a:schemeClr val="dk1"/>
              </a:solidFill>
              <a:latin typeface="Calibri"/>
              <a:ea typeface="Calibri"/>
              <a:cs typeface="Calibri"/>
              <a:sym typeface="Calibri"/>
            </a:endParaRPr>
          </a:p>
        </p:txBody>
      </p:sp>
      <p:sp>
        <p:nvSpPr>
          <p:cNvPr id="3971" name="Google Shape;3971;p52"/>
          <p:cNvSpPr/>
          <p:nvPr/>
        </p:nvSpPr>
        <p:spPr>
          <a:xfrm>
            <a:off x="381305" y="4117543"/>
            <a:ext cx="3209544" cy="2438705"/>
          </a:xfrm>
          <a:prstGeom prst="roundRect">
            <a:avLst>
              <a:gd fmla="val 1465" name="adj"/>
            </a:avLst>
          </a:prstGeom>
          <a:solidFill>
            <a:srgbClr val="FFFFFF"/>
          </a:solidFill>
          <a:ln cap="flat" cmpd="sng" w="12700">
            <a:solidFill>
              <a:srgbClr val="E2E8F0"/>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2"/>
          <p:cNvSpPr/>
          <p:nvPr/>
        </p:nvSpPr>
        <p:spPr>
          <a:xfrm>
            <a:off x="2828239" y="4260190"/>
            <a:ext cx="629107" cy="181051"/>
          </a:xfrm>
          <a:prstGeom prst="roundRect">
            <a:avLst>
              <a:gd fmla="val 106327"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973" name="Google Shape;3973;p52"/>
          <p:cNvPicPr preferRelativeResize="0"/>
          <p:nvPr/>
        </p:nvPicPr>
        <p:blipFill rotWithShape="1">
          <a:blip r:embed="rId4">
            <a:alphaModFix/>
          </a:blip>
          <a:srcRect b="0" l="0" r="0" t="0"/>
          <a:stretch/>
        </p:blipFill>
        <p:spPr>
          <a:xfrm>
            <a:off x="2904134" y="4310482"/>
            <a:ext cx="95098" cy="95098"/>
          </a:xfrm>
          <a:prstGeom prst="rect">
            <a:avLst/>
          </a:prstGeom>
          <a:noFill/>
          <a:ln>
            <a:noFill/>
          </a:ln>
        </p:spPr>
      </p:pic>
      <p:sp>
        <p:nvSpPr>
          <p:cNvPr id="3974" name="Google Shape;3974;p52"/>
          <p:cNvSpPr txBox="1"/>
          <p:nvPr/>
        </p:nvSpPr>
        <p:spPr>
          <a:xfrm>
            <a:off x="3037637" y="4279392"/>
            <a:ext cx="419710"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1.5ヶ月</a:t>
            </a:r>
            <a:endParaRPr b="0" i="0" sz="800" u="none" cap="none" strike="noStrike">
              <a:solidFill>
                <a:schemeClr val="dk1"/>
              </a:solidFill>
              <a:latin typeface="Calibri"/>
              <a:ea typeface="Calibri"/>
              <a:cs typeface="Calibri"/>
              <a:sym typeface="Calibri"/>
            </a:endParaRPr>
          </a:p>
        </p:txBody>
      </p:sp>
      <p:sp>
        <p:nvSpPr>
          <p:cNvPr id="3975" name="Google Shape;3975;p52"/>
          <p:cNvSpPr/>
          <p:nvPr/>
        </p:nvSpPr>
        <p:spPr>
          <a:xfrm>
            <a:off x="523951" y="4260190"/>
            <a:ext cx="228600" cy="228600"/>
          </a:xfrm>
          <a:prstGeom prst="roundRect">
            <a:avLst>
              <a:gd fmla="val 83333" name="adj"/>
            </a:avLst>
          </a:prstGeom>
          <a:solidFill>
            <a:srgbClr val="F5F3FF"/>
          </a:solidFill>
          <a:ln cap="flat" cmpd="sng" w="12700">
            <a:solidFill>
              <a:srgbClr val="DDD6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2"/>
          <p:cNvSpPr txBox="1"/>
          <p:nvPr/>
        </p:nvSpPr>
        <p:spPr>
          <a:xfrm>
            <a:off x="564185" y="4288536"/>
            <a:ext cx="238658"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C3AED"/>
              </a:buClr>
              <a:buSzPts val="900"/>
              <a:buFont typeface="Noto Sans JP"/>
              <a:buNone/>
            </a:pPr>
            <a:r>
              <a:rPr b="1" i="0" lang="en-US" sz="900" u="none" cap="none" strike="noStrike">
                <a:solidFill>
                  <a:srgbClr val="7C3AED"/>
                </a:solidFill>
                <a:latin typeface="Noto Sans JP"/>
                <a:ea typeface="Noto Sans JP"/>
                <a:cs typeface="Noto Sans JP"/>
                <a:sym typeface="Noto Sans JP"/>
              </a:rPr>
              <a:t>P2</a:t>
            </a:r>
            <a:endParaRPr b="0" i="0" sz="900" u="none" cap="none" strike="noStrike">
              <a:solidFill>
                <a:schemeClr val="dk1"/>
              </a:solidFill>
              <a:latin typeface="Calibri"/>
              <a:ea typeface="Calibri"/>
              <a:cs typeface="Calibri"/>
              <a:sym typeface="Calibri"/>
            </a:endParaRPr>
          </a:p>
        </p:txBody>
      </p:sp>
      <p:sp>
        <p:nvSpPr>
          <p:cNvPr id="3977" name="Google Shape;3977;p52"/>
          <p:cNvSpPr txBox="1"/>
          <p:nvPr/>
        </p:nvSpPr>
        <p:spPr>
          <a:xfrm>
            <a:off x="828446" y="4250131"/>
            <a:ext cx="1300277" cy="1911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自律運用の標準化と</a:t>
            </a:r>
            <a:endParaRPr b="0" i="0" sz="1000" u="none" cap="none" strike="noStrike">
              <a:solidFill>
                <a:schemeClr val="dk1"/>
              </a:solidFill>
              <a:latin typeface="Calibri"/>
              <a:ea typeface="Calibri"/>
              <a:cs typeface="Calibri"/>
              <a:sym typeface="Calibri"/>
            </a:endParaRPr>
          </a:p>
        </p:txBody>
      </p:sp>
      <p:sp>
        <p:nvSpPr>
          <p:cNvPr id="3978" name="Google Shape;3978;p52"/>
          <p:cNvSpPr txBox="1"/>
          <p:nvPr/>
        </p:nvSpPr>
        <p:spPr>
          <a:xfrm>
            <a:off x="828446" y="4423867"/>
            <a:ext cx="633679" cy="1911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SRE連携</a:t>
            </a:r>
            <a:endParaRPr b="0" i="0" sz="1000" u="none" cap="none" strike="noStrike">
              <a:solidFill>
                <a:schemeClr val="dk1"/>
              </a:solidFill>
              <a:latin typeface="Calibri"/>
              <a:ea typeface="Calibri"/>
              <a:cs typeface="Calibri"/>
              <a:sym typeface="Calibri"/>
            </a:endParaRPr>
          </a:p>
        </p:txBody>
      </p:sp>
      <p:sp>
        <p:nvSpPr>
          <p:cNvPr id="3979" name="Google Shape;3979;p52"/>
          <p:cNvSpPr txBox="1"/>
          <p:nvPr/>
        </p:nvSpPr>
        <p:spPr>
          <a:xfrm>
            <a:off x="523951" y="4654296"/>
            <a:ext cx="2926994" cy="3054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0" i="0" lang="en-US" sz="800" u="none" cap="none" strike="noStrike">
                <a:solidFill>
                  <a:srgbClr val="64748B"/>
                </a:solidFill>
                <a:latin typeface="Noto Sans JP"/>
                <a:ea typeface="Noto Sans JP"/>
                <a:cs typeface="Noto Sans JP"/>
                <a:sym typeface="Noto Sans JP"/>
              </a:rPr>
              <a:t>エスカレーションフロー標準化(3段階)、キルスイッチ実装、SRE運用プレイブック整備、24/7監視体制。</a:t>
            </a:r>
            <a:endParaRPr b="0" i="0" sz="800" u="none" cap="none" strike="noStrike">
              <a:solidFill>
                <a:schemeClr val="dk1"/>
              </a:solidFill>
              <a:latin typeface="Calibri"/>
              <a:ea typeface="Calibri"/>
              <a:cs typeface="Calibri"/>
              <a:sym typeface="Calibri"/>
            </a:endParaRPr>
          </a:p>
        </p:txBody>
      </p:sp>
      <p:sp>
        <p:nvSpPr>
          <p:cNvPr id="3980" name="Google Shape;3980;p52"/>
          <p:cNvSpPr/>
          <p:nvPr/>
        </p:nvSpPr>
        <p:spPr>
          <a:xfrm>
            <a:off x="523951" y="5629046"/>
            <a:ext cx="2924251" cy="780898"/>
          </a:xfrm>
          <a:prstGeom prst="roundRect">
            <a:avLst>
              <a:gd fmla="val 8568" name="adj"/>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2"/>
          <p:cNvSpPr/>
          <p:nvPr/>
        </p:nvSpPr>
        <p:spPr>
          <a:xfrm>
            <a:off x="523951" y="5629046"/>
            <a:ext cx="28346" cy="780898"/>
          </a:xfrm>
          <a:prstGeom prst="rect">
            <a:avLst/>
          </a:prstGeom>
          <a:solidFill>
            <a:srgbClr val="DDD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2"/>
          <p:cNvSpPr txBox="1"/>
          <p:nvPr/>
        </p:nvSpPr>
        <p:spPr>
          <a:xfrm>
            <a:off x="629107" y="5686654"/>
            <a:ext cx="534010"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4A3B8"/>
              </a:buClr>
              <a:buSzPts val="800"/>
              <a:buFont typeface="Noto Sans JP"/>
              <a:buNone/>
            </a:pPr>
            <a:r>
              <a:rPr b="1" i="0" lang="en-US" sz="800" u="none" cap="none" strike="noStrike">
                <a:solidFill>
                  <a:srgbClr val="94A3B8"/>
                </a:solidFill>
                <a:latin typeface="Noto Sans JP"/>
                <a:ea typeface="Noto Sans JP"/>
                <a:cs typeface="Noto Sans JP"/>
                <a:sym typeface="Noto Sans JP"/>
              </a:rPr>
              <a:t>主な成果物</a:t>
            </a:r>
            <a:endParaRPr b="0" i="0" sz="800" u="none" cap="none" strike="noStrike">
              <a:solidFill>
                <a:schemeClr val="dk1"/>
              </a:solidFill>
              <a:latin typeface="Calibri"/>
              <a:ea typeface="Calibri"/>
              <a:cs typeface="Calibri"/>
              <a:sym typeface="Calibri"/>
            </a:endParaRPr>
          </a:p>
        </p:txBody>
      </p:sp>
      <p:pic>
        <p:nvPicPr>
          <p:cNvPr descr="preencoded.png" id="3983" name="Google Shape;3983;p52"/>
          <p:cNvPicPr preferRelativeResize="0"/>
          <p:nvPr/>
        </p:nvPicPr>
        <p:blipFill rotWithShape="1">
          <a:blip r:embed="rId11">
            <a:alphaModFix/>
          </a:blip>
          <a:srcRect b="-1586" l="0" r="0" t="-1586"/>
          <a:stretch/>
        </p:blipFill>
        <p:spPr>
          <a:xfrm>
            <a:off x="629107" y="5814670"/>
            <a:ext cx="57607" cy="95098"/>
          </a:xfrm>
          <a:prstGeom prst="rect">
            <a:avLst/>
          </a:prstGeom>
          <a:noFill/>
          <a:ln>
            <a:noFill/>
          </a:ln>
        </p:spPr>
      </p:pic>
      <p:sp>
        <p:nvSpPr>
          <p:cNvPr id="3984" name="Google Shape;3984;p52"/>
          <p:cNvSpPr txBox="1"/>
          <p:nvPr/>
        </p:nvSpPr>
        <p:spPr>
          <a:xfrm>
            <a:off x="724205" y="5814670"/>
            <a:ext cx="1505102"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エスカレーション・キルスイッチ</a:t>
            </a:r>
            <a:endParaRPr b="0" i="0" sz="800" u="none" cap="none" strike="noStrike">
              <a:solidFill>
                <a:schemeClr val="dk1"/>
              </a:solidFill>
              <a:latin typeface="Calibri"/>
              <a:ea typeface="Calibri"/>
              <a:cs typeface="Calibri"/>
              <a:sym typeface="Calibri"/>
            </a:endParaRPr>
          </a:p>
        </p:txBody>
      </p:sp>
      <p:pic>
        <p:nvPicPr>
          <p:cNvPr descr="preencoded.png" id="3985" name="Google Shape;3985;p52"/>
          <p:cNvPicPr preferRelativeResize="0"/>
          <p:nvPr/>
        </p:nvPicPr>
        <p:blipFill rotWithShape="1">
          <a:blip r:embed="rId12">
            <a:alphaModFix/>
          </a:blip>
          <a:srcRect b="0" l="-1648" r="-1647" t="0"/>
          <a:stretch/>
        </p:blipFill>
        <p:spPr>
          <a:xfrm>
            <a:off x="629107" y="5939028"/>
            <a:ext cx="85954" cy="95098"/>
          </a:xfrm>
          <a:prstGeom prst="rect">
            <a:avLst/>
          </a:prstGeom>
          <a:noFill/>
          <a:ln>
            <a:noFill/>
          </a:ln>
        </p:spPr>
      </p:pic>
      <p:sp>
        <p:nvSpPr>
          <p:cNvPr id="3986" name="Google Shape;3986;p52"/>
          <p:cNvSpPr txBox="1"/>
          <p:nvPr/>
        </p:nvSpPr>
        <p:spPr>
          <a:xfrm>
            <a:off x="752551" y="5939028"/>
            <a:ext cx="1314907"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SREプレイブック・監視体制</a:t>
            </a:r>
            <a:endParaRPr b="0" i="0" sz="800" u="none" cap="none" strike="noStrike">
              <a:solidFill>
                <a:schemeClr val="dk1"/>
              </a:solidFill>
              <a:latin typeface="Calibri"/>
              <a:ea typeface="Calibri"/>
              <a:cs typeface="Calibri"/>
              <a:sym typeface="Calibri"/>
            </a:endParaRPr>
          </a:p>
        </p:txBody>
      </p:sp>
      <p:sp>
        <p:nvSpPr>
          <p:cNvPr id="3987" name="Google Shape;3987;p52"/>
          <p:cNvSpPr txBox="1"/>
          <p:nvPr/>
        </p:nvSpPr>
        <p:spPr>
          <a:xfrm>
            <a:off x="629107" y="6100877"/>
            <a:ext cx="238658"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4A3B8"/>
              </a:buClr>
              <a:buSzPts val="800"/>
              <a:buFont typeface="Noto Sans JP"/>
              <a:buNone/>
            </a:pPr>
            <a:r>
              <a:rPr b="1" i="0" lang="en-US" sz="800" u="none" cap="none" strike="noStrike">
                <a:solidFill>
                  <a:srgbClr val="94A3B8"/>
                </a:solidFill>
                <a:latin typeface="Noto Sans JP"/>
                <a:ea typeface="Noto Sans JP"/>
                <a:cs typeface="Noto Sans JP"/>
                <a:sym typeface="Noto Sans JP"/>
              </a:rPr>
              <a:t>KPI</a:t>
            </a:r>
            <a:endParaRPr b="0" i="0" sz="800" u="none" cap="none" strike="noStrike">
              <a:solidFill>
                <a:schemeClr val="dk1"/>
              </a:solidFill>
              <a:latin typeface="Calibri"/>
              <a:ea typeface="Calibri"/>
              <a:cs typeface="Calibri"/>
              <a:sym typeface="Calibri"/>
            </a:endParaRPr>
          </a:p>
        </p:txBody>
      </p:sp>
      <p:pic>
        <p:nvPicPr>
          <p:cNvPr descr="preencoded.png" id="3988" name="Google Shape;3988;p52"/>
          <p:cNvPicPr preferRelativeResize="0"/>
          <p:nvPr/>
        </p:nvPicPr>
        <p:blipFill rotWithShape="1">
          <a:blip r:embed="rId10">
            <a:alphaModFix/>
          </a:blip>
          <a:srcRect b="0" l="0" r="0" t="0"/>
          <a:stretch/>
        </p:blipFill>
        <p:spPr>
          <a:xfrm>
            <a:off x="629107" y="6229807"/>
            <a:ext cx="95098" cy="95098"/>
          </a:xfrm>
          <a:prstGeom prst="rect">
            <a:avLst/>
          </a:prstGeom>
          <a:noFill/>
          <a:ln>
            <a:noFill/>
          </a:ln>
        </p:spPr>
      </p:pic>
      <p:sp>
        <p:nvSpPr>
          <p:cNvPr id="3989" name="Google Shape;3989;p52"/>
          <p:cNvSpPr txBox="1"/>
          <p:nvPr/>
        </p:nvSpPr>
        <p:spPr>
          <a:xfrm>
            <a:off x="761695" y="6229807"/>
            <a:ext cx="1295705"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エスカレーション適用100%</a:t>
            </a:r>
            <a:endParaRPr b="0" i="0" sz="800" u="none" cap="none" strike="noStrike">
              <a:solidFill>
                <a:schemeClr val="dk1"/>
              </a:solidFill>
              <a:latin typeface="Calibri"/>
              <a:ea typeface="Calibri"/>
              <a:cs typeface="Calibri"/>
              <a:sym typeface="Calibri"/>
            </a:endParaRPr>
          </a:p>
        </p:txBody>
      </p:sp>
      <p:sp>
        <p:nvSpPr>
          <p:cNvPr id="3990" name="Google Shape;3990;p52"/>
          <p:cNvSpPr/>
          <p:nvPr/>
        </p:nvSpPr>
        <p:spPr>
          <a:xfrm>
            <a:off x="3705149" y="4117543"/>
            <a:ext cx="3209544" cy="2438705"/>
          </a:xfrm>
          <a:prstGeom prst="roundRect">
            <a:avLst>
              <a:gd fmla="val 1465" name="adj"/>
            </a:avLst>
          </a:prstGeom>
          <a:solidFill>
            <a:srgbClr val="FFFFFF"/>
          </a:solidFill>
          <a:ln cap="flat" cmpd="sng" w="12700">
            <a:solidFill>
              <a:srgbClr val="E2E8F0"/>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2"/>
          <p:cNvSpPr/>
          <p:nvPr/>
        </p:nvSpPr>
        <p:spPr>
          <a:xfrm>
            <a:off x="6152998" y="4260190"/>
            <a:ext cx="629107" cy="181051"/>
          </a:xfrm>
          <a:prstGeom prst="roundRect">
            <a:avLst>
              <a:gd fmla="val 106327"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992" name="Google Shape;3992;p52"/>
          <p:cNvPicPr preferRelativeResize="0"/>
          <p:nvPr/>
        </p:nvPicPr>
        <p:blipFill rotWithShape="1">
          <a:blip r:embed="rId4">
            <a:alphaModFix/>
          </a:blip>
          <a:srcRect b="0" l="0" r="0" t="0"/>
          <a:stretch/>
        </p:blipFill>
        <p:spPr>
          <a:xfrm>
            <a:off x="6228893" y="4310482"/>
            <a:ext cx="95098" cy="95098"/>
          </a:xfrm>
          <a:prstGeom prst="rect">
            <a:avLst/>
          </a:prstGeom>
          <a:noFill/>
          <a:ln>
            <a:noFill/>
          </a:ln>
        </p:spPr>
      </p:pic>
      <p:sp>
        <p:nvSpPr>
          <p:cNvPr id="3993" name="Google Shape;3993;p52"/>
          <p:cNvSpPr txBox="1"/>
          <p:nvPr/>
        </p:nvSpPr>
        <p:spPr>
          <a:xfrm>
            <a:off x="6362395" y="4279392"/>
            <a:ext cx="419710" cy="1435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1.5ヶ月</a:t>
            </a:r>
            <a:endParaRPr b="0" i="0" sz="800" u="none" cap="none" strike="noStrike">
              <a:solidFill>
                <a:schemeClr val="dk1"/>
              </a:solidFill>
              <a:latin typeface="Calibri"/>
              <a:ea typeface="Calibri"/>
              <a:cs typeface="Calibri"/>
              <a:sym typeface="Calibri"/>
            </a:endParaRPr>
          </a:p>
        </p:txBody>
      </p:sp>
      <p:sp>
        <p:nvSpPr>
          <p:cNvPr id="3994" name="Google Shape;3994;p52"/>
          <p:cNvSpPr/>
          <p:nvPr/>
        </p:nvSpPr>
        <p:spPr>
          <a:xfrm>
            <a:off x="3847795" y="4260190"/>
            <a:ext cx="228600" cy="228600"/>
          </a:xfrm>
          <a:prstGeom prst="roundRect">
            <a:avLst>
              <a:gd fmla="val 83333" name="adj"/>
            </a:avLst>
          </a:prstGeom>
          <a:solidFill>
            <a:srgbClr val="FFF7ED"/>
          </a:solidFill>
          <a:ln cap="flat" cmpd="sng" w="12700">
            <a:solidFill>
              <a:srgbClr val="FED7A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2"/>
          <p:cNvSpPr txBox="1"/>
          <p:nvPr/>
        </p:nvSpPr>
        <p:spPr>
          <a:xfrm>
            <a:off x="3888029" y="4288536"/>
            <a:ext cx="238658" cy="17190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EA580C"/>
              </a:buClr>
              <a:buSzPts val="900"/>
              <a:buFont typeface="Noto Sans JP"/>
              <a:buNone/>
            </a:pPr>
            <a:r>
              <a:rPr b="1" i="0" lang="en-US" sz="900" u="none" cap="none" strike="noStrike">
                <a:solidFill>
                  <a:srgbClr val="EA580C"/>
                </a:solidFill>
                <a:latin typeface="Noto Sans JP"/>
                <a:ea typeface="Noto Sans JP"/>
                <a:cs typeface="Noto Sans JP"/>
                <a:sym typeface="Noto Sans JP"/>
              </a:rPr>
              <a:t>P3</a:t>
            </a:r>
            <a:endParaRPr b="0" i="0" sz="900" u="none" cap="none" strike="noStrike">
              <a:solidFill>
                <a:schemeClr val="dk1"/>
              </a:solidFill>
              <a:latin typeface="Calibri"/>
              <a:ea typeface="Calibri"/>
              <a:cs typeface="Calibri"/>
              <a:sym typeface="Calibri"/>
            </a:endParaRPr>
          </a:p>
        </p:txBody>
      </p:sp>
      <p:sp>
        <p:nvSpPr>
          <p:cNvPr id="3996" name="Google Shape;3996;p52"/>
          <p:cNvSpPr txBox="1"/>
          <p:nvPr/>
        </p:nvSpPr>
        <p:spPr>
          <a:xfrm>
            <a:off x="4153205" y="4250131"/>
            <a:ext cx="900684" cy="1911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ガバナンスと</a:t>
            </a:r>
            <a:endParaRPr b="0" i="0" sz="1000" u="none" cap="none" strike="noStrike">
              <a:solidFill>
                <a:schemeClr val="dk1"/>
              </a:solidFill>
              <a:latin typeface="Calibri"/>
              <a:ea typeface="Calibri"/>
              <a:cs typeface="Calibri"/>
              <a:sym typeface="Calibri"/>
            </a:endParaRPr>
          </a:p>
        </p:txBody>
      </p:sp>
      <p:sp>
        <p:nvSpPr>
          <p:cNvPr id="3997" name="Google Shape;3997;p52"/>
          <p:cNvSpPr txBox="1"/>
          <p:nvPr/>
        </p:nvSpPr>
        <p:spPr>
          <a:xfrm>
            <a:off x="4153205" y="4423867"/>
            <a:ext cx="1034186" cy="1911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人材育成の整備</a:t>
            </a:r>
            <a:endParaRPr b="0" i="0" sz="1000" u="none" cap="none" strike="noStrike">
              <a:solidFill>
                <a:schemeClr val="dk1"/>
              </a:solidFill>
              <a:latin typeface="Calibri"/>
              <a:ea typeface="Calibri"/>
              <a:cs typeface="Calibri"/>
              <a:sym typeface="Calibri"/>
            </a:endParaRPr>
          </a:p>
        </p:txBody>
      </p:sp>
      <p:sp>
        <p:nvSpPr>
          <p:cNvPr id="3998" name="Google Shape;3998;p52"/>
          <p:cNvSpPr txBox="1"/>
          <p:nvPr/>
        </p:nvSpPr>
        <p:spPr>
          <a:xfrm>
            <a:off x="3847795" y="4654296"/>
            <a:ext cx="2946197" cy="3054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0" i="0" lang="en-US" sz="800" u="none" cap="none" strike="noStrike">
                <a:solidFill>
                  <a:srgbClr val="64748B"/>
                </a:solidFill>
                <a:latin typeface="Noto Sans JP"/>
                <a:ea typeface="Noto Sans JP"/>
                <a:cs typeface="Noto Sans JP"/>
                <a:sym typeface="Noto Sans JP"/>
              </a:rPr>
              <a:t>責任分界・監査対応の明文化、戦略的思考トレーニング(経営層・開発者)、AI倫理ガイドライン策定。</a:t>
            </a:r>
            <a:endParaRPr b="0" i="0" sz="800" u="none" cap="none" strike="noStrike">
              <a:solidFill>
                <a:schemeClr val="dk1"/>
              </a:solidFill>
              <a:latin typeface="Calibri"/>
              <a:ea typeface="Calibri"/>
              <a:cs typeface="Calibri"/>
              <a:sym typeface="Calibri"/>
            </a:endParaRPr>
          </a:p>
        </p:txBody>
      </p:sp>
      <p:sp>
        <p:nvSpPr>
          <p:cNvPr id="3999" name="Google Shape;3999;p52"/>
          <p:cNvSpPr/>
          <p:nvPr/>
        </p:nvSpPr>
        <p:spPr>
          <a:xfrm>
            <a:off x="3847795" y="5629046"/>
            <a:ext cx="2924251" cy="780898"/>
          </a:xfrm>
          <a:prstGeom prst="roundRect">
            <a:avLst>
              <a:gd fmla="val 8568" name="adj"/>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2"/>
          <p:cNvSpPr/>
          <p:nvPr/>
        </p:nvSpPr>
        <p:spPr>
          <a:xfrm>
            <a:off x="3847795" y="5629046"/>
            <a:ext cx="28346" cy="780898"/>
          </a:xfrm>
          <a:prstGeom prst="rect">
            <a:avLst/>
          </a:prstGeom>
          <a:solidFill>
            <a:srgbClr val="FED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2"/>
          <p:cNvSpPr txBox="1"/>
          <p:nvPr/>
        </p:nvSpPr>
        <p:spPr>
          <a:xfrm>
            <a:off x="3952951" y="5686654"/>
            <a:ext cx="534010"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4A3B8"/>
              </a:buClr>
              <a:buSzPts val="800"/>
              <a:buFont typeface="Noto Sans JP"/>
              <a:buNone/>
            </a:pPr>
            <a:r>
              <a:rPr b="1" i="0" lang="en-US" sz="800" u="none" cap="none" strike="noStrike">
                <a:solidFill>
                  <a:srgbClr val="94A3B8"/>
                </a:solidFill>
                <a:latin typeface="Noto Sans JP"/>
                <a:ea typeface="Noto Sans JP"/>
                <a:cs typeface="Noto Sans JP"/>
                <a:sym typeface="Noto Sans JP"/>
              </a:rPr>
              <a:t>主な成果物</a:t>
            </a:r>
            <a:endParaRPr b="0" i="0" sz="800" u="none" cap="none" strike="noStrike">
              <a:solidFill>
                <a:schemeClr val="dk1"/>
              </a:solidFill>
              <a:latin typeface="Calibri"/>
              <a:ea typeface="Calibri"/>
              <a:cs typeface="Calibri"/>
              <a:sym typeface="Calibri"/>
            </a:endParaRPr>
          </a:p>
        </p:txBody>
      </p:sp>
      <p:pic>
        <p:nvPicPr>
          <p:cNvPr descr="preencoded.png" id="4002" name="Google Shape;4002;p52"/>
          <p:cNvPicPr preferRelativeResize="0"/>
          <p:nvPr/>
        </p:nvPicPr>
        <p:blipFill rotWithShape="1">
          <a:blip r:embed="rId13">
            <a:alphaModFix/>
          </a:blip>
          <a:srcRect b="0" l="0" r="0" t="0"/>
          <a:stretch/>
        </p:blipFill>
        <p:spPr>
          <a:xfrm>
            <a:off x="3952951" y="5814670"/>
            <a:ext cx="95098" cy="95098"/>
          </a:xfrm>
          <a:prstGeom prst="rect">
            <a:avLst/>
          </a:prstGeom>
          <a:noFill/>
          <a:ln>
            <a:noFill/>
          </a:ln>
        </p:spPr>
      </p:pic>
      <p:sp>
        <p:nvSpPr>
          <p:cNvPr id="4003" name="Google Shape;4003;p52"/>
          <p:cNvSpPr txBox="1"/>
          <p:nvPr/>
        </p:nvSpPr>
        <p:spPr>
          <a:xfrm>
            <a:off x="4086454" y="5814670"/>
            <a:ext cx="1314907"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AIガバナンスポリシー(RACI)</a:t>
            </a:r>
            <a:endParaRPr b="0" i="0" sz="800" u="none" cap="none" strike="noStrike">
              <a:solidFill>
                <a:schemeClr val="dk1"/>
              </a:solidFill>
              <a:latin typeface="Calibri"/>
              <a:ea typeface="Calibri"/>
              <a:cs typeface="Calibri"/>
              <a:sym typeface="Calibri"/>
            </a:endParaRPr>
          </a:p>
        </p:txBody>
      </p:sp>
      <p:pic>
        <p:nvPicPr>
          <p:cNvPr descr="preencoded.png" id="4004" name="Google Shape;4004;p52"/>
          <p:cNvPicPr preferRelativeResize="0"/>
          <p:nvPr/>
        </p:nvPicPr>
        <p:blipFill rotWithShape="1">
          <a:blip r:embed="rId14">
            <a:alphaModFix/>
          </a:blip>
          <a:srcRect b="0" l="-1923" r="-1923" t="0"/>
          <a:stretch/>
        </p:blipFill>
        <p:spPr>
          <a:xfrm>
            <a:off x="3952951" y="5939028"/>
            <a:ext cx="123444" cy="95098"/>
          </a:xfrm>
          <a:prstGeom prst="rect">
            <a:avLst/>
          </a:prstGeom>
          <a:noFill/>
          <a:ln>
            <a:noFill/>
          </a:ln>
        </p:spPr>
      </p:pic>
      <p:sp>
        <p:nvSpPr>
          <p:cNvPr id="4005" name="Google Shape;4005;p52"/>
          <p:cNvSpPr txBox="1"/>
          <p:nvPr/>
        </p:nvSpPr>
        <p:spPr>
          <a:xfrm>
            <a:off x="4114800" y="5939028"/>
            <a:ext cx="1257300"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戦略的思考PG・倫理ガイド</a:t>
            </a:r>
            <a:endParaRPr b="0" i="0" sz="800" u="none" cap="none" strike="noStrike">
              <a:solidFill>
                <a:schemeClr val="dk1"/>
              </a:solidFill>
              <a:latin typeface="Calibri"/>
              <a:ea typeface="Calibri"/>
              <a:cs typeface="Calibri"/>
              <a:sym typeface="Calibri"/>
            </a:endParaRPr>
          </a:p>
        </p:txBody>
      </p:sp>
      <p:sp>
        <p:nvSpPr>
          <p:cNvPr id="4006" name="Google Shape;4006;p52"/>
          <p:cNvSpPr txBox="1"/>
          <p:nvPr/>
        </p:nvSpPr>
        <p:spPr>
          <a:xfrm>
            <a:off x="3952951" y="6100877"/>
            <a:ext cx="238658"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4A3B8"/>
              </a:buClr>
              <a:buSzPts val="800"/>
              <a:buFont typeface="Noto Sans JP"/>
              <a:buNone/>
            </a:pPr>
            <a:r>
              <a:rPr b="1" i="0" lang="en-US" sz="800" u="none" cap="none" strike="noStrike">
                <a:solidFill>
                  <a:srgbClr val="94A3B8"/>
                </a:solidFill>
                <a:latin typeface="Noto Sans JP"/>
                <a:ea typeface="Noto Sans JP"/>
                <a:cs typeface="Noto Sans JP"/>
                <a:sym typeface="Noto Sans JP"/>
              </a:rPr>
              <a:t>KPI</a:t>
            </a:r>
            <a:endParaRPr b="0" i="0" sz="800" u="none" cap="none" strike="noStrike">
              <a:solidFill>
                <a:schemeClr val="dk1"/>
              </a:solidFill>
              <a:latin typeface="Calibri"/>
              <a:ea typeface="Calibri"/>
              <a:cs typeface="Calibri"/>
              <a:sym typeface="Calibri"/>
            </a:endParaRPr>
          </a:p>
        </p:txBody>
      </p:sp>
      <p:pic>
        <p:nvPicPr>
          <p:cNvPr descr="preencoded.png" id="4007" name="Google Shape;4007;p52"/>
          <p:cNvPicPr preferRelativeResize="0"/>
          <p:nvPr/>
        </p:nvPicPr>
        <p:blipFill rotWithShape="1">
          <a:blip r:embed="rId10">
            <a:alphaModFix/>
          </a:blip>
          <a:srcRect b="0" l="0" r="0" t="0"/>
          <a:stretch/>
        </p:blipFill>
        <p:spPr>
          <a:xfrm>
            <a:off x="3952951" y="6229807"/>
            <a:ext cx="95098" cy="95098"/>
          </a:xfrm>
          <a:prstGeom prst="rect">
            <a:avLst/>
          </a:prstGeom>
          <a:noFill/>
          <a:ln>
            <a:noFill/>
          </a:ln>
        </p:spPr>
      </p:pic>
      <p:sp>
        <p:nvSpPr>
          <p:cNvPr id="4008" name="Google Shape;4008;p52"/>
          <p:cNvSpPr txBox="1"/>
          <p:nvPr/>
        </p:nvSpPr>
        <p:spPr>
          <a:xfrm>
            <a:off x="4086454" y="6229807"/>
            <a:ext cx="1143000" cy="1243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トレーニング受講率90%</a:t>
            </a:r>
            <a:endParaRPr b="0" i="0" sz="800" u="none" cap="none" strike="noStrike">
              <a:solidFill>
                <a:schemeClr val="dk1"/>
              </a:solidFill>
              <a:latin typeface="Calibri"/>
              <a:ea typeface="Calibri"/>
              <a:cs typeface="Calibri"/>
              <a:sym typeface="Calibri"/>
            </a:endParaRPr>
          </a:p>
        </p:txBody>
      </p:sp>
      <p:pic>
        <p:nvPicPr>
          <p:cNvPr descr="preencoded.png" id="4009" name="Google Shape;4009;p52"/>
          <p:cNvPicPr preferRelativeResize="0"/>
          <p:nvPr/>
        </p:nvPicPr>
        <p:blipFill rotWithShape="1">
          <a:blip r:embed="rId15">
            <a:alphaModFix/>
          </a:blip>
          <a:srcRect b="0" l="0" r="0" t="0"/>
          <a:stretch/>
        </p:blipFill>
        <p:spPr>
          <a:xfrm>
            <a:off x="7144207" y="1147572"/>
            <a:ext cx="152705" cy="152705"/>
          </a:xfrm>
          <a:prstGeom prst="rect">
            <a:avLst/>
          </a:prstGeom>
          <a:noFill/>
          <a:ln>
            <a:noFill/>
          </a:ln>
        </p:spPr>
      </p:pic>
      <p:sp>
        <p:nvSpPr>
          <p:cNvPr id="4010" name="Google Shape;4010;p52"/>
          <p:cNvSpPr txBox="1"/>
          <p:nvPr/>
        </p:nvSpPr>
        <p:spPr>
          <a:xfrm>
            <a:off x="7372807" y="1110082"/>
            <a:ext cx="734263"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成功の鍵</a:t>
            </a:r>
            <a:endParaRPr b="0" i="0" sz="1200" u="none" cap="none" strike="noStrike">
              <a:solidFill>
                <a:schemeClr val="dk1"/>
              </a:solidFill>
              <a:latin typeface="Calibri"/>
              <a:ea typeface="Calibri"/>
              <a:cs typeface="Calibri"/>
              <a:sym typeface="Calibri"/>
            </a:endParaRPr>
          </a:p>
        </p:txBody>
      </p:sp>
      <p:sp>
        <p:nvSpPr>
          <p:cNvPr id="4011" name="Google Shape;4011;p52"/>
          <p:cNvSpPr/>
          <p:nvPr/>
        </p:nvSpPr>
        <p:spPr>
          <a:xfrm>
            <a:off x="7144207" y="1567282"/>
            <a:ext cx="4667098" cy="752551"/>
          </a:xfrm>
          <a:prstGeom prst="roundRect">
            <a:avLst>
              <a:gd fmla="val 12304" name="adj"/>
            </a:avLst>
          </a:prstGeom>
          <a:solidFill>
            <a:srgbClr val="FFFFFF"/>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2"/>
          <p:cNvSpPr/>
          <p:nvPr/>
        </p:nvSpPr>
        <p:spPr>
          <a:xfrm>
            <a:off x="7267651" y="1690726"/>
            <a:ext cx="304495" cy="304495"/>
          </a:xfrm>
          <a:prstGeom prst="roundRect">
            <a:avLst>
              <a:gd fmla="val 56306" name="adj"/>
            </a:avLst>
          </a:prstGeom>
          <a:solidFill>
            <a:srgbClr val="FE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013" name="Google Shape;4013;p52"/>
          <p:cNvPicPr preferRelativeResize="0"/>
          <p:nvPr/>
        </p:nvPicPr>
        <p:blipFill rotWithShape="1">
          <a:blip r:embed="rId16">
            <a:alphaModFix/>
          </a:blip>
          <a:srcRect b="0" l="0" r="0" t="0"/>
          <a:stretch/>
        </p:blipFill>
        <p:spPr>
          <a:xfrm>
            <a:off x="7353605" y="1776679"/>
            <a:ext cx="133502" cy="133502"/>
          </a:xfrm>
          <a:prstGeom prst="rect">
            <a:avLst/>
          </a:prstGeom>
          <a:noFill/>
          <a:ln>
            <a:noFill/>
          </a:ln>
        </p:spPr>
      </p:pic>
      <p:sp>
        <p:nvSpPr>
          <p:cNvPr id="4014" name="Google Shape;4014;p52"/>
          <p:cNvSpPr txBox="1"/>
          <p:nvPr/>
        </p:nvSpPr>
        <p:spPr>
          <a:xfrm>
            <a:off x="7686446" y="1690726"/>
            <a:ext cx="1579169" cy="1810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900"/>
              <a:buFont typeface="Noto Sans JP"/>
              <a:buNone/>
            </a:pPr>
            <a:r>
              <a:rPr b="1" i="0" lang="en-US" sz="900" u="none" cap="none" strike="noStrike">
                <a:solidFill>
                  <a:srgbClr val="1E293B"/>
                </a:solidFill>
                <a:latin typeface="Noto Sans JP"/>
                <a:ea typeface="Noto Sans JP"/>
                <a:cs typeface="Noto Sans JP"/>
                <a:sym typeface="Noto Sans JP"/>
              </a:rPr>
              <a:t>スコープ限定と段階的拡大</a:t>
            </a:r>
            <a:endParaRPr b="0" i="0" sz="900" u="none" cap="none" strike="noStrike">
              <a:solidFill>
                <a:schemeClr val="dk1"/>
              </a:solidFill>
              <a:latin typeface="Calibri"/>
              <a:ea typeface="Calibri"/>
              <a:cs typeface="Calibri"/>
              <a:sym typeface="Calibri"/>
            </a:endParaRPr>
          </a:p>
        </p:txBody>
      </p:sp>
      <p:sp>
        <p:nvSpPr>
          <p:cNvPr id="4015" name="Google Shape;4015;p52"/>
          <p:cNvSpPr txBox="1"/>
          <p:nvPr/>
        </p:nvSpPr>
        <p:spPr>
          <a:xfrm>
            <a:off x="7686446" y="1886407"/>
            <a:ext cx="4060850" cy="3054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0" i="0" lang="en-US" sz="800" u="none" cap="none" strike="noStrike">
                <a:solidFill>
                  <a:srgbClr val="64748B"/>
                </a:solidFill>
                <a:latin typeface="Noto Sans JP"/>
                <a:ea typeface="Noto Sans JP"/>
                <a:cs typeface="Noto Sans JP"/>
                <a:sym typeface="Noto Sans JP"/>
              </a:rPr>
              <a:t>いきなり全域展開せず、影響範囲を制御できる領域から順次適用し、確実な実績を作る。</a:t>
            </a:r>
            <a:endParaRPr b="0" i="0" sz="800" u="none" cap="none" strike="noStrike">
              <a:solidFill>
                <a:schemeClr val="dk1"/>
              </a:solidFill>
              <a:latin typeface="Calibri"/>
              <a:ea typeface="Calibri"/>
              <a:cs typeface="Calibri"/>
              <a:sym typeface="Calibri"/>
            </a:endParaRPr>
          </a:p>
        </p:txBody>
      </p:sp>
      <p:sp>
        <p:nvSpPr>
          <p:cNvPr id="4016" name="Google Shape;4016;p52"/>
          <p:cNvSpPr/>
          <p:nvPr/>
        </p:nvSpPr>
        <p:spPr>
          <a:xfrm>
            <a:off x="7144207" y="2407615"/>
            <a:ext cx="4667098" cy="752551"/>
          </a:xfrm>
          <a:prstGeom prst="roundRect">
            <a:avLst>
              <a:gd fmla="val 12304" name="adj"/>
            </a:avLst>
          </a:prstGeom>
          <a:solidFill>
            <a:srgbClr val="FFFFFF"/>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2"/>
          <p:cNvSpPr/>
          <p:nvPr/>
        </p:nvSpPr>
        <p:spPr>
          <a:xfrm>
            <a:off x="7267651" y="2531974"/>
            <a:ext cx="304495" cy="304495"/>
          </a:xfrm>
          <a:prstGeom prst="roundRect">
            <a:avLst>
              <a:gd fmla="val 56306" name="adj"/>
            </a:avLst>
          </a:prstGeom>
          <a:solidFill>
            <a:srgbClr val="FE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018" name="Google Shape;4018;p52"/>
          <p:cNvPicPr preferRelativeResize="0"/>
          <p:nvPr/>
        </p:nvPicPr>
        <p:blipFill rotWithShape="1">
          <a:blip r:embed="rId17">
            <a:alphaModFix/>
          </a:blip>
          <a:srcRect b="0" l="0" r="0" t="0"/>
          <a:stretch/>
        </p:blipFill>
        <p:spPr>
          <a:xfrm>
            <a:off x="7353605" y="2617927"/>
            <a:ext cx="133502" cy="133502"/>
          </a:xfrm>
          <a:prstGeom prst="rect">
            <a:avLst/>
          </a:prstGeom>
          <a:noFill/>
          <a:ln>
            <a:noFill/>
          </a:ln>
        </p:spPr>
      </p:pic>
      <p:sp>
        <p:nvSpPr>
          <p:cNvPr id="4019" name="Google Shape;4019;p52"/>
          <p:cNvSpPr txBox="1"/>
          <p:nvPr/>
        </p:nvSpPr>
        <p:spPr>
          <a:xfrm>
            <a:off x="7686446" y="2531974"/>
            <a:ext cx="1816913" cy="1810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900"/>
              <a:buFont typeface="Noto Sans JP"/>
              <a:buNone/>
            </a:pPr>
            <a:r>
              <a:rPr b="1" i="0" lang="en-US" sz="900" u="none" cap="none" strike="noStrike">
                <a:solidFill>
                  <a:srgbClr val="1E293B"/>
                </a:solidFill>
                <a:latin typeface="Noto Sans JP"/>
                <a:ea typeface="Noto Sans JP"/>
                <a:cs typeface="Noto Sans JP"/>
                <a:sym typeface="Noto Sans JP"/>
              </a:rPr>
              <a:t>説明可能性とトレーサビリティ</a:t>
            </a:r>
            <a:endParaRPr b="0" i="0" sz="900" u="none" cap="none" strike="noStrike">
              <a:solidFill>
                <a:schemeClr val="dk1"/>
              </a:solidFill>
              <a:latin typeface="Calibri"/>
              <a:ea typeface="Calibri"/>
              <a:cs typeface="Calibri"/>
              <a:sym typeface="Calibri"/>
            </a:endParaRPr>
          </a:p>
        </p:txBody>
      </p:sp>
      <p:sp>
        <p:nvSpPr>
          <p:cNvPr id="4020" name="Google Shape;4020;p52"/>
          <p:cNvSpPr txBox="1"/>
          <p:nvPr/>
        </p:nvSpPr>
        <p:spPr>
          <a:xfrm>
            <a:off x="7686446" y="2726741"/>
            <a:ext cx="4060850" cy="3054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0" i="0" lang="en-US" sz="800" u="none" cap="none" strike="noStrike">
                <a:solidFill>
                  <a:srgbClr val="64748B"/>
                </a:solidFill>
                <a:latin typeface="Noto Sans JP"/>
                <a:ea typeface="Noto Sans JP"/>
                <a:cs typeface="Noto Sans JP"/>
                <a:sym typeface="Noto Sans JP"/>
              </a:rPr>
              <a:t>AIの判断根拠を常に可視化し、全ての操作ログを追跡可能にすることで信頼を担保する。</a:t>
            </a:r>
            <a:endParaRPr b="0" i="0" sz="800" u="none" cap="none" strike="noStrike">
              <a:solidFill>
                <a:schemeClr val="dk1"/>
              </a:solidFill>
              <a:latin typeface="Calibri"/>
              <a:ea typeface="Calibri"/>
              <a:cs typeface="Calibri"/>
              <a:sym typeface="Calibri"/>
            </a:endParaRPr>
          </a:p>
        </p:txBody>
      </p:sp>
      <p:sp>
        <p:nvSpPr>
          <p:cNvPr id="4021" name="Google Shape;4021;p52"/>
          <p:cNvSpPr/>
          <p:nvPr/>
        </p:nvSpPr>
        <p:spPr>
          <a:xfrm>
            <a:off x="7144207" y="3248863"/>
            <a:ext cx="4667098" cy="752551"/>
          </a:xfrm>
          <a:prstGeom prst="roundRect">
            <a:avLst>
              <a:gd fmla="val 12304" name="adj"/>
            </a:avLst>
          </a:prstGeom>
          <a:solidFill>
            <a:srgbClr val="FFFFFF"/>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2"/>
          <p:cNvSpPr/>
          <p:nvPr/>
        </p:nvSpPr>
        <p:spPr>
          <a:xfrm>
            <a:off x="7267651" y="3373222"/>
            <a:ext cx="304495" cy="304495"/>
          </a:xfrm>
          <a:prstGeom prst="roundRect">
            <a:avLst>
              <a:gd fmla="val 56306" name="adj"/>
            </a:avLst>
          </a:prstGeom>
          <a:solidFill>
            <a:srgbClr val="FE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023" name="Google Shape;4023;p52"/>
          <p:cNvPicPr preferRelativeResize="0"/>
          <p:nvPr/>
        </p:nvPicPr>
        <p:blipFill rotWithShape="1">
          <a:blip r:embed="rId18">
            <a:alphaModFix/>
          </a:blip>
          <a:srcRect b="0" l="0" r="0" t="0"/>
          <a:stretch/>
        </p:blipFill>
        <p:spPr>
          <a:xfrm>
            <a:off x="7353605" y="3459175"/>
            <a:ext cx="133502" cy="133502"/>
          </a:xfrm>
          <a:prstGeom prst="rect">
            <a:avLst/>
          </a:prstGeom>
          <a:noFill/>
          <a:ln>
            <a:noFill/>
          </a:ln>
        </p:spPr>
      </p:pic>
      <p:sp>
        <p:nvSpPr>
          <p:cNvPr id="4024" name="Google Shape;4024;p52"/>
          <p:cNvSpPr txBox="1"/>
          <p:nvPr/>
        </p:nvSpPr>
        <p:spPr>
          <a:xfrm>
            <a:off x="7686446" y="3373222"/>
            <a:ext cx="2064715" cy="1810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900"/>
              <a:buFont typeface="Noto Sans JP"/>
              <a:buNone/>
            </a:pPr>
            <a:r>
              <a:rPr b="1" i="0" lang="en-US" sz="900" u="none" cap="none" strike="noStrike">
                <a:solidFill>
                  <a:srgbClr val="1E293B"/>
                </a:solidFill>
                <a:latin typeface="Noto Sans JP"/>
                <a:ea typeface="Noto Sans JP"/>
                <a:cs typeface="Noto Sans JP"/>
                <a:sym typeface="Noto Sans JP"/>
              </a:rPr>
              <a:t>運用レジリエンスとフェイルセーフ</a:t>
            </a:r>
            <a:endParaRPr b="0" i="0" sz="900" u="none" cap="none" strike="noStrike">
              <a:solidFill>
                <a:schemeClr val="dk1"/>
              </a:solidFill>
              <a:latin typeface="Calibri"/>
              <a:ea typeface="Calibri"/>
              <a:cs typeface="Calibri"/>
              <a:sym typeface="Calibri"/>
            </a:endParaRPr>
          </a:p>
        </p:txBody>
      </p:sp>
      <p:sp>
        <p:nvSpPr>
          <p:cNvPr id="4025" name="Google Shape;4025;p52"/>
          <p:cNvSpPr txBox="1"/>
          <p:nvPr/>
        </p:nvSpPr>
        <p:spPr>
          <a:xfrm>
            <a:off x="7686446" y="3567989"/>
            <a:ext cx="4060850" cy="3054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0" i="0" lang="en-US" sz="800" u="none" cap="none" strike="noStrike">
                <a:solidFill>
                  <a:srgbClr val="64748B"/>
                </a:solidFill>
                <a:latin typeface="Noto Sans JP"/>
                <a:ea typeface="Noto Sans JP"/>
                <a:cs typeface="Noto Sans JP"/>
                <a:sym typeface="Noto Sans JP"/>
              </a:rPr>
              <a:t>異常検知時の即時遮断（キルスイッチ）と、人間への確実な権限委譲プロセスを実装する。</a:t>
            </a:r>
            <a:endParaRPr b="0" i="0" sz="800" u="none" cap="none" strike="noStrike">
              <a:solidFill>
                <a:schemeClr val="dk1"/>
              </a:solidFill>
              <a:latin typeface="Calibri"/>
              <a:ea typeface="Calibri"/>
              <a:cs typeface="Calibri"/>
              <a:sym typeface="Calibri"/>
            </a:endParaRPr>
          </a:p>
        </p:txBody>
      </p:sp>
      <p:sp>
        <p:nvSpPr>
          <p:cNvPr id="4026" name="Google Shape;4026;p52"/>
          <p:cNvSpPr/>
          <p:nvPr/>
        </p:nvSpPr>
        <p:spPr>
          <a:xfrm>
            <a:off x="7144207" y="4090111"/>
            <a:ext cx="4667098" cy="752551"/>
          </a:xfrm>
          <a:prstGeom prst="roundRect">
            <a:avLst>
              <a:gd fmla="val 12304" name="adj"/>
            </a:avLst>
          </a:prstGeom>
          <a:solidFill>
            <a:srgbClr val="FFFFFF"/>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2"/>
          <p:cNvSpPr/>
          <p:nvPr/>
        </p:nvSpPr>
        <p:spPr>
          <a:xfrm>
            <a:off x="7267651" y="4214470"/>
            <a:ext cx="304495" cy="304495"/>
          </a:xfrm>
          <a:prstGeom prst="roundRect">
            <a:avLst>
              <a:gd fmla="val 56306" name="adj"/>
            </a:avLst>
          </a:prstGeom>
          <a:solidFill>
            <a:srgbClr val="FE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028" name="Google Shape;4028;p52"/>
          <p:cNvPicPr preferRelativeResize="0"/>
          <p:nvPr/>
        </p:nvPicPr>
        <p:blipFill rotWithShape="1">
          <a:blip r:embed="rId19">
            <a:alphaModFix/>
          </a:blip>
          <a:srcRect b="-1100" l="0" r="0" t="-1100"/>
          <a:stretch/>
        </p:blipFill>
        <p:spPr>
          <a:xfrm>
            <a:off x="7362749" y="4299509"/>
            <a:ext cx="114300" cy="133502"/>
          </a:xfrm>
          <a:prstGeom prst="rect">
            <a:avLst/>
          </a:prstGeom>
          <a:noFill/>
          <a:ln>
            <a:noFill/>
          </a:ln>
        </p:spPr>
      </p:pic>
      <p:sp>
        <p:nvSpPr>
          <p:cNvPr id="4029" name="Google Shape;4029;p52"/>
          <p:cNvSpPr txBox="1"/>
          <p:nvPr/>
        </p:nvSpPr>
        <p:spPr>
          <a:xfrm>
            <a:off x="7686446" y="4214470"/>
            <a:ext cx="1712671" cy="1810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900"/>
              <a:buFont typeface="Noto Sans JP"/>
              <a:buNone/>
            </a:pPr>
            <a:r>
              <a:rPr b="1" i="0" lang="en-US" sz="900" u="none" cap="none" strike="noStrike">
                <a:solidFill>
                  <a:srgbClr val="1E293B"/>
                </a:solidFill>
                <a:latin typeface="Noto Sans JP"/>
                <a:ea typeface="Noto Sans JP"/>
                <a:cs typeface="Noto Sans JP"/>
                <a:sym typeface="Noto Sans JP"/>
              </a:rPr>
              <a:t>人間の戦略的監督へのシフト</a:t>
            </a:r>
            <a:endParaRPr b="0" i="0" sz="900" u="none" cap="none" strike="noStrike">
              <a:solidFill>
                <a:schemeClr val="dk1"/>
              </a:solidFill>
              <a:latin typeface="Calibri"/>
              <a:ea typeface="Calibri"/>
              <a:cs typeface="Calibri"/>
              <a:sym typeface="Calibri"/>
            </a:endParaRPr>
          </a:p>
        </p:txBody>
      </p:sp>
      <p:sp>
        <p:nvSpPr>
          <p:cNvPr id="4030" name="Google Shape;4030;p52"/>
          <p:cNvSpPr txBox="1"/>
          <p:nvPr/>
        </p:nvSpPr>
        <p:spPr>
          <a:xfrm>
            <a:off x="7686446" y="4409237"/>
            <a:ext cx="4003243" cy="3054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0" i="0" lang="en-US" sz="800" u="none" cap="none" strike="noStrike">
                <a:solidFill>
                  <a:srgbClr val="64748B"/>
                </a:solidFill>
                <a:latin typeface="Noto Sans JP"/>
                <a:ea typeface="Noto Sans JP"/>
                <a:cs typeface="Noto Sans JP"/>
                <a:sym typeface="Noto Sans JP"/>
              </a:rPr>
              <a:t>開発者の役割を「コードを書く」作業から、「AIを指揮し戦略を描く」監督業務へ転換する。</a:t>
            </a:r>
            <a:endParaRPr b="0" i="0" sz="800" u="none" cap="none" strike="noStrike">
              <a:solidFill>
                <a:schemeClr val="dk1"/>
              </a:solidFill>
              <a:latin typeface="Calibri"/>
              <a:ea typeface="Calibri"/>
              <a:cs typeface="Calibri"/>
              <a:sym typeface="Calibri"/>
            </a:endParaRPr>
          </a:p>
        </p:txBody>
      </p:sp>
      <p:sp>
        <p:nvSpPr>
          <p:cNvPr id="4031" name="Google Shape;4031;p52"/>
          <p:cNvSpPr/>
          <p:nvPr/>
        </p:nvSpPr>
        <p:spPr>
          <a:xfrm>
            <a:off x="7144207" y="4931359"/>
            <a:ext cx="4667098" cy="752551"/>
          </a:xfrm>
          <a:prstGeom prst="roundRect">
            <a:avLst>
              <a:gd fmla="val 12304" name="adj"/>
            </a:avLst>
          </a:prstGeom>
          <a:solidFill>
            <a:srgbClr val="FFFFFF"/>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2"/>
          <p:cNvSpPr/>
          <p:nvPr/>
        </p:nvSpPr>
        <p:spPr>
          <a:xfrm>
            <a:off x="7267651" y="5055718"/>
            <a:ext cx="304495" cy="304495"/>
          </a:xfrm>
          <a:prstGeom prst="roundRect">
            <a:avLst>
              <a:gd fmla="val 56306" name="adj"/>
            </a:avLst>
          </a:prstGeom>
          <a:solidFill>
            <a:srgbClr val="FE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033" name="Google Shape;4033;p52"/>
          <p:cNvPicPr preferRelativeResize="0"/>
          <p:nvPr/>
        </p:nvPicPr>
        <p:blipFill rotWithShape="1">
          <a:blip r:embed="rId20">
            <a:alphaModFix/>
          </a:blip>
          <a:srcRect b="0" l="0" r="0" t="0"/>
          <a:stretch/>
        </p:blipFill>
        <p:spPr>
          <a:xfrm>
            <a:off x="7353605" y="5140757"/>
            <a:ext cx="133502" cy="133502"/>
          </a:xfrm>
          <a:prstGeom prst="rect">
            <a:avLst/>
          </a:prstGeom>
          <a:noFill/>
          <a:ln>
            <a:noFill/>
          </a:ln>
        </p:spPr>
      </p:pic>
      <p:sp>
        <p:nvSpPr>
          <p:cNvPr id="4034" name="Google Shape;4034;p52"/>
          <p:cNvSpPr txBox="1"/>
          <p:nvPr/>
        </p:nvSpPr>
        <p:spPr>
          <a:xfrm>
            <a:off x="7686446" y="5055718"/>
            <a:ext cx="1588313" cy="1810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900"/>
              <a:buFont typeface="Noto Sans JP"/>
              <a:buNone/>
            </a:pPr>
            <a:r>
              <a:rPr b="1" i="0" lang="en-US" sz="900" u="none" cap="none" strike="noStrike">
                <a:solidFill>
                  <a:srgbClr val="1E293B"/>
                </a:solidFill>
                <a:latin typeface="Noto Sans JP"/>
                <a:ea typeface="Noto Sans JP"/>
                <a:cs typeface="Noto Sans JP"/>
                <a:sym typeface="Noto Sans JP"/>
              </a:rPr>
              <a:t>継続的な安全性評価と改善</a:t>
            </a:r>
            <a:endParaRPr b="0" i="0" sz="900" u="none" cap="none" strike="noStrike">
              <a:solidFill>
                <a:schemeClr val="dk1"/>
              </a:solidFill>
              <a:latin typeface="Calibri"/>
              <a:ea typeface="Calibri"/>
              <a:cs typeface="Calibri"/>
              <a:sym typeface="Calibri"/>
            </a:endParaRPr>
          </a:p>
        </p:txBody>
      </p:sp>
      <p:sp>
        <p:nvSpPr>
          <p:cNvPr id="4035" name="Google Shape;4035;p52"/>
          <p:cNvSpPr txBox="1"/>
          <p:nvPr/>
        </p:nvSpPr>
        <p:spPr>
          <a:xfrm>
            <a:off x="7686446" y="5250485"/>
            <a:ext cx="4022446" cy="3054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0" i="0" lang="en-US" sz="800" u="none" cap="none" strike="noStrike">
                <a:solidFill>
                  <a:srgbClr val="64748B"/>
                </a:solidFill>
                <a:latin typeface="Noto Sans JP"/>
                <a:ea typeface="Noto Sans JP"/>
                <a:cs typeface="Noto Sans JP"/>
                <a:sym typeface="Noto Sans JP"/>
              </a:rPr>
              <a:t>定期的なレッドチーミングと失敗モード分析（FMEA）を実施し、潜在リスクを能動的に排除する。</a:t>
            </a:r>
            <a:endParaRPr b="0" i="0" sz="800" u="none" cap="none" strike="noStrike">
              <a:solidFill>
                <a:schemeClr val="dk1"/>
              </a:solidFill>
              <a:latin typeface="Calibri"/>
              <a:ea typeface="Calibri"/>
              <a:cs typeface="Calibri"/>
              <a:sym typeface="Calibri"/>
            </a:endParaRPr>
          </a:p>
        </p:txBody>
      </p:sp>
      <p:sp>
        <p:nvSpPr>
          <p:cNvPr id="4036" name="Google Shape;4036;p52"/>
          <p:cNvSpPr/>
          <p:nvPr/>
        </p:nvSpPr>
        <p:spPr>
          <a:xfrm>
            <a:off x="7144207" y="5772607"/>
            <a:ext cx="4667098" cy="752551"/>
          </a:xfrm>
          <a:prstGeom prst="roundRect">
            <a:avLst>
              <a:gd fmla="val 12304" name="adj"/>
            </a:avLst>
          </a:prstGeom>
          <a:solidFill>
            <a:srgbClr val="FFFFFF"/>
          </a:solidFill>
          <a:ln cap="flat" cmpd="sng" w="12700">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2"/>
          <p:cNvSpPr/>
          <p:nvPr/>
        </p:nvSpPr>
        <p:spPr>
          <a:xfrm>
            <a:off x="7267651" y="5896966"/>
            <a:ext cx="304495" cy="304495"/>
          </a:xfrm>
          <a:prstGeom prst="roundRect">
            <a:avLst>
              <a:gd fmla="val 56306" name="adj"/>
            </a:avLst>
          </a:prstGeom>
          <a:solidFill>
            <a:srgbClr val="FE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038" name="Google Shape;4038;p52"/>
          <p:cNvPicPr preferRelativeResize="0"/>
          <p:nvPr/>
        </p:nvPicPr>
        <p:blipFill rotWithShape="1">
          <a:blip r:embed="rId21">
            <a:alphaModFix/>
          </a:blip>
          <a:srcRect b="0" l="-1506" r="-1506" t="0"/>
          <a:stretch/>
        </p:blipFill>
        <p:spPr>
          <a:xfrm>
            <a:off x="7334402" y="5982005"/>
            <a:ext cx="171907" cy="133502"/>
          </a:xfrm>
          <a:prstGeom prst="rect">
            <a:avLst/>
          </a:prstGeom>
          <a:noFill/>
          <a:ln>
            <a:noFill/>
          </a:ln>
        </p:spPr>
      </p:pic>
      <p:sp>
        <p:nvSpPr>
          <p:cNvPr id="4039" name="Google Shape;4039;p52"/>
          <p:cNvSpPr txBox="1"/>
          <p:nvPr/>
        </p:nvSpPr>
        <p:spPr>
          <a:xfrm>
            <a:off x="7686446" y="5896966"/>
            <a:ext cx="969264" cy="1810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900"/>
              <a:buFont typeface="Noto Sans JP"/>
              <a:buNone/>
            </a:pPr>
            <a:r>
              <a:rPr b="1" i="0" lang="en-US" sz="900" u="none" cap="none" strike="noStrike">
                <a:solidFill>
                  <a:srgbClr val="1E293B"/>
                </a:solidFill>
                <a:latin typeface="Noto Sans JP"/>
                <a:ea typeface="Noto Sans JP"/>
                <a:cs typeface="Noto Sans JP"/>
                <a:sym typeface="Noto Sans JP"/>
              </a:rPr>
              <a:t>組織文化の変革</a:t>
            </a:r>
            <a:endParaRPr b="0" i="0" sz="900" u="none" cap="none" strike="noStrike">
              <a:solidFill>
                <a:schemeClr val="dk1"/>
              </a:solidFill>
              <a:latin typeface="Calibri"/>
              <a:ea typeface="Calibri"/>
              <a:cs typeface="Calibri"/>
              <a:sym typeface="Calibri"/>
            </a:endParaRPr>
          </a:p>
        </p:txBody>
      </p:sp>
      <p:sp>
        <p:nvSpPr>
          <p:cNvPr id="4040" name="Google Shape;4040;p52"/>
          <p:cNvSpPr txBox="1"/>
          <p:nvPr/>
        </p:nvSpPr>
        <p:spPr>
          <a:xfrm>
            <a:off x="7686446" y="6091733"/>
            <a:ext cx="4050792" cy="30541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800"/>
              <a:buFont typeface="Noto Sans JP"/>
              <a:buNone/>
            </a:pPr>
            <a:r>
              <a:rPr b="0" i="0" lang="en-US" sz="800" u="none" cap="none" strike="noStrike">
                <a:solidFill>
                  <a:srgbClr val="64748B"/>
                </a:solidFill>
                <a:latin typeface="Noto Sans JP"/>
                <a:ea typeface="Noto Sans JP"/>
                <a:cs typeface="Noto Sans JP"/>
                <a:sym typeface="Noto Sans JP"/>
              </a:rPr>
              <a:t>AIとの協働を前提としたマインドセット醸成と、不安を取り除くチェンジマネジメントを徹底する。</a:t>
            </a:r>
            <a:endParaRPr b="0" i="0" sz="8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8"/>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0" y="0"/>
            <a:ext cx="121917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a:off x="323698" y="675742"/>
            <a:ext cx="11544300" cy="192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txBox="1"/>
          <p:nvPr/>
        </p:nvSpPr>
        <p:spPr>
          <a:xfrm>
            <a:off x="323698" y="228600"/>
            <a:ext cx="7444200" cy="37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1900"/>
              <a:buFont typeface="Noto Sans JP"/>
              <a:buNone/>
            </a:pPr>
            <a:r>
              <a:rPr b="1" i="0" lang="en-US" sz="1900" u="none" cap="none" strike="noStrike">
                <a:solidFill>
                  <a:srgbClr val="1E3A8A"/>
                </a:solidFill>
                <a:latin typeface="Noto Sans JP"/>
                <a:ea typeface="Noto Sans JP"/>
                <a:cs typeface="Noto Sans JP"/>
                <a:sym typeface="Noto Sans JP"/>
              </a:rPr>
              <a:t>AI代替可能性評価基準 7段階レベル定義と判定基準（2025年版）</a:t>
            </a:r>
            <a:endParaRPr b="0" i="0" sz="1900" u="none" cap="none" strike="noStrike">
              <a:solidFill>
                <a:schemeClr val="dk1"/>
              </a:solidFill>
              <a:latin typeface="Calibri"/>
              <a:ea typeface="Calibri"/>
              <a:cs typeface="Calibri"/>
              <a:sym typeface="Calibri"/>
            </a:endParaRPr>
          </a:p>
        </p:txBody>
      </p:sp>
      <p:sp>
        <p:nvSpPr>
          <p:cNvPr id="156" name="Google Shape;156;p8"/>
          <p:cNvSpPr/>
          <p:nvPr/>
        </p:nvSpPr>
        <p:spPr>
          <a:xfrm>
            <a:off x="9276588" y="264262"/>
            <a:ext cx="2600700" cy="304500"/>
          </a:xfrm>
          <a:prstGeom prst="roundRect">
            <a:avLst>
              <a:gd fmla="val 168919" name="adj"/>
            </a:avLst>
          </a:prstGeom>
          <a:solidFill>
            <a:srgbClr val="F1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txBox="1"/>
          <p:nvPr/>
        </p:nvSpPr>
        <p:spPr>
          <a:xfrm>
            <a:off x="9410090" y="321869"/>
            <a:ext cx="2426700" cy="181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Updated: 2025 Autonomous AI Criteria</a:t>
            </a:r>
            <a:endParaRPr b="0" i="0" sz="900" u="none" cap="none" strike="noStrike">
              <a:solidFill>
                <a:schemeClr val="dk1"/>
              </a:solidFill>
              <a:latin typeface="Calibri"/>
              <a:ea typeface="Calibri"/>
              <a:cs typeface="Calibri"/>
              <a:sym typeface="Calibri"/>
            </a:endParaRPr>
          </a:p>
        </p:txBody>
      </p:sp>
      <p:sp>
        <p:nvSpPr>
          <p:cNvPr id="158" name="Google Shape;158;p8"/>
          <p:cNvSpPr txBox="1"/>
          <p:nvPr/>
        </p:nvSpPr>
        <p:spPr>
          <a:xfrm>
            <a:off x="514807" y="809244"/>
            <a:ext cx="7626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レベル / 名称</a:t>
            </a:r>
            <a:endParaRPr b="0" i="0" sz="900" u="none" cap="none" strike="noStrike">
              <a:solidFill>
                <a:schemeClr val="dk1"/>
              </a:solidFill>
              <a:latin typeface="Calibri"/>
              <a:ea typeface="Calibri"/>
              <a:cs typeface="Calibri"/>
              <a:sym typeface="Calibri"/>
            </a:endParaRPr>
          </a:p>
        </p:txBody>
      </p:sp>
      <p:sp>
        <p:nvSpPr>
          <p:cNvPr id="159" name="Google Shape;159;p8"/>
          <p:cNvSpPr txBox="1"/>
          <p:nvPr/>
        </p:nvSpPr>
        <p:spPr>
          <a:xfrm>
            <a:off x="2419502" y="809244"/>
            <a:ext cx="21534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定義と判定基準（意思決定・介入頻度）</a:t>
            </a:r>
            <a:endParaRPr b="0" i="0" sz="900" u="none" cap="none" strike="noStrike">
              <a:solidFill>
                <a:schemeClr val="dk1"/>
              </a:solidFill>
              <a:latin typeface="Calibri"/>
              <a:ea typeface="Calibri"/>
              <a:cs typeface="Calibri"/>
              <a:sym typeface="Calibri"/>
            </a:endParaRPr>
          </a:p>
        </p:txBody>
      </p:sp>
      <p:sp>
        <p:nvSpPr>
          <p:cNvPr id="160" name="Google Shape;160;p8"/>
          <p:cNvSpPr txBox="1"/>
          <p:nvPr/>
        </p:nvSpPr>
        <p:spPr>
          <a:xfrm>
            <a:off x="9010498" y="809244"/>
            <a:ext cx="15051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64748B"/>
              </a:buClr>
              <a:buSzPts val="900"/>
              <a:buFont typeface="Noto Sans JP"/>
              <a:buNone/>
            </a:pPr>
            <a:r>
              <a:rPr b="1" i="0" lang="en-US" sz="900" u="none" cap="none" strike="noStrike">
                <a:solidFill>
                  <a:srgbClr val="64748B"/>
                </a:solidFill>
                <a:latin typeface="Noto Sans JP"/>
                <a:ea typeface="Noto Sans JP"/>
                <a:cs typeface="Noto Sans JP"/>
                <a:sym typeface="Noto Sans JP"/>
              </a:rPr>
              <a:t>具体例（2025年技術水準）</a:t>
            </a:r>
            <a:endParaRPr b="0" i="0" sz="900" u="none" cap="none" strike="noStrike">
              <a:solidFill>
                <a:schemeClr val="dk1"/>
              </a:solidFill>
              <a:latin typeface="Calibri"/>
              <a:ea typeface="Calibri"/>
              <a:cs typeface="Calibri"/>
              <a:sym typeface="Calibri"/>
            </a:endParaRPr>
          </a:p>
        </p:txBody>
      </p:sp>
      <p:sp>
        <p:nvSpPr>
          <p:cNvPr id="161" name="Google Shape;161;p8"/>
          <p:cNvSpPr/>
          <p:nvPr/>
        </p:nvSpPr>
        <p:spPr>
          <a:xfrm>
            <a:off x="323698" y="1037844"/>
            <a:ext cx="11544300" cy="752700"/>
          </a:xfrm>
          <a:prstGeom prst="roundRect">
            <a:avLst>
              <a:gd fmla="val 12304" name="adj"/>
            </a:avLst>
          </a:prstGeom>
          <a:solidFill>
            <a:srgbClr val="1E3A8A"/>
          </a:solidFill>
          <a:ln cap="flat" cmpd="sng" w="25400">
            <a:solidFill>
              <a:srgbClr val="1E3A8A"/>
            </a:solidFill>
            <a:prstDash val="solid"/>
            <a:round/>
            <a:headEnd len="sm" w="sm" type="none"/>
            <a:tailEnd len="sm" w="sm" type="none"/>
          </a:ln>
          <a:effectLst>
            <a:outerShdw blurRad="25400" rotWithShape="0" algn="bl" dir="5400000" dist="127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txBox="1"/>
          <p:nvPr/>
        </p:nvSpPr>
        <p:spPr>
          <a:xfrm>
            <a:off x="533095" y="1160374"/>
            <a:ext cx="479100" cy="152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FDBFE"/>
              </a:buClr>
              <a:buSzPts val="800"/>
              <a:buFont typeface="Noto Sans JP"/>
              <a:buNone/>
            </a:pPr>
            <a:r>
              <a:rPr b="1" i="0" lang="en-US" sz="800" u="none" cap="none" strike="noStrike">
                <a:solidFill>
                  <a:srgbClr val="BFDBFE"/>
                </a:solidFill>
                <a:latin typeface="Noto Sans JP"/>
                <a:ea typeface="Noto Sans JP"/>
                <a:cs typeface="Noto Sans JP"/>
                <a:sym typeface="Noto Sans JP"/>
              </a:rPr>
              <a:t>Level 7</a:t>
            </a:r>
            <a:endParaRPr b="0" i="0" sz="800" u="none" cap="none" strike="noStrike">
              <a:solidFill>
                <a:schemeClr val="dk1"/>
              </a:solidFill>
              <a:latin typeface="Calibri"/>
              <a:ea typeface="Calibri"/>
              <a:cs typeface="Calibri"/>
              <a:sym typeface="Calibri"/>
            </a:endParaRPr>
          </a:p>
        </p:txBody>
      </p:sp>
      <p:sp>
        <p:nvSpPr>
          <p:cNvPr id="163" name="Google Shape;163;p8"/>
          <p:cNvSpPr txBox="1"/>
          <p:nvPr/>
        </p:nvSpPr>
        <p:spPr>
          <a:xfrm>
            <a:off x="533095" y="1298448"/>
            <a:ext cx="1800600" cy="400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1200"/>
              <a:buFont typeface="Noto Sans JP"/>
              <a:buNone/>
            </a:pPr>
            <a:r>
              <a:rPr b="1" i="0" lang="en-US" sz="1200" u="none" cap="none" strike="noStrike">
                <a:solidFill>
                  <a:srgbClr val="FFFFFF"/>
                </a:solidFill>
                <a:latin typeface="Noto Sans JP"/>
                <a:ea typeface="Noto Sans JP"/>
                <a:cs typeface="Noto Sans JP"/>
                <a:sym typeface="Noto Sans JP"/>
              </a:rPr>
              <a:t>完全自律・ゼロセットアップ</a:t>
            </a:r>
            <a:endParaRPr b="0" i="0" sz="1200" u="none" cap="none" strike="noStrike">
              <a:solidFill>
                <a:schemeClr val="dk1"/>
              </a:solidFill>
              <a:latin typeface="Calibri"/>
              <a:ea typeface="Calibri"/>
              <a:cs typeface="Calibri"/>
              <a:sym typeface="Calibri"/>
            </a:endParaRPr>
          </a:p>
        </p:txBody>
      </p:sp>
      <p:sp>
        <p:nvSpPr>
          <p:cNvPr id="164" name="Google Shape;164;p8"/>
          <p:cNvSpPr txBox="1"/>
          <p:nvPr/>
        </p:nvSpPr>
        <p:spPr>
          <a:xfrm>
            <a:off x="2438705" y="1123798"/>
            <a:ext cx="6363300" cy="324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900"/>
              <a:buFont typeface="Noto Sans JP"/>
              <a:buNone/>
            </a:pPr>
            <a:r>
              <a:rPr b="0" i="0" lang="en-US" sz="900" u="none" cap="none" strike="noStrike">
                <a:solidFill>
                  <a:srgbClr val="FFFFFF"/>
                </a:solidFill>
                <a:latin typeface="Noto Sans JP"/>
                <a:ea typeface="Noto Sans JP"/>
                <a:cs typeface="Noto Sans JP"/>
                <a:sym typeface="Noto Sans JP"/>
              </a:rPr>
              <a:t>初期設定から実行、例外対処まで人間が一切介入しない。未知のタスクも自己学習で対応可能なAGIレベル（2025年時点では理論上の到達点）。</a:t>
            </a:r>
            <a:endParaRPr b="0" i="0" sz="900" u="none" cap="none" strike="noStrike">
              <a:solidFill>
                <a:schemeClr val="dk1"/>
              </a:solidFill>
              <a:latin typeface="Calibri"/>
              <a:ea typeface="Calibri"/>
              <a:cs typeface="Calibri"/>
              <a:sym typeface="Calibri"/>
            </a:endParaRPr>
          </a:p>
        </p:txBody>
      </p:sp>
      <p:sp>
        <p:nvSpPr>
          <p:cNvPr id="165" name="Google Shape;165;p8"/>
          <p:cNvSpPr/>
          <p:nvPr/>
        </p:nvSpPr>
        <p:spPr>
          <a:xfrm>
            <a:off x="2438705" y="1499616"/>
            <a:ext cx="1171200" cy="200400"/>
          </a:xfrm>
          <a:prstGeom prst="roundRect">
            <a:avLst>
              <a:gd fmla="val 86975" name="adj"/>
            </a:avLst>
          </a:prstGeom>
          <a:solidFill>
            <a:srgbClr val="FFFFFF">
              <a:alpha val="20000"/>
            </a:srgbClr>
          </a:solidFill>
          <a:ln cap="flat" cmpd="sng" w="12700">
            <a:solidFill>
              <a:srgbClr val="FFFFFF">
                <a:alpha val="2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6" name="Google Shape;166;p8"/>
          <p:cNvPicPr preferRelativeResize="0"/>
          <p:nvPr/>
        </p:nvPicPr>
        <p:blipFill rotWithShape="1">
          <a:blip r:embed="rId3">
            <a:alphaModFix amt="80000"/>
          </a:blip>
          <a:srcRect b="0" l="0" r="0" t="0"/>
          <a:stretch/>
        </p:blipFill>
        <p:spPr>
          <a:xfrm>
            <a:off x="2505456" y="1556309"/>
            <a:ext cx="85954" cy="85954"/>
          </a:xfrm>
          <a:prstGeom prst="rect">
            <a:avLst/>
          </a:prstGeom>
          <a:noFill/>
          <a:ln>
            <a:noFill/>
          </a:ln>
        </p:spPr>
      </p:pic>
      <p:sp>
        <p:nvSpPr>
          <p:cNvPr id="167" name="Google Shape;167;p8"/>
          <p:cNvSpPr txBox="1"/>
          <p:nvPr/>
        </p:nvSpPr>
        <p:spPr>
          <a:xfrm>
            <a:off x="2628900" y="1527962"/>
            <a:ext cx="9912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800"/>
              <a:buFont typeface="Noto Sans JP"/>
              <a:buNone/>
            </a:pPr>
            <a:r>
              <a:rPr b="1" i="0" lang="en-US" sz="800" u="none" cap="none" strike="noStrike">
                <a:solidFill>
                  <a:srgbClr val="FFFFFF"/>
                </a:solidFill>
                <a:latin typeface="Noto Sans JP"/>
                <a:ea typeface="Noto Sans JP"/>
                <a:cs typeface="Noto Sans JP"/>
                <a:sym typeface="Noto Sans JP"/>
              </a:rPr>
              <a:t>意思決定: AI（完全）</a:t>
            </a:r>
            <a:endParaRPr b="0" i="0" sz="800" u="none" cap="none" strike="noStrike">
              <a:solidFill>
                <a:schemeClr val="dk1"/>
              </a:solidFill>
              <a:latin typeface="Calibri"/>
              <a:ea typeface="Calibri"/>
              <a:cs typeface="Calibri"/>
              <a:sym typeface="Calibri"/>
            </a:endParaRPr>
          </a:p>
        </p:txBody>
      </p:sp>
      <p:sp>
        <p:nvSpPr>
          <p:cNvPr id="168" name="Google Shape;168;p8"/>
          <p:cNvSpPr/>
          <p:nvPr/>
        </p:nvSpPr>
        <p:spPr>
          <a:xfrm>
            <a:off x="3717036" y="1499616"/>
            <a:ext cx="694800" cy="200400"/>
          </a:xfrm>
          <a:prstGeom prst="roundRect">
            <a:avLst>
              <a:gd fmla="val 86975" name="adj"/>
            </a:avLst>
          </a:prstGeom>
          <a:solidFill>
            <a:srgbClr val="FFFFFF">
              <a:alpha val="20000"/>
            </a:srgbClr>
          </a:solidFill>
          <a:ln cap="flat" cmpd="sng" w="12700">
            <a:solidFill>
              <a:srgbClr val="FFFFFF">
                <a:alpha val="2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9" name="Google Shape;169;p8"/>
          <p:cNvPicPr preferRelativeResize="0"/>
          <p:nvPr/>
        </p:nvPicPr>
        <p:blipFill rotWithShape="1">
          <a:blip r:embed="rId4">
            <a:alphaModFix amt="80000"/>
          </a:blip>
          <a:srcRect b="0" l="0" r="0" t="0"/>
          <a:stretch/>
        </p:blipFill>
        <p:spPr>
          <a:xfrm>
            <a:off x="3783787" y="1556309"/>
            <a:ext cx="85954" cy="85954"/>
          </a:xfrm>
          <a:prstGeom prst="rect">
            <a:avLst/>
          </a:prstGeom>
          <a:noFill/>
          <a:ln>
            <a:noFill/>
          </a:ln>
        </p:spPr>
      </p:pic>
      <p:sp>
        <p:nvSpPr>
          <p:cNvPr id="170" name="Google Shape;170;p8"/>
          <p:cNvSpPr txBox="1"/>
          <p:nvPr/>
        </p:nvSpPr>
        <p:spPr>
          <a:xfrm>
            <a:off x="3907231" y="1527962"/>
            <a:ext cx="5148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800"/>
              <a:buFont typeface="Noto Sans JP"/>
              <a:buNone/>
            </a:pPr>
            <a:r>
              <a:rPr b="1" i="0" lang="en-US" sz="800" u="none" cap="none" strike="noStrike">
                <a:solidFill>
                  <a:srgbClr val="FFFFFF"/>
                </a:solidFill>
                <a:latin typeface="Noto Sans JP"/>
                <a:ea typeface="Noto Sans JP"/>
                <a:cs typeface="Noto Sans JP"/>
                <a:sym typeface="Noto Sans JP"/>
              </a:rPr>
              <a:t>介入: なし</a:t>
            </a:r>
            <a:endParaRPr b="0" i="0" sz="800" u="none" cap="none" strike="noStrike">
              <a:solidFill>
                <a:schemeClr val="dk1"/>
              </a:solidFill>
              <a:latin typeface="Calibri"/>
              <a:ea typeface="Calibri"/>
              <a:cs typeface="Calibri"/>
              <a:sym typeface="Calibri"/>
            </a:endParaRPr>
          </a:p>
        </p:txBody>
      </p:sp>
      <p:sp>
        <p:nvSpPr>
          <p:cNvPr id="171" name="Google Shape;171;p8"/>
          <p:cNvSpPr/>
          <p:nvPr/>
        </p:nvSpPr>
        <p:spPr>
          <a:xfrm>
            <a:off x="8991295" y="1133856"/>
            <a:ext cx="9000" cy="571500"/>
          </a:xfrm>
          <a:prstGeom prst="rect">
            <a:avLst/>
          </a:prstGeom>
          <a:solidFill>
            <a:srgbClr val="FFFFFF">
              <a:alpha val="2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txBox="1"/>
          <p:nvPr/>
        </p:nvSpPr>
        <p:spPr>
          <a:xfrm>
            <a:off x="9252814" y="1265530"/>
            <a:ext cx="23838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800"/>
              <a:buFont typeface="Noto Sans JP"/>
              <a:buNone/>
            </a:pPr>
            <a:r>
              <a:rPr b="0" i="0" lang="en-US" sz="800" u="none" cap="none" strike="noStrike">
                <a:solidFill>
                  <a:srgbClr val="FFFFFF"/>
                </a:solidFill>
                <a:latin typeface="Noto Sans JP"/>
                <a:ea typeface="Noto Sans JP"/>
                <a:cs typeface="Noto Sans JP"/>
                <a:sym typeface="Noto Sans JP"/>
              </a:rPr>
              <a:t>経営目標に基づく全社システムの自律構築・運用</a:t>
            </a:r>
            <a:endParaRPr b="0" i="0" sz="800" u="none" cap="none" strike="noStrike">
              <a:solidFill>
                <a:schemeClr val="dk1"/>
              </a:solidFill>
              <a:latin typeface="Calibri"/>
              <a:ea typeface="Calibri"/>
              <a:cs typeface="Calibri"/>
              <a:sym typeface="Calibri"/>
            </a:endParaRPr>
          </a:p>
        </p:txBody>
      </p:sp>
      <p:sp>
        <p:nvSpPr>
          <p:cNvPr id="173" name="Google Shape;173;p8"/>
          <p:cNvSpPr txBox="1"/>
          <p:nvPr/>
        </p:nvSpPr>
        <p:spPr>
          <a:xfrm>
            <a:off x="9252814" y="1425550"/>
            <a:ext cx="23838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800"/>
              <a:buFont typeface="Noto Sans JP"/>
              <a:buNone/>
            </a:pPr>
            <a:r>
              <a:rPr b="0" i="0" lang="en-US" sz="800" u="none" cap="none" strike="noStrike">
                <a:solidFill>
                  <a:srgbClr val="FFFFFF"/>
                </a:solidFill>
                <a:latin typeface="Noto Sans JP"/>
                <a:ea typeface="Noto Sans JP"/>
                <a:cs typeface="Noto Sans JP"/>
                <a:sym typeface="Noto Sans JP"/>
              </a:rPr>
              <a:t>未知のセキュリティ脅威への自律的な対抗策生成</a:t>
            </a:r>
            <a:endParaRPr b="0" i="0" sz="800" u="none" cap="none" strike="noStrike">
              <a:solidFill>
                <a:schemeClr val="dk1"/>
              </a:solidFill>
              <a:latin typeface="Calibri"/>
              <a:ea typeface="Calibri"/>
              <a:cs typeface="Calibri"/>
              <a:sym typeface="Calibri"/>
            </a:endParaRPr>
          </a:p>
        </p:txBody>
      </p:sp>
      <p:sp>
        <p:nvSpPr>
          <p:cNvPr id="174" name="Google Shape;174;p8"/>
          <p:cNvSpPr/>
          <p:nvPr/>
        </p:nvSpPr>
        <p:spPr>
          <a:xfrm>
            <a:off x="323698" y="1845259"/>
            <a:ext cx="11544300" cy="752700"/>
          </a:xfrm>
          <a:prstGeom prst="roundRect">
            <a:avLst>
              <a:gd fmla="val 12304" name="adj"/>
            </a:avLst>
          </a:prstGeom>
          <a:solidFill>
            <a:srgbClr val="EFF6FF"/>
          </a:solidFill>
          <a:ln cap="flat" cmpd="sng" w="25400">
            <a:solidFill>
              <a:srgbClr val="2563EB"/>
            </a:solidFill>
            <a:prstDash val="solid"/>
            <a:round/>
            <a:headEnd len="sm" w="sm" type="none"/>
            <a:tailEnd len="sm" w="sm" type="none"/>
          </a:ln>
          <a:effectLst>
            <a:outerShdw blurRad="25400" rotWithShape="0" algn="bl" dir="5400000" dist="127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txBox="1"/>
          <p:nvPr/>
        </p:nvSpPr>
        <p:spPr>
          <a:xfrm>
            <a:off x="533095" y="2050999"/>
            <a:ext cx="479100" cy="152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2563EB"/>
              </a:buClr>
              <a:buSzPts val="800"/>
              <a:buFont typeface="Noto Sans JP"/>
              <a:buNone/>
            </a:pPr>
            <a:r>
              <a:rPr b="1" i="0" lang="en-US" sz="800" u="none" cap="none" strike="noStrike">
                <a:solidFill>
                  <a:srgbClr val="2563EB"/>
                </a:solidFill>
                <a:latin typeface="Noto Sans JP"/>
                <a:ea typeface="Noto Sans JP"/>
                <a:cs typeface="Noto Sans JP"/>
                <a:sym typeface="Noto Sans JP"/>
              </a:rPr>
              <a:t>Level 6</a:t>
            </a:r>
            <a:endParaRPr b="0" i="0" sz="800" u="none" cap="none" strike="noStrike">
              <a:solidFill>
                <a:schemeClr val="dk1"/>
              </a:solidFill>
              <a:latin typeface="Calibri"/>
              <a:ea typeface="Calibri"/>
              <a:cs typeface="Calibri"/>
              <a:sym typeface="Calibri"/>
            </a:endParaRPr>
          </a:p>
        </p:txBody>
      </p:sp>
      <p:sp>
        <p:nvSpPr>
          <p:cNvPr id="176" name="Google Shape;176;p8"/>
          <p:cNvSpPr txBox="1"/>
          <p:nvPr/>
        </p:nvSpPr>
        <p:spPr>
          <a:xfrm>
            <a:off x="533095" y="2189988"/>
            <a:ext cx="14961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1200"/>
              <a:buFont typeface="Noto Sans JP"/>
              <a:buNone/>
            </a:pPr>
            <a:r>
              <a:rPr b="1" i="0" lang="en-US" sz="1200" u="none" cap="none" strike="noStrike">
                <a:solidFill>
                  <a:srgbClr val="1E3A8A"/>
                </a:solidFill>
                <a:latin typeface="Noto Sans JP"/>
                <a:ea typeface="Noto Sans JP"/>
                <a:cs typeface="Noto Sans JP"/>
                <a:sym typeface="Noto Sans JP"/>
              </a:rPr>
              <a:t>自律実行・監視のみ</a:t>
            </a:r>
            <a:endParaRPr b="0" i="0" sz="1200" u="none" cap="none" strike="noStrike">
              <a:solidFill>
                <a:schemeClr val="dk1"/>
              </a:solidFill>
              <a:latin typeface="Calibri"/>
              <a:ea typeface="Calibri"/>
              <a:cs typeface="Calibri"/>
              <a:sym typeface="Calibri"/>
            </a:endParaRPr>
          </a:p>
        </p:txBody>
      </p:sp>
      <p:sp>
        <p:nvSpPr>
          <p:cNvPr id="177" name="Google Shape;177;p8"/>
          <p:cNvSpPr txBox="1"/>
          <p:nvPr/>
        </p:nvSpPr>
        <p:spPr>
          <a:xfrm>
            <a:off x="2438705" y="1931213"/>
            <a:ext cx="6335100" cy="324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900"/>
              <a:buFont typeface="Noto Sans JP"/>
              <a:buNone/>
            </a:pPr>
            <a:r>
              <a:rPr b="0" i="0" lang="en-US" sz="900" u="none" cap="none" strike="noStrike">
                <a:solidFill>
                  <a:srgbClr val="1E3A8A"/>
                </a:solidFill>
                <a:latin typeface="Noto Sans JP"/>
                <a:ea typeface="Noto Sans JP"/>
                <a:cs typeface="Noto Sans JP"/>
                <a:sym typeface="Noto Sans JP"/>
              </a:rPr>
              <a:t>人間は初期設定とルール策定を行い、実行はAIが自律的に完遂。運用中はモニタリングに徹し、原則介入しない（CI/CDやIaCの理想形）。</a:t>
            </a:r>
            <a:endParaRPr b="0" i="0" sz="900" u="none" cap="none" strike="noStrike">
              <a:solidFill>
                <a:schemeClr val="dk1"/>
              </a:solidFill>
              <a:latin typeface="Calibri"/>
              <a:ea typeface="Calibri"/>
              <a:cs typeface="Calibri"/>
              <a:sym typeface="Calibri"/>
            </a:endParaRPr>
          </a:p>
        </p:txBody>
      </p:sp>
      <p:sp>
        <p:nvSpPr>
          <p:cNvPr id="178" name="Google Shape;178;p8"/>
          <p:cNvSpPr/>
          <p:nvPr/>
        </p:nvSpPr>
        <p:spPr>
          <a:xfrm>
            <a:off x="2438705" y="2306117"/>
            <a:ext cx="1171200" cy="200400"/>
          </a:xfrm>
          <a:prstGeom prst="roundRect">
            <a:avLst>
              <a:gd fmla="val 86975" name="adj"/>
            </a:avLst>
          </a:prstGeom>
          <a:solidFill>
            <a:srgbClr val="FFFFFF">
              <a:alpha val="20000"/>
            </a:srgbClr>
          </a:solidFill>
          <a:ln cap="flat" cmpd="sng" w="12700">
            <a:solidFill>
              <a:srgbClr val="FFFFFF">
                <a:alpha val="2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9" name="Google Shape;179;p8"/>
          <p:cNvPicPr preferRelativeResize="0"/>
          <p:nvPr/>
        </p:nvPicPr>
        <p:blipFill rotWithShape="1">
          <a:blip r:embed="rId5">
            <a:alphaModFix amt="80000"/>
          </a:blip>
          <a:srcRect b="0" l="0" r="0" t="0"/>
          <a:stretch/>
        </p:blipFill>
        <p:spPr>
          <a:xfrm>
            <a:off x="2505456" y="2363724"/>
            <a:ext cx="85954" cy="85954"/>
          </a:xfrm>
          <a:prstGeom prst="rect">
            <a:avLst/>
          </a:prstGeom>
          <a:noFill/>
          <a:ln>
            <a:noFill/>
          </a:ln>
        </p:spPr>
      </p:pic>
      <p:sp>
        <p:nvSpPr>
          <p:cNvPr id="180" name="Google Shape;180;p8"/>
          <p:cNvSpPr txBox="1"/>
          <p:nvPr/>
        </p:nvSpPr>
        <p:spPr>
          <a:xfrm>
            <a:off x="2628900" y="2334463"/>
            <a:ext cx="9912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意思決定: AI（運用）</a:t>
            </a:r>
            <a:endParaRPr b="0" i="0" sz="800" u="none" cap="none" strike="noStrike">
              <a:solidFill>
                <a:schemeClr val="dk1"/>
              </a:solidFill>
              <a:latin typeface="Calibri"/>
              <a:ea typeface="Calibri"/>
              <a:cs typeface="Calibri"/>
              <a:sym typeface="Calibri"/>
            </a:endParaRPr>
          </a:p>
        </p:txBody>
      </p:sp>
      <p:sp>
        <p:nvSpPr>
          <p:cNvPr id="181" name="Google Shape;181;p8"/>
          <p:cNvSpPr/>
          <p:nvPr/>
        </p:nvSpPr>
        <p:spPr>
          <a:xfrm>
            <a:off x="3717036" y="2306117"/>
            <a:ext cx="886200" cy="200400"/>
          </a:xfrm>
          <a:prstGeom prst="roundRect">
            <a:avLst>
              <a:gd fmla="val 86975" name="adj"/>
            </a:avLst>
          </a:prstGeom>
          <a:solidFill>
            <a:srgbClr val="FFFFFF">
              <a:alpha val="20000"/>
            </a:srgbClr>
          </a:solidFill>
          <a:ln cap="flat" cmpd="sng" w="12700">
            <a:solidFill>
              <a:srgbClr val="FFFFFF">
                <a:alpha val="2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2" name="Google Shape;182;p8"/>
          <p:cNvPicPr preferRelativeResize="0"/>
          <p:nvPr/>
        </p:nvPicPr>
        <p:blipFill rotWithShape="1">
          <a:blip r:embed="rId6">
            <a:alphaModFix amt="80000"/>
          </a:blip>
          <a:srcRect b="0" l="0" r="0" t="0"/>
          <a:stretch/>
        </p:blipFill>
        <p:spPr>
          <a:xfrm>
            <a:off x="3783787" y="2363724"/>
            <a:ext cx="85954" cy="85954"/>
          </a:xfrm>
          <a:prstGeom prst="rect">
            <a:avLst/>
          </a:prstGeom>
          <a:noFill/>
          <a:ln>
            <a:noFill/>
          </a:ln>
        </p:spPr>
      </p:pic>
      <p:sp>
        <p:nvSpPr>
          <p:cNvPr id="183" name="Google Shape;183;p8"/>
          <p:cNvSpPr txBox="1"/>
          <p:nvPr/>
        </p:nvSpPr>
        <p:spPr>
          <a:xfrm>
            <a:off x="3907231" y="2334463"/>
            <a:ext cx="7050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1" i="0" lang="en-US" sz="800" u="none" cap="none" strike="noStrike">
                <a:solidFill>
                  <a:srgbClr val="1E3A8A"/>
                </a:solidFill>
                <a:latin typeface="Noto Sans JP"/>
                <a:ea typeface="Noto Sans JP"/>
                <a:cs typeface="Noto Sans JP"/>
                <a:sym typeface="Noto Sans JP"/>
              </a:rPr>
              <a:t>介入: 監視のみ</a:t>
            </a:r>
            <a:endParaRPr b="0" i="0" sz="800" u="none" cap="none" strike="noStrike">
              <a:solidFill>
                <a:schemeClr val="dk1"/>
              </a:solidFill>
              <a:latin typeface="Calibri"/>
              <a:ea typeface="Calibri"/>
              <a:cs typeface="Calibri"/>
              <a:sym typeface="Calibri"/>
            </a:endParaRPr>
          </a:p>
        </p:txBody>
      </p:sp>
      <p:sp>
        <p:nvSpPr>
          <p:cNvPr id="184" name="Google Shape;184;p8"/>
          <p:cNvSpPr/>
          <p:nvPr/>
        </p:nvSpPr>
        <p:spPr>
          <a:xfrm>
            <a:off x="8991295" y="1940357"/>
            <a:ext cx="9000" cy="571500"/>
          </a:xfrm>
          <a:prstGeom prst="rect">
            <a:avLst/>
          </a:prstGeom>
          <a:solidFill>
            <a:srgbClr val="000000">
              <a:alpha val="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txBox="1"/>
          <p:nvPr/>
        </p:nvSpPr>
        <p:spPr>
          <a:xfrm>
            <a:off x="9252814" y="2001622"/>
            <a:ext cx="2489100" cy="286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0" i="0" lang="en-US" sz="800" u="none" cap="none" strike="noStrike">
                <a:solidFill>
                  <a:srgbClr val="1E3A8A"/>
                </a:solidFill>
                <a:latin typeface="Noto Sans JP"/>
                <a:ea typeface="Noto Sans JP"/>
                <a:cs typeface="Noto Sans JP"/>
                <a:sym typeface="Noto Sans JP"/>
              </a:rPr>
              <a:t>パイプラインによる自動テスト・デプロイ・ロールバック</a:t>
            </a:r>
            <a:endParaRPr b="0" i="0" sz="800" u="none" cap="none" strike="noStrike">
              <a:solidFill>
                <a:schemeClr val="dk1"/>
              </a:solidFill>
              <a:latin typeface="Calibri"/>
              <a:ea typeface="Calibri"/>
              <a:cs typeface="Calibri"/>
              <a:sym typeface="Calibri"/>
            </a:endParaRPr>
          </a:p>
        </p:txBody>
      </p:sp>
      <p:sp>
        <p:nvSpPr>
          <p:cNvPr id="186" name="Google Shape;186;p8"/>
          <p:cNvSpPr txBox="1"/>
          <p:nvPr/>
        </p:nvSpPr>
        <p:spPr>
          <a:xfrm>
            <a:off x="9252814" y="2303374"/>
            <a:ext cx="23271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3A8A"/>
              </a:buClr>
              <a:buSzPts val="800"/>
              <a:buFont typeface="Noto Sans JP"/>
              <a:buNone/>
            </a:pPr>
            <a:r>
              <a:rPr b="0" i="0" lang="en-US" sz="800" u="none" cap="none" strike="noStrike">
                <a:solidFill>
                  <a:srgbClr val="1E3A8A"/>
                </a:solidFill>
                <a:latin typeface="Noto Sans JP"/>
                <a:ea typeface="Noto Sans JP"/>
                <a:cs typeface="Noto Sans JP"/>
                <a:sym typeface="Noto Sans JP"/>
              </a:rPr>
              <a:t>IaCによるインフラ環境の自動プロビジョニング</a:t>
            </a:r>
            <a:endParaRPr b="0" i="0" sz="800" u="none" cap="none" strike="noStrike">
              <a:solidFill>
                <a:schemeClr val="dk1"/>
              </a:solidFill>
              <a:latin typeface="Calibri"/>
              <a:ea typeface="Calibri"/>
              <a:cs typeface="Calibri"/>
              <a:sym typeface="Calibri"/>
            </a:endParaRPr>
          </a:p>
        </p:txBody>
      </p:sp>
      <p:sp>
        <p:nvSpPr>
          <p:cNvPr id="187" name="Google Shape;187;p8"/>
          <p:cNvSpPr/>
          <p:nvPr/>
        </p:nvSpPr>
        <p:spPr>
          <a:xfrm>
            <a:off x="323698" y="2651760"/>
            <a:ext cx="11544300" cy="752700"/>
          </a:xfrm>
          <a:prstGeom prst="roundRect">
            <a:avLst>
              <a:gd fmla="val 12304" name="adj"/>
            </a:avLst>
          </a:prstGeom>
          <a:solidFill>
            <a:srgbClr val="ECFEFF"/>
          </a:solidFill>
          <a:ln cap="flat" cmpd="sng" w="25400">
            <a:solidFill>
              <a:srgbClr val="06B6D4"/>
            </a:solidFill>
            <a:prstDash val="solid"/>
            <a:round/>
            <a:headEnd len="sm" w="sm" type="none"/>
            <a:tailEnd len="sm" w="sm" type="none"/>
          </a:ln>
          <a:effectLst>
            <a:outerShdw blurRad="25400" rotWithShape="0" algn="bl" dir="5400000" dist="127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txBox="1"/>
          <p:nvPr/>
        </p:nvSpPr>
        <p:spPr>
          <a:xfrm>
            <a:off x="533095" y="2858414"/>
            <a:ext cx="479100" cy="152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891B2"/>
              </a:buClr>
              <a:buSzPts val="800"/>
              <a:buFont typeface="Noto Sans JP"/>
              <a:buNone/>
            </a:pPr>
            <a:r>
              <a:rPr b="1" i="0" lang="en-US" sz="800" u="none" cap="none" strike="noStrike">
                <a:solidFill>
                  <a:srgbClr val="0891B2"/>
                </a:solidFill>
                <a:latin typeface="Noto Sans JP"/>
                <a:ea typeface="Noto Sans JP"/>
                <a:cs typeface="Noto Sans JP"/>
                <a:sym typeface="Noto Sans JP"/>
              </a:rPr>
              <a:t>Level 5</a:t>
            </a:r>
            <a:endParaRPr b="0" i="0" sz="800" u="none" cap="none" strike="noStrike">
              <a:solidFill>
                <a:schemeClr val="dk1"/>
              </a:solidFill>
              <a:latin typeface="Calibri"/>
              <a:ea typeface="Calibri"/>
              <a:cs typeface="Calibri"/>
              <a:sym typeface="Calibri"/>
            </a:endParaRPr>
          </a:p>
        </p:txBody>
      </p:sp>
      <p:sp>
        <p:nvSpPr>
          <p:cNvPr id="189" name="Google Shape;189;p8"/>
          <p:cNvSpPr txBox="1"/>
          <p:nvPr/>
        </p:nvSpPr>
        <p:spPr>
          <a:xfrm>
            <a:off x="533095" y="2996489"/>
            <a:ext cx="10389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1200"/>
              <a:buFont typeface="Noto Sans JP"/>
              <a:buNone/>
            </a:pPr>
            <a:r>
              <a:rPr b="1" i="0" lang="en-US" sz="1200" u="none" cap="none" strike="noStrike">
                <a:solidFill>
                  <a:srgbClr val="0E7490"/>
                </a:solidFill>
                <a:latin typeface="Noto Sans JP"/>
                <a:ea typeface="Noto Sans JP"/>
                <a:cs typeface="Noto Sans JP"/>
                <a:sym typeface="Noto Sans JP"/>
              </a:rPr>
              <a:t>AI主導＋承認</a:t>
            </a:r>
            <a:endParaRPr b="0" i="0" sz="1200" u="none" cap="none" strike="noStrike">
              <a:solidFill>
                <a:schemeClr val="dk1"/>
              </a:solidFill>
              <a:latin typeface="Calibri"/>
              <a:ea typeface="Calibri"/>
              <a:cs typeface="Calibri"/>
              <a:sym typeface="Calibri"/>
            </a:endParaRPr>
          </a:p>
        </p:txBody>
      </p:sp>
      <p:sp>
        <p:nvSpPr>
          <p:cNvPr id="190" name="Google Shape;190;p8"/>
          <p:cNvSpPr txBox="1"/>
          <p:nvPr/>
        </p:nvSpPr>
        <p:spPr>
          <a:xfrm>
            <a:off x="2438705" y="2737714"/>
            <a:ext cx="6420000" cy="324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900"/>
              <a:buFont typeface="Noto Sans JP"/>
              <a:buNone/>
            </a:pPr>
            <a:r>
              <a:rPr b="0" i="0" lang="en-US" sz="900" u="none" cap="none" strike="noStrike">
                <a:solidFill>
                  <a:srgbClr val="0E7490"/>
                </a:solidFill>
                <a:latin typeface="Noto Sans JP"/>
                <a:ea typeface="Noto Sans JP"/>
                <a:cs typeface="Noto Sans JP"/>
                <a:sym typeface="Noto Sans JP"/>
              </a:rPr>
              <a:t>AIがタスクの80%以上を設計・実行し、人間は成果物の最終レビューと承認（Go/No-Go）のみを行う。Agentic AIの実用レベル。</a:t>
            </a:r>
            <a:endParaRPr b="0" i="0" sz="900" u="none" cap="none" strike="noStrike">
              <a:solidFill>
                <a:schemeClr val="dk1"/>
              </a:solidFill>
              <a:latin typeface="Calibri"/>
              <a:ea typeface="Calibri"/>
              <a:cs typeface="Calibri"/>
              <a:sym typeface="Calibri"/>
            </a:endParaRPr>
          </a:p>
        </p:txBody>
      </p:sp>
      <p:sp>
        <p:nvSpPr>
          <p:cNvPr id="191" name="Google Shape;191;p8"/>
          <p:cNvSpPr/>
          <p:nvPr/>
        </p:nvSpPr>
        <p:spPr>
          <a:xfrm>
            <a:off x="2438705" y="3113532"/>
            <a:ext cx="1266300" cy="200400"/>
          </a:xfrm>
          <a:prstGeom prst="roundRect">
            <a:avLst>
              <a:gd fmla="val 86975" name="adj"/>
            </a:avLst>
          </a:prstGeom>
          <a:solidFill>
            <a:srgbClr val="FFFFFF">
              <a:alpha val="20000"/>
            </a:srgbClr>
          </a:solidFill>
          <a:ln cap="flat" cmpd="sng" w="12700">
            <a:solidFill>
              <a:srgbClr val="FFFFFF">
                <a:alpha val="2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2" name="Google Shape;192;p8"/>
          <p:cNvPicPr preferRelativeResize="0"/>
          <p:nvPr/>
        </p:nvPicPr>
        <p:blipFill rotWithShape="1">
          <a:blip r:embed="rId7">
            <a:alphaModFix amt="80000"/>
          </a:blip>
          <a:srcRect b="0" l="0" r="0" t="0"/>
          <a:stretch/>
        </p:blipFill>
        <p:spPr>
          <a:xfrm>
            <a:off x="2505456" y="3170225"/>
            <a:ext cx="85954" cy="85954"/>
          </a:xfrm>
          <a:prstGeom prst="rect">
            <a:avLst/>
          </a:prstGeom>
          <a:noFill/>
          <a:ln>
            <a:noFill/>
          </a:ln>
        </p:spPr>
      </p:pic>
      <p:sp>
        <p:nvSpPr>
          <p:cNvPr id="193" name="Google Shape;193;p8"/>
          <p:cNvSpPr txBox="1"/>
          <p:nvPr/>
        </p:nvSpPr>
        <p:spPr>
          <a:xfrm>
            <a:off x="2628900" y="3141878"/>
            <a:ext cx="10863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意思決定: 人間（承認）</a:t>
            </a:r>
            <a:endParaRPr b="0" i="0" sz="800" u="none" cap="none" strike="noStrike">
              <a:solidFill>
                <a:schemeClr val="dk1"/>
              </a:solidFill>
              <a:latin typeface="Calibri"/>
              <a:ea typeface="Calibri"/>
              <a:cs typeface="Calibri"/>
              <a:sym typeface="Calibri"/>
            </a:endParaRPr>
          </a:p>
        </p:txBody>
      </p:sp>
      <p:sp>
        <p:nvSpPr>
          <p:cNvPr id="194" name="Google Shape;194;p8"/>
          <p:cNvSpPr/>
          <p:nvPr/>
        </p:nvSpPr>
        <p:spPr>
          <a:xfrm>
            <a:off x="3814877" y="3113532"/>
            <a:ext cx="981300" cy="200400"/>
          </a:xfrm>
          <a:prstGeom prst="roundRect">
            <a:avLst>
              <a:gd fmla="val 86975" name="adj"/>
            </a:avLst>
          </a:prstGeom>
          <a:solidFill>
            <a:srgbClr val="FFFFFF">
              <a:alpha val="20000"/>
            </a:srgbClr>
          </a:solidFill>
          <a:ln cap="flat" cmpd="sng" w="12700">
            <a:solidFill>
              <a:srgbClr val="FFFFFF">
                <a:alpha val="2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5" name="Google Shape;195;p8"/>
          <p:cNvPicPr preferRelativeResize="0"/>
          <p:nvPr/>
        </p:nvPicPr>
        <p:blipFill rotWithShape="1">
          <a:blip r:embed="rId8">
            <a:alphaModFix amt="80000"/>
          </a:blip>
          <a:srcRect b="0" l="0" r="0" t="0"/>
          <a:stretch/>
        </p:blipFill>
        <p:spPr>
          <a:xfrm>
            <a:off x="3881628" y="3170225"/>
            <a:ext cx="85954" cy="85954"/>
          </a:xfrm>
          <a:prstGeom prst="rect">
            <a:avLst/>
          </a:prstGeom>
          <a:noFill/>
          <a:ln>
            <a:noFill/>
          </a:ln>
        </p:spPr>
      </p:pic>
      <p:sp>
        <p:nvSpPr>
          <p:cNvPr id="196" name="Google Shape;196;p8"/>
          <p:cNvSpPr txBox="1"/>
          <p:nvPr/>
        </p:nvSpPr>
        <p:spPr>
          <a:xfrm>
            <a:off x="4005986" y="3141878"/>
            <a:ext cx="8001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1" i="0" lang="en-US" sz="800" u="none" cap="none" strike="noStrike">
                <a:solidFill>
                  <a:srgbClr val="0E7490"/>
                </a:solidFill>
                <a:latin typeface="Noto Sans JP"/>
                <a:ea typeface="Noto Sans JP"/>
                <a:cs typeface="Noto Sans JP"/>
                <a:sym typeface="Noto Sans JP"/>
              </a:rPr>
              <a:t>介入: 承認時のみ</a:t>
            </a:r>
            <a:endParaRPr b="0" i="0" sz="800" u="none" cap="none" strike="noStrike">
              <a:solidFill>
                <a:schemeClr val="dk1"/>
              </a:solidFill>
              <a:latin typeface="Calibri"/>
              <a:ea typeface="Calibri"/>
              <a:cs typeface="Calibri"/>
              <a:sym typeface="Calibri"/>
            </a:endParaRPr>
          </a:p>
        </p:txBody>
      </p:sp>
      <p:sp>
        <p:nvSpPr>
          <p:cNvPr id="197" name="Google Shape;197;p8"/>
          <p:cNvSpPr/>
          <p:nvPr/>
        </p:nvSpPr>
        <p:spPr>
          <a:xfrm>
            <a:off x="8991295" y="2747772"/>
            <a:ext cx="9000" cy="571500"/>
          </a:xfrm>
          <a:prstGeom prst="rect">
            <a:avLst/>
          </a:prstGeom>
          <a:solidFill>
            <a:srgbClr val="000000">
              <a:alpha val="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txBox="1"/>
          <p:nvPr/>
        </p:nvSpPr>
        <p:spPr>
          <a:xfrm>
            <a:off x="9252814" y="2879446"/>
            <a:ext cx="20985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0" i="0" lang="en-US" sz="800" u="none" cap="none" strike="noStrike">
                <a:solidFill>
                  <a:srgbClr val="0E7490"/>
                </a:solidFill>
                <a:latin typeface="Noto Sans JP"/>
                <a:ea typeface="Noto Sans JP"/>
                <a:cs typeface="Noto Sans JP"/>
                <a:sym typeface="Noto Sans JP"/>
              </a:rPr>
              <a:t>詳細設計書からのコード自動生成とPR作成</a:t>
            </a:r>
            <a:endParaRPr b="0" i="0" sz="800" u="none" cap="none" strike="noStrike">
              <a:solidFill>
                <a:schemeClr val="dk1"/>
              </a:solidFill>
              <a:latin typeface="Calibri"/>
              <a:ea typeface="Calibri"/>
              <a:cs typeface="Calibri"/>
              <a:sym typeface="Calibri"/>
            </a:endParaRPr>
          </a:p>
        </p:txBody>
      </p:sp>
      <p:sp>
        <p:nvSpPr>
          <p:cNvPr id="199" name="Google Shape;199;p8"/>
          <p:cNvSpPr txBox="1"/>
          <p:nvPr/>
        </p:nvSpPr>
        <p:spPr>
          <a:xfrm>
            <a:off x="9252814" y="3039466"/>
            <a:ext cx="23364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E7490"/>
              </a:buClr>
              <a:buSzPts val="800"/>
              <a:buFont typeface="Noto Sans JP"/>
              <a:buNone/>
            </a:pPr>
            <a:r>
              <a:rPr b="0" i="0" lang="en-US" sz="800" u="none" cap="none" strike="noStrike">
                <a:solidFill>
                  <a:srgbClr val="0E7490"/>
                </a:solidFill>
                <a:latin typeface="Noto Sans JP"/>
                <a:ea typeface="Noto Sans JP"/>
                <a:cs typeface="Noto Sans JP"/>
                <a:sym typeface="Noto Sans JP"/>
              </a:rPr>
              <a:t>仕様に基づくテストケース・API定義の自動生成</a:t>
            </a:r>
            <a:endParaRPr b="0" i="0" sz="800" u="none" cap="none" strike="noStrike">
              <a:solidFill>
                <a:schemeClr val="dk1"/>
              </a:solidFill>
              <a:latin typeface="Calibri"/>
              <a:ea typeface="Calibri"/>
              <a:cs typeface="Calibri"/>
              <a:sym typeface="Calibri"/>
            </a:endParaRPr>
          </a:p>
        </p:txBody>
      </p:sp>
      <p:sp>
        <p:nvSpPr>
          <p:cNvPr id="200" name="Google Shape;200;p8"/>
          <p:cNvSpPr/>
          <p:nvPr/>
        </p:nvSpPr>
        <p:spPr>
          <a:xfrm>
            <a:off x="323698" y="3459175"/>
            <a:ext cx="11544300" cy="752700"/>
          </a:xfrm>
          <a:prstGeom prst="roundRect">
            <a:avLst>
              <a:gd fmla="val 12304" name="adj"/>
            </a:avLst>
          </a:prstGeom>
          <a:solidFill>
            <a:srgbClr val="FEF08A"/>
          </a:solidFill>
          <a:ln cap="flat" cmpd="sng" w="25400">
            <a:solidFill>
              <a:srgbClr val="F59E0B"/>
            </a:solidFill>
            <a:prstDash val="solid"/>
            <a:round/>
            <a:headEnd len="sm" w="sm" type="none"/>
            <a:tailEnd len="sm" w="sm" type="none"/>
          </a:ln>
          <a:effectLst>
            <a:outerShdw blurRad="25400" rotWithShape="0" algn="bl" dir="5400000" dist="127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txBox="1"/>
          <p:nvPr/>
        </p:nvSpPr>
        <p:spPr>
          <a:xfrm>
            <a:off x="533095" y="3662172"/>
            <a:ext cx="479100" cy="152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45309"/>
              </a:buClr>
              <a:buSzPts val="800"/>
              <a:buFont typeface="Noto Sans JP"/>
              <a:buNone/>
            </a:pPr>
            <a:r>
              <a:rPr b="1" i="0" lang="en-US" sz="800" u="none" cap="none" strike="noStrike">
                <a:solidFill>
                  <a:srgbClr val="B45309"/>
                </a:solidFill>
                <a:latin typeface="Noto Sans JP"/>
                <a:ea typeface="Noto Sans JP"/>
                <a:cs typeface="Noto Sans JP"/>
                <a:sym typeface="Noto Sans JP"/>
              </a:rPr>
              <a:t>Level 4</a:t>
            </a:r>
            <a:endParaRPr b="0" i="0" sz="800" u="none" cap="none" strike="noStrike">
              <a:solidFill>
                <a:schemeClr val="dk1"/>
              </a:solidFill>
              <a:latin typeface="Calibri"/>
              <a:ea typeface="Calibri"/>
              <a:cs typeface="Calibri"/>
              <a:sym typeface="Calibri"/>
            </a:endParaRPr>
          </a:p>
        </p:txBody>
      </p:sp>
      <p:sp>
        <p:nvSpPr>
          <p:cNvPr id="202" name="Google Shape;202;p8"/>
          <p:cNvSpPr txBox="1"/>
          <p:nvPr/>
        </p:nvSpPr>
        <p:spPr>
          <a:xfrm>
            <a:off x="533095" y="3800246"/>
            <a:ext cx="13434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1200"/>
              <a:buFont typeface="Noto Sans JP"/>
              <a:buNone/>
            </a:pPr>
            <a:r>
              <a:rPr b="1" i="0" lang="en-US" sz="1200" u="none" cap="none" strike="noStrike">
                <a:solidFill>
                  <a:srgbClr val="78350F"/>
                </a:solidFill>
                <a:latin typeface="Noto Sans JP"/>
                <a:ea typeface="Noto Sans JP"/>
                <a:cs typeface="Noto Sans JP"/>
                <a:sym typeface="Noto Sans JP"/>
              </a:rPr>
              <a:t>強い支援＋人主導</a:t>
            </a:r>
            <a:endParaRPr b="0" i="0" sz="1200" u="none" cap="none" strike="noStrike">
              <a:solidFill>
                <a:schemeClr val="dk1"/>
              </a:solidFill>
              <a:latin typeface="Calibri"/>
              <a:ea typeface="Calibri"/>
              <a:cs typeface="Calibri"/>
              <a:sym typeface="Calibri"/>
            </a:endParaRPr>
          </a:p>
        </p:txBody>
      </p:sp>
      <p:sp>
        <p:nvSpPr>
          <p:cNvPr id="203" name="Google Shape;203;p8"/>
          <p:cNvSpPr txBox="1"/>
          <p:nvPr/>
        </p:nvSpPr>
        <p:spPr>
          <a:xfrm>
            <a:off x="2438705" y="3618281"/>
            <a:ext cx="62016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900"/>
              <a:buFont typeface="Noto Sans JP"/>
              <a:buNone/>
            </a:pPr>
            <a:r>
              <a:rPr b="0" i="0" lang="en-US" sz="900" u="none" cap="none" strike="noStrike">
                <a:solidFill>
                  <a:srgbClr val="78350F"/>
                </a:solidFill>
                <a:latin typeface="Noto Sans JP"/>
                <a:ea typeface="Noto Sans JP"/>
                <a:cs typeface="Noto Sans JP"/>
                <a:sym typeface="Noto Sans JP"/>
              </a:rPr>
              <a:t>人間が主導権を持つが、AIが文脈を理解し、草案作成や実装の20-40%を担う。GitHub Copilot等の現在の主流レベル。</a:t>
            </a:r>
            <a:endParaRPr b="0" i="0" sz="900" u="none" cap="none" strike="noStrike">
              <a:solidFill>
                <a:schemeClr val="dk1"/>
              </a:solidFill>
              <a:latin typeface="Calibri"/>
              <a:ea typeface="Calibri"/>
              <a:cs typeface="Calibri"/>
              <a:sym typeface="Calibri"/>
            </a:endParaRPr>
          </a:p>
        </p:txBody>
      </p:sp>
      <p:sp>
        <p:nvSpPr>
          <p:cNvPr id="204" name="Google Shape;204;p8"/>
          <p:cNvSpPr/>
          <p:nvPr/>
        </p:nvSpPr>
        <p:spPr>
          <a:xfrm>
            <a:off x="2438705" y="3839566"/>
            <a:ext cx="886200" cy="200400"/>
          </a:xfrm>
          <a:prstGeom prst="roundRect">
            <a:avLst>
              <a:gd fmla="val 86975" name="adj"/>
            </a:avLst>
          </a:prstGeom>
          <a:solidFill>
            <a:srgbClr val="000000">
              <a:alpha val="4710"/>
            </a:srgbClr>
          </a:solidFill>
          <a:ln cap="flat" cmpd="sng" w="12700">
            <a:solidFill>
              <a:srgbClr val="000000">
                <a:alpha val="471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5" name="Google Shape;205;p8"/>
          <p:cNvPicPr preferRelativeResize="0"/>
          <p:nvPr/>
        </p:nvPicPr>
        <p:blipFill rotWithShape="1">
          <a:blip r:embed="rId9">
            <a:alphaModFix amt="80000"/>
          </a:blip>
          <a:srcRect b="0" l="0" r="0" t="0"/>
          <a:stretch/>
        </p:blipFill>
        <p:spPr>
          <a:xfrm>
            <a:off x="2505456" y="3897173"/>
            <a:ext cx="85954" cy="85954"/>
          </a:xfrm>
          <a:prstGeom prst="rect">
            <a:avLst/>
          </a:prstGeom>
          <a:noFill/>
          <a:ln>
            <a:noFill/>
          </a:ln>
        </p:spPr>
      </p:pic>
      <p:sp>
        <p:nvSpPr>
          <p:cNvPr id="206" name="Google Shape;206;p8"/>
          <p:cNvSpPr txBox="1"/>
          <p:nvPr/>
        </p:nvSpPr>
        <p:spPr>
          <a:xfrm>
            <a:off x="2628900" y="3867912"/>
            <a:ext cx="7050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意思決定: 人間</a:t>
            </a:r>
            <a:endParaRPr b="0" i="0" sz="800" u="none" cap="none" strike="noStrike">
              <a:solidFill>
                <a:schemeClr val="dk1"/>
              </a:solidFill>
              <a:latin typeface="Calibri"/>
              <a:ea typeface="Calibri"/>
              <a:cs typeface="Calibri"/>
              <a:sym typeface="Calibri"/>
            </a:endParaRPr>
          </a:p>
        </p:txBody>
      </p:sp>
      <p:sp>
        <p:nvSpPr>
          <p:cNvPr id="207" name="Google Shape;207;p8"/>
          <p:cNvSpPr/>
          <p:nvPr/>
        </p:nvSpPr>
        <p:spPr>
          <a:xfrm>
            <a:off x="3434486" y="3839566"/>
            <a:ext cx="981300" cy="200400"/>
          </a:xfrm>
          <a:prstGeom prst="roundRect">
            <a:avLst>
              <a:gd fmla="val 86975" name="adj"/>
            </a:avLst>
          </a:prstGeom>
          <a:solidFill>
            <a:srgbClr val="000000">
              <a:alpha val="4710"/>
            </a:srgbClr>
          </a:solidFill>
          <a:ln cap="flat" cmpd="sng" w="12700">
            <a:solidFill>
              <a:srgbClr val="000000">
                <a:alpha val="471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8" name="Google Shape;208;p8"/>
          <p:cNvPicPr preferRelativeResize="0"/>
          <p:nvPr/>
        </p:nvPicPr>
        <p:blipFill rotWithShape="1">
          <a:blip r:embed="rId10">
            <a:alphaModFix amt="80000"/>
          </a:blip>
          <a:srcRect b="0" l="0" r="0" t="0"/>
          <a:stretch/>
        </p:blipFill>
        <p:spPr>
          <a:xfrm>
            <a:off x="3500323" y="3897173"/>
            <a:ext cx="85954" cy="85954"/>
          </a:xfrm>
          <a:prstGeom prst="rect">
            <a:avLst/>
          </a:prstGeom>
          <a:noFill/>
          <a:ln>
            <a:noFill/>
          </a:ln>
        </p:spPr>
      </p:pic>
      <p:sp>
        <p:nvSpPr>
          <p:cNvPr id="209" name="Google Shape;209;p8"/>
          <p:cNvSpPr txBox="1"/>
          <p:nvPr/>
        </p:nvSpPr>
        <p:spPr>
          <a:xfrm>
            <a:off x="3624682" y="3867912"/>
            <a:ext cx="8001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1" i="0" lang="en-US" sz="800" u="none" cap="none" strike="noStrike">
                <a:solidFill>
                  <a:srgbClr val="78350F"/>
                </a:solidFill>
                <a:latin typeface="Noto Sans JP"/>
                <a:ea typeface="Noto Sans JP"/>
                <a:cs typeface="Noto Sans JP"/>
                <a:sym typeface="Noto Sans JP"/>
              </a:rPr>
              <a:t>介入: 要所（中）</a:t>
            </a:r>
            <a:endParaRPr b="0" i="0" sz="800" u="none" cap="none" strike="noStrike">
              <a:solidFill>
                <a:schemeClr val="dk1"/>
              </a:solidFill>
              <a:latin typeface="Calibri"/>
              <a:ea typeface="Calibri"/>
              <a:cs typeface="Calibri"/>
              <a:sym typeface="Calibri"/>
            </a:endParaRPr>
          </a:p>
        </p:txBody>
      </p:sp>
      <p:sp>
        <p:nvSpPr>
          <p:cNvPr id="210" name="Google Shape;210;p8"/>
          <p:cNvSpPr/>
          <p:nvPr/>
        </p:nvSpPr>
        <p:spPr>
          <a:xfrm>
            <a:off x="8991295" y="3554273"/>
            <a:ext cx="9000" cy="562500"/>
          </a:xfrm>
          <a:prstGeom prst="rect">
            <a:avLst/>
          </a:prstGeom>
          <a:solidFill>
            <a:srgbClr val="000000">
              <a:alpha val="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txBox="1"/>
          <p:nvPr/>
        </p:nvSpPr>
        <p:spPr>
          <a:xfrm>
            <a:off x="9252814" y="3612794"/>
            <a:ext cx="2489100" cy="286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0" i="0" lang="en-US" sz="800" u="none" cap="none" strike="noStrike">
                <a:solidFill>
                  <a:srgbClr val="78350F"/>
                </a:solidFill>
                <a:latin typeface="Noto Sans JP"/>
                <a:ea typeface="Noto Sans JP"/>
                <a:cs typeface="Noto Sans JP"/>
                <a:sym typeface="Noto Sans JP"/>
              </a:rPr>
              <a:t>Copilot等によるコード補完・リファクタリング提案</a:t>
            </a:r>
            <a:endParaRPr b="0" i="0" sz="800" u="none" cap="none" strike="noStrike">
              <a:solidFill>
                <a:schemeClr val="dk1"/>
              </a:solidFill>
              <a:latin typeface="Calibri"/>
              <a:ea typeface="Calibri"/>
              <a:cs typeface="Calibri"/>
              <a:sym typeface="Calibri"/>
            </a:endParaRPr>
          </a:p>
        </p:txBody>
      </p:sp>
      <p:sp>
        <p:nvSpPr>
          <p:cNvPr id="212" name="Google Shape;212;p8"/>
          <p:cNvSpPr txBox="1"/>
          <p:nvPr/>
        </p:nvSpPr>
        <p:spPr>
          <a:xfrm>
            <a:off x="9252814" y="3914546"/>
            <a:ext cx="23079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8350F"/>
              </a:buClr>
              <a:buSzPts val="800"/>
              <a:buFont typeface="Noto Sans JP"/>
              <a:buNone/>
            </a:pPr>
            <a:r>
              <a:rPr b="0" i="0" lang="en-US" sz="800" u="none" cap="none" strike="noStrike">
                <a:solidFill>
                  <a:srgbClr val="78350F"/>
                </a:solidFill>
                <a:latin typeface="Noto Sans JP"/>
                <a:ea typeface="Noto Sans JP"/>
                <a:cs typeface="Noto Sans JP"/>
                <a:sym typeface="Noto Sans JP"/>
              </a:rPr>
              <a:t>コードレビュー時のリスク指摘やPR要約の作成</a:t>
            </a:r>
            <a:endParaRPr b="0" i="0" sz="800" u="none" cap="none" strike="noStrike">
              <a:solidFill>
                <a:schemeClr val="dk1"/>
              </a:solidFill>
              <a:latin typeface="Calibri"/>
              <a:ea typeface="Calibri"/>
              <a:cs typeface="Calibri"/>
              <a:sym typeface="Calibri"/>
            </a:endParaRPr>
          </a:p>
        </p:txBody>
      </p:sp>
      <p:sp>
        <p:nvSpPr>
          <p:cNvPr id="213" name="Google Shape;213;p8"/>
          <p:cNvSpPr/>
          <p:nvPr/>
        </p:nvSpPr>
        <p:spPr>
          <a:xfrm>
            <a:off x="323698" y="4265676"/>
            <a:ext cx="11544300" cy="752700"/>
          </a:xfrm>
          <a:prstGeom prst="roundRect">
            <a:avLst>
              <a:gd fmla="val 12304" name="adj"/>
            </a:avLst>
          </a:prstGeom>
          <a:solidFill>
            <a:srgbClr val="FED7AA"/>
          </a:solidFill>
          <a:ln cap="flat" cmpd="sng" w="25400">
            <a:solidFill>
              <a:srgbClr val="EA580C"/>
            </a:solidFill>
            <a:prstDash val="solid"/>
            <a:round/>
            <a:headEnd len="sm" w="sm" type="none"/>
            <a:tailEnd len="sm" w="sm" type="none"/>
          </a:ln>
          <a:effectLst>
            <a:outerShdw blurRad="25400" rotWithShape="0" algn="bl" dir="5400000" dist="127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txBox="1"/>
          <p:nvPr/>
        </p:nvSpPr>
        <p:spPr>
          <a:xfrm>
            <a:off x="533095" y="4468673"/>
            <a:ext cx="479100" cy="152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C2410C"/>
              </a:buClr>
              <a:buSzPts val="800"/>
              <a:buFont typeface="Noto Sans JP"/>
              <a:buNone/>
            </a:pPr>
            <a:r>
              <a:rPr b="1" i="0" lang="en-US" sz="800" u="none" cap="none" strike="noStrike">
                <a:solidFill>
                  <a:srgbClr val="C2410C"/>
                </a:solidFill>
                <a:latin typeface="Noto Sans JP"/>
                <a:ea typeface="Noto Sans JP"/>
                <a:cs typeface="Noto Sans JP"/>
                <a:sym typeface="Noto Sans JP"/>
              </a:rPr>
              <a:t>Level 3</a:t>
            </a:r>
            <a:endParaRPr b="0" i="0" sz="800" u="none" cap="none" strike="noStrike">
              <a:solidFill>
                <a:schemeClr val="dk1"/>
              </a:solidFill>
              <a:latin typeface="Calibri"/>
              <a:ea typeface="Calibri"/>
              <a:cs typeface="Calibri"/>
              <a:sym typeface="Calibri"/>
            </a:endParaRPr>
          </a:p>
        </p:txBody>
      </p:sp>
      <p:sp>
        <p:nvSpPr>
          <p:cNvPr id="215" name="Google Shape;215;p8"/>
          <p:cNvSpPr txBox="1"/>
          <p:nvPr/>
        </p:nvSpPr>
        <p:spPr>
          <a:xfrm>
            <a:off x="533095" y="4606747"/>
            <a:ext cx="7344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1200"/>
              <a:buFont typeface="Noto Sans JP"/>
              <a:buNone/>
            </a:pPr>
            <a:r>
              <a:rPr b="1" i="0" lang="en-US" sz="1200" u="none" cap="none" strike="noStrike">
                <a:solidFill>
                  <a:srgbClr val="9A3412"/>
                </a:solidFill>
                <a:latin typeface="Noto Sans JP"/>
                <a:ea typeface="Noto Sans JP"/>
                <a:cs typeface="Noto Sans JP"/>
                <a:sym typeface="Noto Sans JP"/>
              </a:rPr>
              <a:t>限定支援</a:t>
            </a:r>
            <a:endParaRPr b="0" i="0" sz="1200" u="none" cap="none" strike="noStrike">
              <a:solidFill>
                <a:schemeClr val="dk1"/>
              </a:solidFill>
              <a:latin typeface="Calibri"/>
              <a:ea typeface="Calibri"/>
              <a:cs typeface="Calibri"/>
              <a:sym typeface="Calibri"/>
            </a:endParaRPr>
          </a:p>
        </p:txBody>
      </p:sp>
      <p:sp>
        <p:nvSpPr>
          <p:cNvPr id="216" name="Google Shape;216;p8"/>
          <p:cNvSpPr txBox="1"/>
          <p:nvPr/>
        </p:nvSpPr>
        <p:spPr>
          <a:xfrm>
            <a:off x="2438705" y="4425696"/>
            <a:ext cx="60105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900"/>
              <a:buFont typeface="Noto Sans JP"/>
              <a:buNone/>
            </a:pPr>
            <a:r>
              <a:rPr b="0" i="0" lang="en-US" sz="900" u="none" cap="none" strike="noStrike">
                <a:solidFill>
                  <a:srgbClr val="9A3412"/>
                </a:solidFill>
                <a:latin typeface="Noto Sans JP"/>
                <a:ea typeface="Noto Sans JP"/>
                <a:cs typeface="Noto Sans JP"/>
                <a:sym typeface="Noto Sans JP"/>
              </a:rPr>
              <a:t>定型的なパターンの提示や指示に基づく部分的な生成を行う。文脈理解は限定的で、人間による統合・修正が必須。</a:t>
            </a:r>
            <a:endParaRPr b="0" i="0" sz="900" u="none" cap="none" strike="noStrike">
              <a:solidFill>
                <a:schemeClr val="dk1"/>
              </a:solidFill>
              <a:latin typeface="Calibri"/>
              <a:ea typeface="Calibri"/>
              <a:cs typeface="Calibri"/>
              <a:sym typeface="Calibri"/>
            </a:endParaRPr>
          </a:p>
        </p:txBody>
      </p:sp>
      <p:sp>
        <p:nvSpPr>
          <p:cNvPr id="217" name="Google Shape;217;p8"/>
          <p:cNvSpPr/>
          <p:nvPr/>
        </p:nvSpPr>
        <p:spPr>
          <a:xfrm>
            <a:off x="2438705" y="4646981"/>
            <a:ext cx="886200" cy="200400"/>
          </a:xfrm>
          <a:prstGeom prst="roundRect">
            <a:avLst>
              <a:gd fmla="val 86975" name="adj"/>
            </a:avLst>
          </a:prstGeom>
          <a:solidFill>
            <a:srgbClr val="000000">
              <a:alpha val="4710"/>
            </a:srgbClr>
          </a:solidFill>
          <a:ln cap="flat" cmpd="sng" w="12700">
            <a:solidFill>
              <a:srgbClr val="000000">
                <a:alpha val="471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8" name="Google Shape;218;p8"/>
          <p:cNvPicPr preferRelativeResize="0"/>
          <p:nvPr/>
        </p:nvPicPr>
        <p:blipFill rotWithShape="1">
          <a:blip r:embed="rId11">
            <a:alphaModFix amt="80000"/>
          </a:blip>
          <a:srcRect b="0" l="0" r="0" t="0"/>
          <a:stretch/>
        </p:blipFill>
        <p:spPr>
          <a:xfrm>
            <a:off x="2505456" y="4703674"/>
            <a:ext cx="85954" cy="85954"/>
          </a:xfrm>
          <a:prstGeom prst="rect">
            <a:avLst/>
          </a:prstGeom>
          <a:noFill/>
          <a:ln>
            <a:noFill/>
          </a:ln>
        </p:spPr>
      </p:pic>
      <p:sp>
        <p:nvSpPr>
          <p:cNvPr id="219" name="Google Shape;219;p8"/>
          <p:cNvSpPr txBox="1"/>
          <p:nvPr/>
        </p:nvSpPr>
        <p:spPr>
          <a:xfrm>
            <a:off x="2628900" y="4675327"/>
            <a:ext cx="7050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意思決定: 人間</a:t>
            </a:r>
            <a:endParaRPr b="0" i="0" sz="800" u="none" cap="none" strike="noStrike">
              <a:solidFill>
                <a:schemeClr val="dk1"/>
              </a:solidFill>
              <a:latin typeface="Calibri"/>
              <a:ea typeface="Calibri"/>
              <a:cs typeface="Calibri"/>
              <a:sym typeface="Calibri"/>
            </a:endParaRPr>
          </a:p>
        </p:txBody>
      </p:sp>
      <p:sp>
        <p:nvSpPr>
          <p:cNvPr id="220" name="Google Shape;220;p8"/>
          <p:cNvSpPr/>
          <p:nvPr/>
        </p:nvSpPr>
        <p:spPr>
          <a:xfrm>
            <a:off x="3434486" y="4646981"/>
            <a:ext cx="981300" cy="200400"/>
          </a:xfrm>
          <a:prstGeom prst="roundRect">
            <a:avLst>
              <a:gd fmla="val 86975" name="adj"/>
            </a:avLst>
          </a:prstGeom>
          <a:solidFill>
            <a:srgbClr val="000000">
              <a:alpha val="4710"/>
            </a:srgbClr>
          </a:solidFill>
          <a:ln cap="flat" cmpd="sng" w="12700">
            <a:solidFill>
              <a:srgbClr val="000000">
                <a:alpha val="471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1" name="Google Shape;221;p8"/>
          <p:cNvPicPr preferRelativeResize="0"/>
          <p:nvPr/>
        </p:nvPicPr>
        <p:blipFill rotWithShape="1">
          <a:blip r:embed="rId12">
            <a:alphaModFix amt="80000"/>
          </a:blip>
          <a:srcRect b="0" l="0" r="0" t="0"/>
          <a:stretch/>
        </p:blipFill>
        <p:spPr>
          <a:xfrm>
            <a:off x="3500323" y="4703674"/>
            <a:ext cx="85954" cy="85954"/>
          </a:xfrm>
          <a:prstGeom prst="rect">
            <a:avLst/>
          </a:prstGeom>
          <a:noFill/>
          <a:ln>
            <a:noFill/>
          </a:ln>
        </p:spPr>
      </p:pic>
      <p:sp>
        <p:nvSpPr>
          <p:cNvPr id="222" name="Google Shape;222;p8"/>
          <p:cNvSpPr txBox="1"/>
          <p:nvPr/>
        </p:nvSpPr>
        <p:spPr>
          <a:xfrm>
            <a:off x="3624682" y="4675327"/>
            <a:ext cx="8001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1" i="0" lang="en-US" sz="800" u="none" cap="none" strike="noStrike">
                <a:solidFill>
                  <a:srgbClr val="9A3412"/>
                </a:solidFill>
                <a:latin typeface="Noto Sans JP"/>
                <a:ea typeface="Noto Sans JP"/>
                <a:cs typeface="Noto Sans JP"/>
                <a:sym typeface="Noto Sans JP"/>
              </a:rPr>
              <a:t>介入: 高（都度）</a:t>
            </a:r>
            <a:endParaRPr b="0" i="0" sz="800" u="none" cap="none" strike="noStrike">
              <a:solidFill>
                <a:schemeClr val="dk1"/>
              </a:solidFill>
              <a:latin typeface="Calibri"/>
              <a:ea typeface="Calibri"/>
              <a:cs typeface="Calibri"/>
              <a:sym typeface="Calibri"/>
            </a:endParaRPr>
          </a:p>
        </p:txBody>
      </p:sp>
      <p:sp>
        <p:nvSpPr>
          <p:cNvPr id="223" name="Google Shape;223;p8"/>
          <p:cNvSpPr/>
          <p:nvPr/>
        </p:nvSpPr>
        <p:spPr>
          <a:xfrm>
            <a:off x="8991295" y="4361688"/>
            <a:ext cx="9000" cy="562500"/>
          </a:xfrm>
          <a:prstGeom prst="rect">
            <a:avLst/>
          </a:prstGeom>
          <a:solidFill>
            <a:srgbClr val="000000">
              <a:alpha val="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txBox="1"/>
          <p:nvPr/>
        </p:nvSpPr>
        <p:spPr>
          <a:xfrm>
            <a:off x="9252814" y="4489704"/>
            <a:ext cx="20703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0" i="0" lang="en-US" sz="800" u="none" cap="none" strike="noStrike">
                <a:solidFill>
                  <a:srgbClr val="9A3412"/>
                </a:solidFill>
                <a:latin typeface="Noto Sans JP"/>
                <a:ea typeface="Noto Sans JP"/>
                <a:cs typeface="Noto Sans JP"/>
                <a:sym typeface="Noto Sans JP"/>
              </a:rPr>
              <a:t>ボイラープレートコードや定型関数の生成</a:t>
            </a:r>
            <a:endParaRPr b="0" i="0" sz="800" u="none" cap="none" strike="noStrike">
              <a:solidFill>
                <a:schemeClr val="dk1"/>
              </a:solidFill>
              <a:latin typeface="Calibri"/>
              <a:ea typeface="Calibri"/>
              <a:cs typeface="Calibri"/>
              <a:sym typeface="Calibri"/>
            </a:endParaRPr>
          </a:p>
        </p:txBody>
      </p:sp>
      <p:sp>
        <p:nvSpPr>
          <p:cNvPr id="225" name="Google Shape;225;p8"/>
          <p:cNvSpPr txBox="1"/>
          <p:nvPr/>
        </p:nvSpPr>
        <p:spPr>
          <a:xfrm>
            <a:off x="9252814" y="4650638"/>
            <a:ext cx="23838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A3412"/>
              </a:buClr>
              <a:buSzPts val="800"/>
              <a:buFont typeface="Noto Sans JP"/>
              <a:buNone/>
            </a:pPr>
            <a:r>
              <a:rPr b="0" i="0" lang="en-US" sz="800" u="none" cap="none" strike="noStrike">
                <a:solidFill>
                  <a:srgbClr val="9A3412"/>
                </a:solidFill>
                <a:latin typeface="Noto Sans JP"/>
                <a:ea typeface="Noto Sans JP"/>
                <a:cs typeface="Noto Sans JP"/>
                <a:sym typeface="Noto Sans JP"/>
              </a:rPr>
              <a:t>エラーログの整形・要約や議事録のドラフト作成</a:t>
            </a:r>
            <a:endParaRPr b="0" i="0" sz="800" u="none" cap="none" strike="noStrike">
              <a:solidFill>
                <a:schemeClr val="dk1"/>
              </a:solidFill>
              <a:latin typeface="Calibri"/>
              <a:ea typeface="Calibri"/>
              <a:cs typeface="Calibri"/>
              <a:sym typeface="Calibri"/>
            </a:endParaRPr>
          </a:p>
        </p:txBody>
      </p:sp>
      <p:sp>
        <p:nvSpPr>
          <p:cNvPr id="226" name="Google Shape;226;p8"/>
          <p:cNvSpPr/>
          <p:nvPr/>
        </p:nvSpPr>
        <p:spPr>
          <a:xfrm>
            <a:off x="323698" y="5073091"/>
            <a:ext cx="11544300" cy="752700"/>
          </a:xfrm>
          <a:prstGeom prst="roundRect">
            <a:avLst>
              <a:gd fmla="val 12304" name="adj"/>
            </a:avLst>
          </a:prstGeom>
          <a:solidFill>
            <a:srgbClr val="FECACA"/>
          </a:solidFill>
          <a:ln cap="flat" cmpd="sng" w="25400">
            <a:solidFill>
              <a:srgbClr val="DC2626"/>
            </a:solidFill>
            <a:prstDash val="solid"/>
            <a:round/>
            <a:headEnd len="sm" w="sm" type="none"/>
            <a:tailEnd len="sm" w="sm" type="none"/>
          </a:ln>
          <a:effectLst>
            <a:outerShdw blurRad="25400" rotWithShape="0" algn="bl" dir="5400000" dist="127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8"/>
          <p:cNvSpPr txBox="1"/>
          <p:nvPr/>
        </p:nvSpPr>
        <p:spPr>
          <a:xfrm>
            <a:off x="533095" y="5276088"/>
            <a:ext cx="479100" cy="152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91C1C"/>
              </a:buClr>
              <a:buSzPts val="800"/>
              <a:buFont typeface="Noto Sans JP"/>
              <a:buNone/>
            </a:pPr>
            <a:r>
              <a:rPr b="1" i="0" lang="en-US" sz="800" u="none" cap="none" strike="noStrike">
                <a:solidFill>
                  <a:srgbClr val="B91C1C"/>
                </a:solidFill>
                <a:latin typeface="Noto Sans JP"/>
                <a:ea typeface="Noto Sans JP"/>
                <a:cs typeface="Noto Sans JP"/>
                <a:sym typeface="Noto Sans JP"/>
              </a:rPr>
              <a:t>Level 2</a:t>
            </a:r>
            <a:endParaRPr b="0" i="0" sz="800" u="none" cap="none" strike="noStrike">
              <a:solidFill>
                <a:schemeClr val="dk1"/>
              </a:solidFill>
              <a:latin typeface="Calibri"/>
              <a:ea typeface="Calibri"/>
              <a:cs typeface="Calibri"/>
              <a:sym typeface="Calibri"/>
            </a:endParaRPr>
          </a:p>
        </p:txBody>
      </p:sp>
      <p:sp>
        <p:nvSpPr>
          <p:cNvPr id="228" name="Google Shape;228;p8"/>
          <p:cNvSpPr txBox="1"/>
          <p:nvPr/>
        </p:nvSpPr>
        <p:spPr>
          <a:xfrm>
            <a:off x="533095" y="5414162"/>
            <a:ext cx="7344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1200"/>
              <a:buFont typeface="Noto Sans JP"/>
              <a:buNone/>
            </a:pPr>
            <a:r>
              <a:rPr b="1" i="0" lang="en-US" sz="1200" u="none" cap="none" strike="noStrike">
                <a:solidFill>
                  <a:srgbClr val="991B1B"/>
                </a:solidFill>
                <a:latin typeface="Noto Sans JP"/>
                <a:ea typeface="Noto Sans JP"/>
                <a:cs typeface="Noto Sans JP"/>
                <a:sym typeface="Noto Sans JP"/>
              </a:rPr>
              <a:t>最小支援</a:t>
            </a:r>
            <a:endParaRPr b="0" i="0" sz="1200" u="none" cap="none" strike="noStrike">
              <a:solidFill>
                <a:schemeClr val="dk1"/>
              </a:solidFill>
              <a:latin typeface="Calibri"/>
              <a:ea typeface="Calibri"/>
              <a:cs typeface="Calibri"/>
              <a:sym typeface="Calibri"/>
            </a:endParaRPr>
          </a:p>
        </p:txBody>
      </p:sp>
      <p:sp>
        <p:nvSpPr>
          <p:cNvPr id="229" name="Google Shape;229;p8"/>
          <p:cNvSpPr txBox="1"/>
          <p:nvPr/>
        </p:nvSpPr>
        <p:spPr>
          <a:xfrm>
            <a:off x="2438705" y="5232197"/>
            <a:ext cx="5791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900"/>
              <a:buFont typeface="Noto Sans JP"/>
              <a:buNone/>
            </a:pPr>
            <a:r>
              <a:rPr b="0" i="0" lang="en-US" sz="900" u="none" cap="none" strike="noStrike">
                <a:solidFill>
                  <a:srgbClr val="991B1B"/>
                </a:solidFill>
                <a:latin typeface="Noto Sans JP"/>
                <a:ea typeface="Noto Sans JP"/>
                <a:cs typeface="Noto Sans JP"/>
                <a:sym typeface="Noto Sans JP"/>
              </a:rPr>
              <a:t>AI利用は検索エンジンの延長線上で、断片的な情報収集や単純な翻訳・変換に留まる。業務主体は完全に人間。</a:t>
            </a:r>
            <a:endParaRPr b="0" i="0" sz="900" u="none" cap="none" strike="noStrike">
              <a:solidFill>
                <a:schemeClr val="dk1"/>
              </a:solidFill>
              <a:latin typeface="Calibri"/>
              <a:ea typeface="Calibri"/>
              <a:cs typeface="Calibri"/>
              <a:sym typeface="Calibri"/>
            </a:endParaRPr>
          </a:p>
        </p:txBody>
      </p:sp>
      <p:sp>
        <p:nvSpPr>
          <p:cNvPr id="230" name="Google Shape;230;p8"/>
          <p:cNvSpPr/>
          <p:nvPr/>
        </p:nvSpPr>
        <p:spPr>
          <a:xfrm>
            <a:off x="2438705" y="5453482"/>
            <a:ext cx="886200" cy="200400"/>
          </a:xfrm>
          <a:prstGeom prst="roundRect">
            <a:avLst>
              <a:gd fmla="val 86975" name="adj"/>
            </a:avLst>
          </a:prstGeom>
          <a:solidFill>
            <a:srgbClr val="000000">
              <a:alpha val="4710"/>
            </a:srgbClr>
          </a:solidFill>
          <a:ln cap="flat" cmpd="sng" w="12700">
            <a:solidFill>
              <a:srgbClr val="000000">
                <a:alpha val="471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31" name="Google Shape;231;p8"/>
          <p:cNvPicPr preferRelativeResize="0"/>
          <p:nvPr/>
        </p:nvPicPr>
        <p:blipFill rotWithShape="1">
          <a:blip r:embed="rId13">
            <a:alphaModFix amt="80000"/>
          </a:blip>
          <a:srcRect b="0" l="0" r="0" t="0"/>
          <a:stretch/>
        </p:blipFill>
        <p:spPr>
          <a:xfrm>
            <a:off x="2505456" y="5511089"/>
            <a:ext cx="85954" cy="85954"/>
          </a:xfrm>
          <a:prstGeom prst="rect">
            <a:avLst/>
          </a:prstGeom>
          <a:noFill/>
          <a:ln>
            <a:noFill/>
          </a:ln>
        </p:spPr>
      </p:pic>
      <p:sp>
        <p:nvSpPr>
          <p:cNvPr id="232" name="Google Shape;232;p8"/>
          <p:cNvSpPr txBox="1"/>
          <p:nvPr/>
        </p:nvSpPr>
        <p:spPr>
          <a:xfrm>
            <a:off x="2628900" y="5481828"/>
            <a:ext cx="7050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意思決定: 人間</a:t>
            </a:r>
            <a:endParaRPr b="0" i="0" sz="800" u="none" cap="none" strike="noStrike">
              <a:solidFill>
                <a:schemeClr val="dk1"/>
              </a:solidFill>
              <a:latin typeface="Calibri"/>
              <a:ea typeface="Calibri"/>
              <a:cs typeface="Calibri"/>
              <a:sym typeface="Calibri"/>
            </a:endParaRPr>
          </a:p>
        </p:txBody>
      </p:sp>
      <p:sp>
        <p:nvSpPr>
          <p:cNvPr id="233" name="Google Shape;233;p8"/>
          <p:cNvSpPr/>
          <p:nvPr/>
        </p:nvSpPr>
        <p:spPr>
          <a:xfrm>
            <a:off x="3434486" y="5453482"/>
            <a:ext cx="694800" cy="200400"/>
          </a:xfrm>
          <a:prstGeom prst="roundRect">
            <a:avLst>
              <a:gd fmla="val 86975" name="adj"/>
            </a:avLst>
          </a:prstGeom>
          <a:solidFill>
            <a:srgbClr val="000000">
              <a:alpha val="4710"/>
            </a:srgbClr>
          </a:solidFill>
          <a:ln cap="flat" cmpd="sng" w="12700">
            <a:solidFill>
              <a:srgbClr val="000000">
                <a:alpha val="471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34" name="Google Shape;234;p8"/>
          <p:cNvPicPr preferRelativeResize="0"/>
          <p:nvPr/>
        </p:nvPicPr>
        <p:blipFill rotWithShape="1">
          <a:blip r:embed="rId14">
            <a:alphaModFix amt="80000"/>
          </a:blip>
          <a:srcRect b="0" l="0" r="0" t="0"/>
          <a:stretch/>
        </p:blipFill>
        <p:spPr>
          <a:xfrm>
            <a:off x="3500323" y="5511089"/>
            <a:ext cx="85954" cy="85954"/>
          </a:xfrm>
          <a:prstGeom prst="rect">
            <a:avLst/>
          </a:prstGeom>
          <a:noFill/>
          <a:ln>
            <a:noFill/>
          </a:ln>
        </p:spPr>
      </p:pic>
      <p:sp>
        <p:nvSpPr>
          <p:cNvPr id="235" name="Google Shape;235;p8"/>
          <p:cNvSpPr txBox="1"/>
          <p:nvPr/>
        </p:nvSpPr>
        <p:spPr>
          <a:xfrm>
            <a:off x="3624682" y="5481828"/>
            <a:ext cx="5148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1" i="0" lang="en-US" sz="800" u="none" cap="none" strike="noStrike">
                <a:solidFill>
                  <a:srgbClr val="991B1B"/>
                </a:solidFill>
                <a:latin typeface="Noto Sans JP"/>
                <a:ea typeface="Noto Sans JP"/>
                <a:cs typeface="Noto Sans JP"/>
                <a:sym typeface="Noto Sans JP"/>
              </a:rPr>
              <a:t>介入: 常時</a:t>
            </a:r>
            <a:endParaRPr b="0" i="0" sz="800" u="none" cap="none" strike="noStrike">
              <a:solidFill>
                <a:schemeClr val="dk1"/>
              </a:solidFill>
              <a:latin typeface="Calibri"/>
              <a:ea typeface="Calibri"/>
              <a:cs typeface="Calibri"/>
              <a:sym typeface="Calibri"/>
            </a:endParaRPr>
          </a:p>
        </p:txBody>
      </p:sp>
      <p:sp>
        <p:nvSpPr>
          <p:cNvPr id="236" name="Google Shape;236;p8"/>
          <p:cNvSpPr/>
          <p:nvPr/>
        </p:nvSpPr>
        <p:spPr>
          <a:xfrm>
            <a:off x="8991295" y="5168189"/>
            <a:ext cx="9000" cy="562500"/>
          </a:xfrm>
          <a:prstGeom prst="rect">
            <a:avLst/>
          </a:prstGeom>
          <a:solidFill>
            <a:srgbClr val="000000">
              <a:alpha val="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txBox="1"/>
          <p:nvPr/>
        </p:nvSpPr>
        <p:spPr>
          <a:xfrm>
            <a:off x="9252814" y="5297119"/>
            <a:ext cx="21744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0" i="0" lang="en-US" sz="800" u="none" cap="none" strike="noStrike">
                <a:solidFill>
                  <a:srgbClr val="991B1B"/>
                </a:solidFill>
                <a:latin typeface="Noto Sans JP"/>
                <a:ea typeface="Noto Sans JP"/>
                <a:cs typeface="Noto Sans JP"/>
                <a:sym typeface="Noto Sans JP"/>
              </a:rPr>
              <a:t>技術調査のための情報検索やキーワード抽出</a:t>
            </a:r>
            <a:endParaRPr b="0" i="0" sz="800" u="none" cap="none" strike="noStrike">
              <a:solidFill>
                <a:schemeClr val="dk1"/>
              </a:solidFill>
              <a:latin typeface="Calibri"/>
              <a:ea typeface="Calibri"/>
              <a:cs typeface="Calibri"/>
              <a:sym typeface="Calibri"/>
            </a:endParaRPr>
          </a:p>
        </p:txBody>
      </p:sp>
      <p:sp>
        <p:nvSpPr>
          <p:cNvPr id="238" name="Google Shape;238;p8"/>
          <p:cNvSpPr txBox="1"/>
          <p:nvPr/>
        </p:nvSpPr>
        <p:spPr>
          <a:xfrm>
            <a:off x="9252814" y="5457139"/>
            <a:ext cx="18600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0" i="0" lang="en-US" sz="800" u="none" cap="none" strike="noStrike">
                <a:solidFill>
                  <a:srgbClr val="991B1B"/>
                </a:solidFill>
                <a:latin typeface="Noto Sans JP"/>
                <a:ea typeface="Noto Sans JP"/>
                <a:cs typeface="Noto Sans JP"/>
                <a:sym typeface="Noto Sans JP"/>
              </a:rPr>
              <a:t>特定のエラーメッセージの翻訳・解説</a:t>
            </a:r>
            <a:endParaRPr b="0" i="0" sz="800" u="none" cap="none" strike="noStrike">
              <a:solidFill>
                <a:schemeClr val="dk1"/>
              </a:solidFill>
              <a:latin typeface="Calibri"/>
              <a:ea typeface="Calibri"/>
              <a:cs typeface="Calibri"/>
              <a:sym typeface="Calibri"/>
            </a:endParaRPr>
          </a:p>
        </p:txBody>
      </p:sp>
      <p:sp>
        <p:nvSpPr>
          <p:cNvPr id="239" name="Google Shape;239;p8"/>
          <p:cNvSpPr/>
          <p:nvPr/>
        </p:nvSpPr>
        <p:spPr>
          <a:xfrm>
            <a:off x="323698" y="5879592"/>
            <a:ext cx="11544300" cy="752700"/>
          </a:xfrm>
          <a:prstGeom prst="roundRect">
            <a:avLst>
              <a:gd fmla="val 12304" name="adj"/>
            </a:avLst>
          </a:prstGeom>
          <a:solidFill>
            <a:srgbClr val="FFFFFF"/>
          </a:solidFill>
          <a:ln cap="flat" cmpd="sng" w="25400">
            <a:solidFill>
              <a:srgbClr val="CBD5E1"/>
            </a:solidFill>
            <a:prstDash val="solid"/>
            <a:round/>
            <a:headEnd len="sm" w="sm" type="none"/>
            <a:tailEnd len="sm" w="sm" type="none"/>
          </a:ln>
          <a:effectLst>
            <a:outerShdw blurRad="25400" rotWithShape="0" algn="bl" dir="5400000" dist="127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txBox="1"/>
          <p:nvPr/>
        </p:nvSpPr>
        <p:spPr>
          <a:xfrm>
            <a:off x="533095" y="6082589"/>
            <a:ext cx="479100" cy="152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4A3B8"/>
              </a:buClr>
              <a:buSzPts val="800"/>
              <a:buFont typeface="Noto Sans JP"/>
              <a:buNone/>
            </a:pPr>
            <a:r>
              <a:rPr b="1" i="0" lang="en-US" sz="800" u="none" cap="none" strike="noStrike">
                <a:solidFill>
                  <a:srgbClr val="94A3B8"/>
                </a:solidFill>
                <a:latin typeface="Noto Sans JP"/>
                <a:ea typeface="Noto Sans JP"/>
                <a:cs typeface="Noto Sans JP"/>
                <a:sym typeface="Noto Sans JP"/>
              </a:rPr>
              <a:t>Level 1</a:t>
            </a:r>
            <a:endParaRPr b="0" i="0" sz="800" u="none" cap="none" strike="noStrike">
              <a:solidFill>
                <a:schemeClr val="dk1"/>
              </a:solidFill>
              <a:latin typeface="Calibri"/>
              <a:ea typeface="Calibri"/>
              <a:cs typeface="Calibri"/>
              <a:sym typeface="Calibri"/>
            </a:endParaRPr>
          </a:p>
        </p:txBody>
      </p:sp>
      <p:sp>
        <p:nvSpPr>
          <p:cNvPr id="241" name="Google Shape;241;p8"/>
          <p:cNvSpPr txBox="1"/>
          <p:nvPr/>
        </p:nvSpPr>
        <p:spPr>
          <a:xfrm>
            <a:off x="533095" y="6220663"/>
            <a:ext cx="7344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1200"/>
              <a:buFont typeface="Noto Sans JP"/>
              <a:buNone/>
            </a:pPr>
            <a:r>
              <a:rPr b="1" i="0" lang="en-US" sz="1200" u="none" cap="none" strike="noStrike">
                <a:solidFill>
                  <a:srgbClr val="475569"/>
                </a:solidFill>
                <a:latin typeface="Noto Sans JP"/>
                <a:ea typeface="Noto Sans JP"/>
                <a:cs typeface="Noto Sans JP"/>
                <a:sym typeface="Noto Sans JP"/>
              </a:rPr>
              <a:t>人間必須</a:t>
            </a:r>
            <a:endParaRPr b="0" i="0" sz="1200" u="none" cap="none" strike="noStrike">
              <a:solidFill>
                <a:schemeClr val="dk1"/>
              </a:solidFill>
              <a:latin typeface="Calibri"/>
              <a:ea typeface="Calibri"/>
              <a:cs typeface="Calibri"/>
              <a:sym typeface="Calibri"/>
            </a:endParaRPr>
          </a:p>
        </p:txBody>
      </p:sp>
      <p:sp>
        <p:nvSpPr>
          <p:cNvPr id="242" name="Google Shape;242;p8"/>
          <p:cNvSpPr txBox="1"/>
          <p:nvPr/>
        </p:nvSpPr>
        <p:spPr>
          <a:xfrm>
            <a:off x="2438705" y="6039612"/>
            <a:ext cx="62490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高度な倫理判断、利害調整、責任を伴う最終意思決定などAI代替不可能な領域。リスク管理のため人間が全工程を担う。</a:t>
            </a:r>
            <a:endParaRPr b="0" i="0" sz="900" u="none" cap="none" strike="noStrike">
              <a:solidFill>
                <a:schemeClr val="dk1"/>
              </a:solidFill>
              <a:latin typeface="Calibri"/>
              <a:ea typeface="Calibri"/>
              <a:cs typeface="Calibri"/>
              <a:sym typeface="Calibri"/>
            </a:endParaRPr>
          </a:p>
        </p:txBody>
      </p:sp>
      <p:sp>
        <p:nvSpPr>
          <p:cNvPr id="243" name="Google Shape;243;p8"/>
          <p:cNvSpPr/>
          <p:nvPr/>
        </p:nvSpPr>
        <p:spPr>
          <a:xfrm>
            <a:off x="2438705" y="6260897"/>
            <a:ext cx="1266300" cy="200400"/>
          </a:xfrm>
          <a:prstGeom prst="roundRect">
            <a:avLst>
              <a:gd fmla="val 86975" name="adj"/>
            </a:avLst>
          </a:prstGeom>
          <a:solidFill>
            <a:srgbClr val="000000">
              <a:alpha val="4710"/>
            </a:srgbClr>
          </a:solidFill>
          <a:ln cap="flat" cmpd="sng" w="12700">
            <a:solidFill>
              <a:srgbClr val="000000">
                <a:alpha val="471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44" name="Google Shape;244;p8"/>
          <p:cNvPicPr preferRelativeResize="0"/>
          <p:nvPr/>
        </p:nvPicPr>
        <p:blipFill rotWithShape="1">
          <a:blip r:embed="rId15">
            <a:alphaModFix amt="80000"/>
          </a:blip>
          <a:srcRect b="0" l="0" r="0" t="0"/>
          <a:stretch/>
        </p:blipFill>
        <p:spPr>
          <a:xfrm>
            <a:off x="2505456" y="6317590"/>
            <a:ext cx="85954" cy="85954"/>
          </a:xfrm>
          <a:prstGeom prst="rect">
            <a:avLst/>
          </a:prstGeom>
          <a:noFill/>
          <a:ln>
            <a:noFill/>
          </a:ln>
        </p:spPr>
      </p:pic>
      <p:sp>
        <p:nvSpPr>
          <p:cNvPr id="245" name="Google Shape;245;p8"/>
          <p:cNvSpPr txBox="1"/>
          <p:nvPr/>
        </p:nvSpPr>
        <p:spPr>
          <a:xfrm>
            <a:off x="2628900" y="6289243"/>
            <a:ext cx="10863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意思決定: 人間（完全）</a:t>
            </a:r>
            <a:endParaRPr b="0" i="0" sz="800" u="none" cap="none" strike="noStrike">
              <a:solidFill>
                <a:schemeClr val="dk1"/>
              </a:solidFill>
              <a:latin typeface="Calibri"/>
              <a:ea typeface="Calibri"/>
              <a:cs typeface="Calibri"/>
              <a:sym typeface="Calibri"/>
            </a:endParaRPr>
          </a:p>
        </p:txBody>
      </p:sp>
      <p:sp>
        <p:nvSpPr>
          <p:cNvPr id="246" name="Google Shape;246;p8"/>
          <p:cNvSpPr/>
          <p:nvPr/>
        </p:nvSpPr>
        <p:spPr>
          <a:xfrm>
            <a:off x="3814877" y="6260897"/>
            <a:ext cx="791100" cy="200400"/>
          </a:xfrm>
          <a:prstGeom prst="roundRect">
            <a:avLst>
              <a:gd fmla="val 86975" name="adj"/>
            </a:avLst>
          </a:prstGeom>
          <a:solidFill>
            <a:srgbClr val="000000">
              <a:alpha val="4710"/>
            </a:srgbClr>
          </a:solidFill>
          <a:ln cap="flat" cmpd="sng" w="12700">
            <a:solidFill>
              <a:srgbClr val="000000">
                <a:alpha val="471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47" name="Google Shape;247;p8"/>
          <p:cNvPicPr preferRelativeResize="0"/>
          <p:nvPr/>
        </p:nvPicPr>
        <p:blipFill rotWithShape="1">
          <a:blip r:embed="rId16">
            <a:alphaModFix amt="80000"/>
          </a:blip>
          <a:srcRect b="0" l="0" r="0" t="0"/>
          <a:stretch/>
        </p:blipFill>
        <p:spPr>
          <a:xfrm>
            <a:off x="3881628" y="6317590"/>
            <a:ext cx="85954" cy="85954"/>
          </a:xfrm>
          <a:prstGeom prst="rect">
            <a:avLst/>
          </a:prstGeom>
          <a:noFill/>
          <a:ln>
            <a:noFill/>
          </a:ln>
        </p:spPr>
      </p:pic>
      <p:sp>
        <p:nvSpPr>
          <p:cNvPr id="248" name="Google Shape;248;p8"/>
          <p:cNvSpPr txBox="1"/>
          <p:nvPr/>
        </p:nvSpPr>
        <p:spPr>
          <a:xfrm>
            <a:off x="4005986" y="6289243"/>
            <a:ext cx="6099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1" i="0" lang="en-US" sz="800" u="none" cap="none" strike="noStrike">
                <a:solidFill>
                  <a:srgbClr val="475569"/>
                </a:solidFill>
                <a:latin typeface="Noto Sans JP"/>
                <a:ea typeface="Noto Sans JP"/>
                <a:cs typeface="Noto Sans JP"/>
                <a:sym typeface="Noto Sans JP"/>
              </a:rPr>
              <a:t>介入: 全工程</a:t>
            </a:r>
            <a:endParaRPr b="0" i="0" sz="800" u="none" cap="none" strike="noStrike">
              <a:solidFill>
                <a:schemeClr val="dk1"/>
              </a:solidFill>
              <a:latin typeface="Calibri"/>
              <a:ea typeface="Calibri"/>
              <a:cs typeface="Calibri"/>
              <a:sym typeface="Calibri"/>
            </a:endParaRPr>
          </a:p>
        </p:txBody>
      </p:sp>
      <p:sp>
        <p:nvSpPr>
          <p:cNvPr id="249" name="Google Shape;249;p8"/>
          <p:cNvSpPr/>
          <p:nvPr/>
        </p:nvSpPr>
        <p:spPr>
          <a:xfrm>
            <a:off x="8991295" y="5975604"/>
            <a:ext cx="9000" cy="562500"/>
          </a:xfrm>
          <a:prstGeom prst="rect">
            <a:avLst/>
          </a:prstGeom>
          <a:solidFill>
            <a:srgbClr val="000000">
              <a:alpha val="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8"/>
          <p:cNvSpPr txBox="1"/>
          <p:nvPr/>
        </p:nvSpPr>
        <p:spPr>
          <a:xfrm>
            <a:off x="9252814" y="6033211"/>
            <a:ext cx="17274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0" i="0" lang="en-US" sz="800" u="none" cap="none" strike="noStrike">
                <a:solidFill>
                  <a:srgbClr val="475569"/>
                </a:solidFill>
                <a:latin typeface="Noto Sans JP"/>
                <a:ea typeface="Noto Sans JP"/>
                <a:cs typeface="Noto Sans JP"/>
                <a:sym typeface="Noto Sans JP"/>
              </a:rPr>
              <a:t>プロジェクトのGo/No-Go最終判断</a:t>
            </a:r>
            <a:endParaRPr b="0" i="0" sz="800" u="none" cap="none" strike="noStrike">
              <a:solidFill>
                <a:schemeClr val="dk1"/>
              </a:solidFill>
              <a:latin typeface="Calibri"/>
              <a:ea typeface="Calibri"/>
              <a:cs typeface="Calibri"/>
              <a:sym typeface="Calibri"/>
            </a:endParaRPr>
          </a:p>
        </p:txBody>
      </p:sp>
      <p:sp>
        <p:nvSpPr>
          <p:cNvPr id="251" name="Google Shape;251;p8"/>
          <p:cNvSpPr txBox="1"/>
          <p:nvPr/>
        </p:nvSpPr>
        <p:spPr>
          <a:xfrm>
            <a:off x="9252814" y="6193231"/>
            <a:ext cx="2489100" cy="286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800"/>
              <a:buFont typeface="Noto Sans JP"/>
              <a:buNone/>
            </a:pPr>
            <a:r>
              <a:rPr b="0" i="0" lang="en-US" sz="800" u="none" cap="none" strike="noStrike">
                <a:solidFill>
                  <a:srgbClr val="475569"/>
                </a:solidFill>
                <a:latin typeface="Noto Sans JP"/>
                <a:ea typeface="Noto Sans JP"/>
                <a:cs typeface="Noto Sans JP"/>
                <a:sym typeface="Noto Sans JP"/>
              </a:rPr>
              <a:t>ステークホルダーとの重要交渉・コンプライアンス判断</a:t>
            </a:r>
            <a:endParaRPr b="0" i="0" sz="800" u="none" cap="none" strike="noStrike">
              <a:solidFill>
                <a:schemeClr val="dk1"/>
              </a:solidFill>
              <a:latin typeface="Calibri"/>
              <a:ea typeface="Calibri"/>
              <a:cs typeface="Calibri"/>
              <a:sym typeface="Calibri"/>
            </a:endParaRPr>
          </a:p>
        </p:txBody>
      </p:sp>
      <p:sp>
        <p:nvSpPr>
          <p:cNvPr id="252" name="Google Shape;252;p8"/>
          <p:cNvSpPr/>
          <p:nvPr/>
        </p:nvSpPr>
        <p:spPr>
          <a:xfrm>
            <a:off x="133502" y="1123798"/>
            <a:ext cx="28200" cy="5429700"/>
          </a:xfrm>
          <a:prstGeom prst="roundRect">
            <a:avLst>
              <a:gd fmla="val 2150568" name="adj"/>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9"/>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
          <p:cNvSpPr/>
          <p:nvPr/>
        </p:nvSpPr>
        <p:spPr>
          <a:xfrm>
            <a:off x="333756" y="799186"/>
            <a:ext cx="11525100" cy="192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a:off x="8873338" y="487375"/>
            <a:ext cx="1037700" cy="219600"/>
          </a:xfrm>
          <a:prstGeom prst="roundRect">
            <a:avLst>
              <a:gd fmla="val 217391" name="adj"/>
            </a:avLst>
          </a:prstGeom>
          <a:solidFill>
            <a:srgbClr val="FFFFFF"/>
          </a:solidFill>
          <a:ln>
            <a:noFill/>
          </a:ln>
          <a:effectLst>
            <a:outerShdw blurRad="25400" rotWithShape="0" algn="bl" dir="5400000" dist="127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a:off x="8950147" y="556870"/>
            <a:ext cx="75900" cy="759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a:off x="10018166" y="487375"/>
            <a:ext cx="1037700" cy="219600"/>
          </a:xfrm>
          <a:prstGeom prst="roundRect">
            <a:avLst>
              <a:gd fmla="val 217391" name="adj"/>
            </a:avLst>
          </a:prstGeom>
          <a:solidFill>
            <a:srgbClr val="FFFFFF"/>
          </a:solidFill>
          <a:ln>
            <a:noFill/>
          </a:ln>
          <a:effectLst>
            <a:outerShdw blurRad="25400" rotWithShape="0" algn="bl" dir="5400000" dist="127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p:nvPr/>
        </p:nvSpPr>
        <p:spPr>
          <a:xfrm>
            <a:off x="10094976" y="556870"/>
            <a:ext cx="75900" cy="75900"/>
          </a:xfrm>
          <a:prstGeom prst="ellipse">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p:nvPr/>
        </p:nvSpPr>
        <p:spPr>
          <a:xfrm>
            <a:off x="11162995" y="487375"/>
            <a:ext cx="694800" cy="219600"/>
          </a:xfrm>
          <a:prstGeom prst="roundRect">
            <a:avLst>
              <a:gd fmla="val 217391" name="adj"/>
            </a:avLst>
          </a:prstGeom>
          <a:solidFill>
            <a:srgbClr val="FFFFFF"/>
          </a:solidFill>
          <a:ln>
            <a:noFill/>
          </a:ln>
          <a:effectLst>
            <a:outerShdw blurRad="25400" rotWithShape="0" algn="bl" dir="5400000" dist="127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9"/>
          <p:cNvSpPr/>
          <p:nvPr/>
        </p:nvSpPr>
        <p:spPr>
          <a:xfrm>
            <a:off x="11239805" y="556870"/>
            <a:ext cx="75900" cy="75900"/>
          </a:xfrm>
          <a:prstGeom prst="ellipse">
            <a:avLst/>
          </a:prstGeom>
          <a:solidFill>
            <a:srgbClr val="EF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9"/>
          <p:cNvSpPr/>
          <p:nvPr/>
        </p:nvSpPr>
        <p:spPr>
          <a:xfrm>
            <a:off x="333756" y="930859"/>
            <a:ext cx="3780900" cy="2800800"/>
          </a:xfrm>
          <a:prstGeom prst="roundRect">
            <a:avLst>
              <a:gd fmla="val 888" name="adj"/>
            </a:avLst>
          </a:prstGeom>
          <a:solidFill>
            <a:srgbClr val="FFFFFF"/>
          </a:solidFill>
          <a:ln cap="flat" cmpd="sng" w="12700">
            <a:solidFill>
              <a:srgbClr val="F1F5F9"/>
            </a:solidFill>
            <a:prstDash val="solid"/>
            <a:round/>
            <a:headEnd len="sm" w="sm" type="none"/>
            <a:tailEnd len="sm" w="sm" type="none"/>
          </a:ln>
          <a:effectLst>
            <a:outerShdw blurRad="63500" rotWithShape="0" algn="bl" dir="5400000" dist="381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9"/>
          <p:cNvSpPr/>
          <p:nvPr/>
        </p:nvSpPr>
        <p:spPr>
          <a:xfrm>
            <a:off x="437998" y="1273759"/>
            <a:ext cx="3571500" cy="90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8" name="Google Shape;268;p9"/>
          <p:cNvPicPr preferRelativeResize="0"/>
          <p:nvPr/>
        </p:nvPicPr>
        <p:blipFill rotWithShape="1">
          <a:blip r:embed="rId3">
            <a:alphaModFix/>
          </a:blip>
          <a:srcRect b="0" l="-35851" r="-35851" t="0"/>
          <a:stretch/>
        </p:blipFill>
        <p:spPr>
          <a:xfrm>
            <a:off x="437998" y="1068934"/>
            <a:ext cx="171907" cy="133502"/>
          </a:xfrm>
          <a:prstGeom prst="rect">
            <a:avLst/>
          </a:prstGeom>
          <a:noFill/>
          <a:ln>
            <a:noFill/>
          </a:ln>
        </p:spPr>
      </p:pic>
      <p:sp>
        <p:nvSpPr>
          <p:cNvPr id="269" name="Google Shape;269;p9"/>
          <p:cNvSpPr/>
          <p:nvPr/>
        </p:nvSpPr>
        <p:spPr>
          <a:xfrm>
            <a:off x="4207154" y="930859"/>
            <a:ext cx="3780900" cy="2800800"/>
          </a:xfrm>
          <a:prstGeom prst="roundRect">
            <a:avLst>
              <a:gd fmla="val 888" name="adj"/>
            </a:avLst>
          </a:prstGeom>
          <a:solidFill>
            <a:srgbClr val="FFFFFF"/>
          </a:solidFill>
          <a:ln cap="flat" cmpd="sng" w="12700">
            <a:solidFill>
              <a:srgbClr val="F1F5F9"/>
            </a:solidFill>
            <a:prstDash val="solid"/>
            <a:round/>
            <a:headEnd len="sm" w="sm" type="none"/>
            <a:tailEnd len="sm" w="sm" type="none"/>
          </a:ln>
          <a:effectLst>
            <a:outerShdw blurRad="63500" rotWithShape="0" algn="bl" dir="5400000" dist="381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9"/>
          <p:cNvSpPr/>
          <p:nvPr/>
        </p:nvSpPr>
        <p:spPr>
          <a:xfrm>
            <a:off x="4311396" y="1273759"/>
            <a:ext cx="3571500" cy="90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1" name="Google Shape;271;p9"/>
          <p:cNvPicPr preferRelativeResize="0"/>
          <p:nvPr/>
        </p:nvPicPr>
        <p:blipFill rotWithShape="1">
          <a:blip r:embed="rId4">
            <a:alphaModFix/>
          </a:blip>
          <a:srcRect b="0" l="-14383" r="-14383" t="0"/>
          <a:stretch/>
        </p:blipFill>
        <p:spPr>
          <a:xfrm>
            <a:off x="4311396" y="1068934"/>
            <a:ext cx="171907" cy="133502"/>
          </a:xfrm>
          <a:prstGeom prst="rect">
            <a:avLst/>
          </a:prstGeom>
          <a:noFill/>
          <a:ln>
            <a:noFill/>
          </a:ln>
        </p:spPr>
      </p:pic>
      <p:sp>
        <p:nvSpPr>
          <p:cNvPr id="272" name="Google Shape;272;p9"/>
          <p:cNvSpPr/>
          <p:nvPr/>
        </p:nvSpPr>
        <p:spPr>
          <a:xfrm>
            <a:off x="8080553" y="930859"/>
            <a:ext cx="3780900" cy="2800800"/>
          </a:xfrm>
          <a:prstGeom prst="roundRect">
            <a:avLst>
              <a:gd fmla="val 888" name="adj"/>
            </a:avLst>
          </a:prstGeom>
          <a:solidFill>
            <a:srgbClr val="FFFFFF"/>
          </a:solidFill>
          <a:ln cap="flat" cmpd="sng" w="12700">
            <a:solidFill>
              <a:srgbClr val="F1F5F9"/>
            </a:solidFill>
            <a:prstDash val="solid"/>
            <a:round/>
            <a:headEnd len="sm" w="sm" type="none"/>
            <a:tailEnd len="sm" w="sm" type="none"/>
          </a:ln>
          <a:effectLst>
            <a:outerShdw blurRad="63500" rotWithShape="0" algn="bl" dir="5400000" dist="381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9"/>
          <p:cNvSpPr/>
          <p:nvPr/>
        </p:nvSpPr>
        <p:spPr>
          <a:xfrm>
            <a:off x="8184794" y="1273759"/>
            <a:ext cx="3571500" cy="90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4" name="Google Shape;274;p9"/>
          <p:cNvPicPr preferRelativeResize="0"/>
          <p:nvPr/>
        </p:nvPicPr>
        <p:blipFill rotWithShape="1">
          <a:blip r:embed="rId5">
            <a:alphaModFix/>
          </a:blip>
          <a:srcRect b="0" l="-1504" r="-1514" t="0"/>
          <a:stretch/>
        </p:blipFill>
        <p:spPr>
          <a:xfrm>
            <a:off x="8184794" y="1068934"/>
            <a:ext cx="171907" cy="133502"/>
          </a:xfrm>
          <a:prstGeom prst="rect">
            <a:avLst/>
          </a:prstGeom>
          <a:noFill/>
          <a:ln>
            <a:noFill/>
          </a:ln>
        </p:spPr>
      </p:pic>
      <p:sp>
        <p:nvSpPr>
          <p:cNvPr id="275" name="Google Shape;275;p9"/>
          <p:cNvSpPr/>
          <p:nvPr/>
        </p:nvSpPr>
        <p:spPr>
          <a:xfrm>
            <a:off x="333756" y="3823106"/>
            <a:ext cx="3780900" cy="2800800"/>
          </a:xfrm>
          <a:prstGeom prst="roundRect">
            <a:avLst>
              <a:gd fmla="val 888" name="adj"/>
            </a:avLst>
          </a:prstGeom>
          <a:solidFill>
            <a:srgbClr val="FFFFFF"/>
          </a:solidFill>
          <a:ln cap="flat" cmpd="sng" w="12700">
            <a:solidFill>
              <a:srgbClr val="F1F5F9"/>
            </a:solidFill>
            <a:prstDash val="solid"/>
            <a:round/>
            <a:headEnd len="sm" w="sm" type="none"/>
            <a:tailEnd len="sm" w="sm" type="none"/>
          </a:ln>
          <a:effectLst>
            <a:outerShdw blurRad="63500" rotWithShape="0" algn="bl" dir="5400000" dist="381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9"/>
          <p:cNvSpPr/>
          <p:nvPr/>
        </p:nvSpPr>
        <p:spPr>
          <a:xfrm>
            <a:off x="437998" y="4166006"/>
            <a:ext cx="3571500" cy="90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7" name="Google Shape;277;p9"/>
          <p:cNvPicPr preferRelativeResize="0"/>
          <p:nvPr/>
        </p:nvPicPr>
        <p:blipFill rotWithShape="1">
          <a:blip r:embed="rId6">
            <a:alphaModFix/>
          </a:blip>
          <a:srcRect b="0" l="-14383" r="-14383" t="0"/>
          <a:stretch/>
        </p:blipFill>
        <p:spPr>
          <a:xfrm>
            <a:off x="437998" y="3961181"/>
            <a:ext cx="171907" cy="133502"/>
          </a:xfrm>
          <a:prstGeom prst="rect">
            <a:avLst/>
          </a:prstGeom>
          <a:noFill/>
          <a:ln>
            <a:noFill/>
          </a:ln>
        </p:spPr>
      </p:pic>
      <p:sp>
        <p:nvSpPr>
          <p:cNvPr id="278" name="Google Shape;278;p9"/>
          <p:cNvSpPr/>
          <p:nvPr/>
        </p:nvSpPr>
        <p:spPr>
          <a:xfrm>
            <a:off x="4207154" y="3823106"/>
            <a:ext cx="3780900" cy="2800800"/>
          </a:xfrm>
          <a:prstGeom prst="roundRect">
            <a:avLst>
              <a:gd fmla="val 888" name="adj"/>
            </a:avLst>
          </a:prstGeom>
          <a:solidFill>
            <a:srgbClr val="FFFFFF"/>
          </a:solidFill>
          <a:ln cap="flat" cmpd="sng" w="12700">
            <a:solidFill>
              <a:srgbClr val="F1F5F9"/>
            </a:solidFill>
            <a:prstDash val="solid"/>
            <a:round/>
            <a:headEnd len="sm" w="sm" type="none"/>
            <a:tailEnd len="sm" w="sm" type="none"/>
          </a:ln>
          <a:effectLst>
            <a:outerShdw blurRad="63500" rotWithShape="0" algn="bl" dir="5400000" dist="381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9"/>
          <p:cNvSpPr/>
          <p:nvPr/>
        </p:nvSpPr>
        <p:spPr>
          <a:xfrm>
            <a:off x="4311396" y="4166006"/>
            <a:ext cx="3571500" cy="90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80" name="Google Shape;280;p9"/>
          <p:cNvPicPr preferRelativeResize="0"/>
          <p:nvPr/>
        </p:nvPicPr>
        <p:blipFill rotWithShape="1">
          <a:blip r:embed="rId7">
            <a:alphaModFix/>
          </a:blip>
          <a:srcRect b="0" l="-14383" r="-14383" t="0"/>
          <a:stretch/>
        </p:blipFill>
        <p:spPr>
          <a:xfrm>
            <a:off x="4311396" y="3961181"/>
            <a:ext cx="171907" cy="133502"/>
          </a:xfrm>
          <a:prstGeom prst="rect">
            <a:avLst/>
          </a:prstGeom>
          <a:noFill/>
          <a:ln>
            <a:noFill/>
          </a:ln>
        </p:spPr>
      </p:pic>
      <p:sp>
        <p:nvSpPr>
          <p:cNvPr id="281" name="Google Shape;281;p9"/>
          <p:cNvSpPr/>
          <p:nvPr/>
        </p:nvSpPr>
        <p:spPr>
          <a:xfrm>
            <a:off x="8080553" y="3823106"/>
            <a:ext cx="3780900" cy="2800800"/>
          </a:xfrm>
          <a:prstGeom prst="roundRect">
            <a:avLst>
              <a:gd fmla="val 888" name="adj"/>
            </a:avLst>
          </a:prstGeom>
          <a:solidFill>
            <a:srgbClr val="FFFFFF"/>
          </a:solidFill>
          <a:ln cap="flat" cmpd="sng" w="12700">
            <a:solidFill>
              <a:srgbClr val="F1F5F9"/>
            </a:solidFill>
            <a:prstDash val="solid"/>
            <a:round/>
            <a:headEnd len="sm" w="sm" type="none"/>
            <a:tailEnd len="sm" w="sm" type="none"/>
          </a:ln>
          <a:effectLst>
            <a:outerShdw blurRad="63500" rotWithShape="0" algn="bl" dir="5400000" dist="38100">
              <a:srgbClr val="000000">
                <a:alpha val="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9"/>
          <p:cNvSpPr/>
          <p:nvPr/>
        </p:nvSpPr>
        <p:spPr>
          <a:xfrm>
            <a:off x="8184794" y="4166006"/>
            <a:ext cx="3571500" cy="90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83" name="Google Shape;283;p9"/>
          <p:cNvPicPr preferRelativeResize="0"/>
          <p:nvPr/>
        </p:nvPicPr>
        <p:blipFill rotWithShape="1">
          <a:blip r:embed="rId8">
            <a:alphaModFix/>
          </a:blip>
          <a:srcRect b="0" l="-14383" r="-14383" t="0"/>
          <a:stretch/>
        </p:blipFill>
        <p:spPr>
          <a:xfrm>
            <a:off x="8184794" y="3961181"/>
            <a:ext cx="171907" cy="133502"/>
          </a:xfrm>
          <a:prstGeom prst="rect">
            <a:avLst/>
          </a:prstGeom>
          <a:noFill/>
          <a:ln>
            <a:noFill/>
          </a:ln>
        </p:spPr>
      </p:pic>
      <p:sp>
        <p:nvSpPr>
          <p:cNvPr id="284" name="Google Shape;284;p9"/>
          <p:cNvSpPr txBox="1"/>
          <p:nvPr/>
        </p:nvSpPr>
        <p:spPr>
          <a:xfrm>
            <a:off x="333756" y="237744"/>
            <a:ext cx="2284200" cy="181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D4ED8"/>
              </a:buClr>
              <a:buSzPts val="900"/>
              <a:buFont typeface="Noto Sans JP"/>
              <a:buNone/>
            </a:pPr>
            <a:r>
              <a:rPr b="1" i="0" lang="en-US" sz="900" u="none" cap="none" strike="noStrike">
                <a:solidFill>
                  <a:srgbClr val="1D4ED8"/>
                </a:solidFill>
                <a:latin typeface="Noto Sans JP"/>
                <a:ea typeface="Noto Sans JP"/>
                <a:cs typeface="Noto Sans JP"/>
                <a:sym typeface="Noto Sans JP"/>
              </a:rPr>
              <a:t>DETAILED EVALUATION MATRIX</a:t>
            </a:r>
            <a:endParaRPr b="0" i="0" sz="900" u="none" cap="none" strike="noStrike">
              <a:solidFill>
                <a:schemeClr val="dk1"/>
              </a:solidFill>
              <a:latin typeface="Calibri"/>
              <a:ea typeface="Calibri"/>
              <a:cs typeface="Calibri"/>
              <a:sym typeface="Calibri"/>
            </a:endParaRPr>
          </a:p>
        </p:txBody>
      </p:sp>
      <p:sp>
        <p:nvSpPr>
          <p:cNvPr id="285" name="Google Shape;285;p9"/>
          <p:cNvSpPr txBox="1"/>
          <p:nvPr/>
        </p:nvSpPr>
        <p:spPr>
          <a:xfrm>
            <a:off x="333756" y="414223"/>
            <a:ext cx="5625300" cy="353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1900"/>
              <a:buFont typeface="Noto Sans JP"/>
              <a:buNone/>
            </a:pPr>
            <a:r>
              <a:rPr b="1" i="0" lang="en-US" sz="1900" u="none" cap="none" strike="noStrike">
                <a:solidFill>
                  <a:srgbClr val="0F172A"/>
                </a:solidFill>
                <a:latin typeface="Noto Sans JP"/>
                <a:ea typeface="Noto Sans JP"/>
                <a:cs typeface="Noto Sans JP"/>
                <a:sym typeface="Noto Sans JP"/>
              </a:rPr>
              <a:t>フェーズ別AI代替可能性マトリックス（詳細版）</a:t>
            </a:r>
            <a:endParaRPr b="0" i="0" sz="1900" u="none" cap="none" strike="noStrike">
              <a:solidFill>
                <a:schemeClr val="dk1"/>
              </a:solidFill>
              <a:latin typeface="Calibri"/>
              <a:ea typeface="Calibri"/>
              <a:cs typeface="Calibri"/>
              <a:sym typeface="Calibri"/>
            </a:endParaRPr>
          </a:p>
        </p:txBody>
      </p:sp>
      <p:sp>
        <p:nvSpPr>
          <p:cNvPr id="286" name="Google Shape;286;p9"/>
          <p:cNvSpPr txBox="1"/>
          <p:nvPr/>
        </p:nvSpPr>
        <p:spPr>
          <a:xfrm>
            <a:off x="9073591" y="516636"/>
            <a:ext cx="841200" cy="152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AI代替可能性 高</a:t>
            </a:r>
            <a:endParaRPr b="0" i="0" sz="800" u="none" cap="none" strike="noStrike">
              <a:solidFill>
                <a:schemeClr val="dk1"/>
              </a:solidFill>
              <a:latin typeface="Calibri"/>
              <a:ea typeface="Calibri"/>
              <a:cs typeface="Calibri"/>
              <a:sym typeface="Calibri"/>
            </a:endParaRPr>
          </a:p>
        </p:txBody>
      </p:sp>
      <p:sp>
        <p:nvSpPr>
          <p:cNvPr id="287" name="Google Shape;287;p9"/>
          <p:cNvSpPr txBox="1"/>
          <p:nvPr/>
        </p:nvSpPr>
        <p:spPr>
          <a:xfrm>
            <a:off x="10218420" y="516636"/>
            <a:ext cx="841200" cy="152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AI代替難易度 高</a:t>
            </a:r>
            <a:endParaRPr b="0" i="0" sz="800" u="none" cap="none" strike="noStrike">
              <a:solidFill>
                <a:schemeClr val="dk1"/>
              </a:solidFill>
              <a:latin typeface="Calibri"/>
              <a:ea typeface="Calibri"/>
              <a:cs typeface="Calibri"/>
              <a:sym typeface="Calibri"/>
            </a:endParaRPr>
          </a:p>
        </p:txBody>
      </p:sp>
      <p:sp>
        <p:nvSpPr>
          <p:cNvPr id="288" name="Google Shape;288;p9"/>
          <p:cNvSpPr txBox="1"/>
          <p:nvPr/>
        </p:nvSpPr>
        <p:spPr>
          <a:xfrm>
            <a:off x="11363249" y="516636"/>
            <a:ext cx="498300" cy="152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800"/>
              <a:buFont typeface="Noto Sans JP"/>
              <a:buNone/>
            </a:pPr>
            <a:r>
              <a:rPr b="1" i="0" lang="en-US" sz="800" u="none" cap="none" strike="noStrike">
                <a:solidFill>
                  <a:srgbClr val="334155"/>
                </a:solidFill>
                <a:latin typeface="Noto Sans JP"/>
                <a:ea typeface="Noto Sans JP"/>
                <a:cs typeface="Noto Sans JP"/>
                <a:sym typeface="Noto Sans JP"/>
              </a:rPr>
              <a:t>人間必須</a:t>
            </a:r>
            <a:endParaRPr b="0" i="0" sz="800" u="none" cap="none" strike="noStrike">
              <a:solidFill>
                <a:schemeClr val="dk1"/>
              </a:solidFill>
              <a:latin typeface="Calibri"/>
              <a:ea typeface="Calibri"/>
              <a:cs typeface="Calibri"/>
              <a:sym typeface="Calibri"/>
            </a:endParaRPr>
          </a:p>
        </p:txBody>
      </p:sp>
      <p:sp>
        <p:nvSpPr>
          <p:cNvPr id="289" name="Google Shape;289;p9"/>
          <p:cNvSpPr txBox="1"/>
          <p:nvPr/>
        </p:nvSpPr>
        <p:spPr>
          <a:xfrm>
            <a:off x="685800" y="1035101"/>
            <a:ext cx="7956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000"/>
              <a:buFont typeface="Noto Sans JP"/>
              <a:buNone/>
            </a:pPr>
            <a:r>
              <a:rPr b="1" i="0" lang="en-US" sz="1000" u="none" cap="none" strike="noStrike">
                <a:solidFill>
                  <a:srgbClr val="1E293B"/>
                </a:solidFill>
                <a:latin typeface="Noto Sans JP"/>
                <a:ea typeface="Noto Sans JP"/>
                <a:cs typeface="Noto Sans JP"/>
                <a:sym typeface="Noto Sans JP"/>
              </a:rPr>
              <a:t>1. 要件定義</a:t>
            </a:r>
            <a:endParaRPr b="0" i="0" sz="1000" u="none" cap="none" strike="noStrike">
              <a:solidFill>
                <a:schemeClr val="dk1"/>
              </a:solidFill>
              <a:latin typeface="Calibri"/>
              <a:ea typeface="Calibri"/>
              <a:cs typeface="Calibri"/>
              <a:sym typeface="Calibri"/>
            </a:endParaRPr>
          </a:p>
        </p:txBody>
      </p:sp>
      <p:sp>
        <p:nvSpPr>
          <p:cNvPr id="290" name="Google Shape;290;p9"/>
          <p:cNvSpPr txBox="1"/>
          <p:nvPr/>
        </p:nvSpPr>
        <p:spPr>
          <a:xfrm>
            <a:off x="4559198" y="1035101"/>
            <a:ext cx="5295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000"/>
              <a:buFont typeface="Noto Sans JP"/>
              <a:buNone/>
            </a:pPr>
            <a:r>
              <a:rPr b="1" i="0" lang="en-US" sz="1000" u="none" cap="none" strike="noStrike">
                <a:solidFill>
                  <a:srgbClr val="1E293B"/>
                </a:solidFill>
                <a:latin typeface="Noto Sans JP"/>
                <a:ea typeface="Noto Sans JP"/>
                <a:cs typeface="Noto Sans JP"/>
                <a:sym typeface="Noto Sans JP"/>
              </a:rPr>
              <a:t>2. 設計</a:t>
            </a:r>
            <a:endParaRPr b="0" i="0" sz="1000" u="none" cap="none" strike="noStrike">
              <a:solidFill>
                <a:schemeClr val="dk1"/>
              </a:solidFill>
              <a:latin typeface="Calibri"/>
              <a:ea typeface="Calibri"/>
              <a:cs typeface="Calibri"/>
              <a:sym typeface="Calibri"/>
            </a:endParaRPr>
          </a:p>
        </p:txBody>
      </p:sp>
      <p:sp>
        <p:nvSpPr>
          <p:cNvPr id="291" name="Google Shape;291;p9"/>
          <p:cNvSpPr txBox="1"/>
          <p:nvPr/>
        </p:nvSpPr>
        <p:spPr>
          <a:xfrm>
            <a:off x="8432597" y="1035101"/>
            <a:ext cx="5295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000"/>
              <a:buFont typeface="Noto Sans JP"/>
              <a:buNone/>
            </a:pPr>
            <a:r>
              <a:rPr b="1" i="0" lang="en-US" sz="1000" u="none" cap="none" strike="noStrike">
                <a:solidFill>
                  <a:srgbClr val="1E293B"/>
                </a:solidFill>
                <a:latin typeface="Noto Sans JP"/>
                <a:ea typeface="Noto Sans JP"/>
                <a:cs typeface="Noto Sans JP"/>
                <a:sym typeface="Noto Sans JP"/>
              </a:rPr>
              <a:t>3. 実装</a:t>
            </a:r>
            <a:endParaRPr b="0" i="0" sz="1000" u="none" cap="none" strike="noStrike">
              <a:solidFill>
                <a:schemeClr val="dk1"/>
              </a:solidFill>
              <a:latin typeface="Calibri"/>
              <a:ea typeface="Calibri"/>
              <a:cs typeface="Calibri"/>
              <a:sym typeface="Calibri"/>
            </a:endParaRPr>
          </a:p>
        </p:txBody>
      </p:sp>
      <p:sp>
        <p:nvSpPr>
          <p:cNvPr id="292" name="Google Shape;292;p9"/>
          <p:cNvSpPr txBox="1"/>
          <p:nvPr/>
        </p:nvSpPr>
        <p:spPr>
          <a:xfrm>
            <a:off x="685800" y="3927348"/>
            <a:ext cx="6621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000"/>
              <a:buFont typeface="Noto Sans JP"/>
              <a:buNone/>
            </a:pPr>
            <a:r>
              <a:rPr b="1" i="0" lang="en-US" sz="1000" u="none" cap="none" strike="noStrike">
                <a:solidFill>
                  <a:srgbClr val="1E293B"/>
                </a:solidFill>
                <a:latin typeface="Noto Sans JP"/>
                <a:ea typeface="Noto Sans JP"/>
                <a:cs typeface="Noto Sans JP"/>
                <a:sym typeface="Noto Sans JP"/>
              </a:rPr>
              <a:t>4. テスト</a:t>
            </a:r>
            <a:endParaRPr b="0" i="0" sz="1000" u="none" cap="none" strike="noStrike">
              <a:solidFill>
                <a:schemeClr val="dk1"/>
              </a:solidFill>
              <a:latin typeface="Calibri"/>
              <a:ea typeface="Calibri"/>
              <a:cs typeface="Calibri"/>
              <a:sym typeface="Calibri"/>
            </a:endParaRPr>
          </a:p>
        </p:txBody>
      </p:sp>
      <p:sp>
        <p:nvSpPr>
          <p:cNvPr id="293" name="Google Shape;293;p9"/>
          <p:cNvSpPr txBox="1"/>
          <p:nvPr/>
        </p:nvSpPr>
        <p:spPr>
          <a:xfrm>
            <a:off x="4559198" y="3927348"/>
            <a:ext cx="11961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000"/>
              <a:buFont typeface="Noto Sans JP"/>
              <a:buNone/>
            </a:pPr>
            <a:r>
              <a:rPr b="1" i="0" lang="en-US" sz="1000" u="none" cap="none" strike="noStrike">
                <a:solidFill>
                  <a:srgbClr val="1E293B"/>
                </a:solidFill>
                <a:latin typeface="Noto Sans JP"/>
                <a:ea typeface="Noto Sans JP"/>
                <a:cs typeface="Noto Sans JP"/>
                <a:sym typeface="Noto Sans JP"/>
              </a:rPr>
              <a:t>5. デプロイ・運用</a:t>
            </a:r>
            <a:endParaRPr b="0" i="0" sz="1000" u="none" cap="none" strike="noStrike">
              <a:solidFill>
                <a:schemeClr val="dk1"/>
              </a:solidFill>
              <a:latin typeface="Calibri"/>
              <a:ea typeface="Calibri"/>
              <a:cs typeface="Calibri"/>
              <a:sym typeface="Calibri"/>
            </a:endParaRPr>
          </a:p>
        </p:txBody>
      </p:sp>
      <p:sp>
        <p:nvSpPr>
          <p:cNvPr id="294" name="Google Shape;294;p9"/>
          <p:cNvSpPr txBox="1"/>
          <p:nvPr/>
        </p:nvSpPr>
        <p:spPr>
          <a:xfrm>
            <a:off x="8432597" y="3927348"/>
            <a:ext cx="9291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000"/>
              <a:buFont typeface="Noto Sans JP"/>
              <a:buNone/>
            </a:pPr>
            <a:r>
              <a:rPr b="1" i="0" lang="en-US" sz="1000" u="none" cap="none" strike="noStrike">
                <a:solidFill>
                  <a:srgbClr val="1E293B"/>
                </a:solidFill>
                <a:latin typeface="Noto Sans JP"/>
                <a:ea typeface="Noto Sans JP"/>
                <a:cs typeface="Noto Sans JP"/>
                <a:sym typeface="Noto Sans JP"/>
              </a:rPr>
              <a:t>6. 保守・改善</a:t>
            </a:r>
            <a:endParaRPr b="0" i="0" sz="1000" u="none" cap="none" strike="noStrike">
              <a:solidFill>
                <a:schemeClr val="dk1"/>
              </a:solidFill>
              <a:latin typeface="Calibri"/>
              <a:ea typeface="Calibri"/>
              <a:cs typeface="Calibri"/>
              <a:sym typeface="Calibri"/>
            </a:endParaRPr>
          </a:p>
        </p:txBody>
      </p:sp>
      <p:sp>
        <p:nvSpPr>
          <p:cNvPr id="295" name="Google Shape;295;p9"/>
          <p:cNvSpPr/>
          <p:nvPr/>
        </p:nvSpPr>
        <p:spPr>
          <a:xfrm>
            <a:off x="437998" y="1340510"/>
            <a:ext cx="3571500" cy="181200"/>
          </a:xfrm>
          <a:prstGeom prst="roundRect">
            <a:avLst>
              <a:gd fmla="val 79745" name="adj"/>
            </a:avLst>
          </a:prstGeom>
          <a:solidFill>
            <a:srgbClr val="FFFBEB"/>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9"/>
          <p:cNvSpPr txBox="1"/>
          <p:nvPr/>
        </p:nvSpPr>
        <p:spPr>
          <a:xfrm>
            <a:off x="558698" y="1365199"/>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1</a:t>
            </a:r>
            <a:endParaRPr b="0" i="0" sz="800" u="none" cap="none" strike="noStrike">
              <a:solidFill>
                <a:schemeClr val="dk1"/>
              </a:solidFill>
              <a:latin typeface="Calibri"/>
              <a:ea typeface="Calibri"/>
              <a:cs typeface="Calibri"/>
              <a:sym typeface="Calibri"/>
            </a:endParaRPr>
          </a:p>
        </p:txBody>
      </p:sp>
      <p:sp>
        <p:nvSpPr>
          <p:cNvPr id="297" name="Google Shape;297;p9"/>
          <p:cNvSpPr/>
          <p:nvPr/>
        </p:nvSpPr>
        <p:spPr>
          <a:xfrm>
            <a:off x="666598" y="1404518"/>
            <a:ext cx="47400" cy="47400"/>
          </a:xfrm>
          <a:prstGeom prst="ellipse">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9"/>
          <p:cNvSpPr txBox="1"/>
          <p:nvPr/>
        </p:nvSpPr>
        <p:spPr>
          <a:xfrm>
            <a:off x="771754" y="1349654"/>
            <a:ext cx="10287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2400E"/>
              </a:buClr>
              <a:buSzPts val="800"/>
              <a:buFont typeface="Noto Sans JP"/>
              <a:buNone/>
            </a:pPr>
            <a:r>
              <a:rPr b="0" i="0" lang="en-US" sz="800" u="none" cap="none" strike="noStrike">
                <a:solidFill>
                  <a:srgbClr val="92400E"/>
                </a:solidFill>
                <a:latin typeface="Noto Sans JP"/>
                <a:ea typeface="Noto Sans JP"/>
                <a:cs typeface="Noto Sans JP"/>
                <a:sym typeface="Noto Sans JP"/>
              </a:rPr>
              <a:t>ステークホルダー分析</a:t>
            </a:r>
            <a:endParaRPr b="0" i="0" sz="800" u="none" cap="none" strike="noStrike">
              <a:solidFill>
                <a:schemeClr val="dk1"/>
              </a:solidFill>
              <a:latin typeface="Calibri"/>
              <a:ea typeface="Calibri"/>
              <a:cs typeface="Calibri"/>
              <a:sym typeface="Calibri"/>
            </a:endParaRPr>
          </a:p>
        </p:txBody>
      </p:sp>
      <p:sp>
        <p:nvSpPr>
          <p:cNvPr id="299" name="Google Shape;299;p9"/>
          <p:cNvSpPr/>
          <p:nvPr/>
        </p:nvSpPr>
        <p:spPr>
          <a:xfrm>
            <a:off x="437998" y="1545336"/>
            <a:ext cx="3571500" cy="181200"/>
          </a:xfrm>
          <a:prstGeom prst="roundRect">
            <a:avLst>
              <a:gd fmla="val 79745" name="adj"/>
            </a:avLst>
          </a:prstGeom>
          <a:solidFill>
            <a:srgbClr val="FEF2F2"/>
          </a:solidFill>
          <a:ln cap="flat" cmpd="sng" w="12700">
            <a:solidFill>
              <a:srgbClr val="FECA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9"/>
          <p:cNvSpPr txBox="1"/>
          <p:nvPr/>
        </p:nvSpPr>
        <p:spPr>
          <a:xfrm>
            <a:off x="558698" y="1570025"/>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2</a:t>
            </a:r>
            <a:endParaRPr b="0" i="0" sz="800" u="none" cap="none" strike="noStrike">
              <a:solidFill>
                <a:schemeClr val="dk1"/>
              </a:solidFill>
              <a:latin typeface="Calibri"/>
              <a:ea typeface="Calibri"/>
              <a:cs typeface="Calibri"/>
              <a:sym typeface="Calibri"/>
            </a:endParaRPr>
          </a:p>
        </p:txBody>
      </p:sp>
      <p:sp>
        <p:nvSpPr>
          <p:cNvPr id="301" name="Google Shape;301;p9"/>
          <p:cNvSpPr/>
          <p:nvPr/>
        </p:nvSpPr>
        <p:spPr>
          <a:xfrm>
            <a:off x="666598" y="1609344"/>
            <a:ext cx="47400" cy="47400"/>
          </a:xfrm>
          <a:prstGeom prst="ellipse">
            <a:avLst/>
          </a:prstGeom>
          <a:solidFill>
            <a:srgbClr val="EF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9"/>
          <p:cNvSpPr txBox="1"/>
          <p:nvPr/>
        </p:nvSpPr>
        <p:spPr>
          <a:xfrm>
            <a:off x="771754" y="1554480"/>
            <a:ext cx="11247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0" i="0" lang="en-US" sz="800" u="none" cap="none" strike="noStrike">
                <a:solidFill>
                  <a:srgbClr val="991B1B"/>
                </a:solidFill>
                <a:latin typeface="Noto Sans JP"/>
                <a:ea typeface="Noto Sans JP"/>
                <a:cs typeface="Noto Sans JP"/>
                <a:sym typeface="Noto Sans JP"/>
              </a:rPr>
              <a:t>ビジネス要件ヒアリング</a:t>
            </a:r>
            <a:endParaRPr b="0" i="0" sz="800" u="none" cap="none" strike="noStrike">
              <a:solidFill>
                <a:schemeClr val="dk1"/>
              </a:solidFill>
              <a:latin typeface="Calibri"/>
              <a:ea typeface="Calibri"/>
              <a:cs typeface="Calibri"/>
              <a:sym typeface="Calibri"/>
            </a:endParaRPr>
          </a:p>
        </p:txBody>
      </p:sp>
      <p:sp>
        <p:nvSpPr>
          <p:cNvPr id="303" name="Google Shape;303;p9"/>
          <p:cNvSpPr/>
          <p:nvPr/>
        </p:nvSpPr>
        <p:spPr>
          <a:xfrm>
            <a:off x="437998" y="1750162"/>
            <a:ext cx="3571500" cy="181200"/>
          </a:xfrm>
          <a:prstGeom prst="roundRect">
            <a:avLst>
              <a:gd fmla="val 79745" name="adj"/>
            </a:avLst>
          </a:prstGeom>
          <a:solidFill>
            <a:srgbClr val="FFFBEB"/>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9"/>
          <p:cNvSpPr txBox="1"/>
          <p:nvPr/>
        </p:nvSpPr>
        <p:spPr>
          <a:xfrm>
            <a:off x="558698" y="1774850"/>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3</a:t>
            </a:r>
            <a:endParaRPr b="0" i="0" sz="800" u="none" cap="none" strike="noStrike">
              <a:solidFill>
                <a:schemeClr val="dk1"/>
              </a:solidFill>
              <a:latin typeface="Calibri"/>
              <a:ea typeface="Calibri"/>
              <a:cs typeface="Calibri"/>
              <a:sym typeface="Calibri"/>
            </a:endParaRPr>
          </a:p>
        </p:txBody>
      </p:sp>
      <p:sp>
        <p:nvSpPr>
          <p:cNvPr id="305" name="Google Shape;305;p9"/>
          <p:cNvSpPr/>
          <p:nvPr/>
        </p:nvSpPr>
        <p:spPr>
          <a:xfrm>
            <a:off x="666598" y="1814170"/>
            <a:ext cx="47400" cy="47400"/>
          </a:xfrm>
          <a:prstGeom prst="ellipse">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9"/>
          <p:cNvSpPr txBox="1"/>
          <p:nvPr/>
        </p:nvSpPr>
        <p:spPr>
          <a:xfrm>
            <a:off x="771754" y="1759306"/>
            <a:ext cx="9630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2400E"/>
              </a:buClr>
              <a:buSzPts val="800"/>
              <a:buFont typeface="Noto Sans JP"/>
              <a:buNone/>
            </a:pPr>
            <a:r>
              <a:rPr b="0" i="0" lang="en-US" sz="800" u="none" cap="none" strike="noStrike">
                <a:solidFill>
                  <a:srgbClr val="92400E"/>
                </a:solidFill>
                <a:latin typeface="Noto Sans JP"/>
                <a:ea typeface="Noto Sans JP"/>
                <a:cs typeface="Noto Sans JP"/>
                <a:sym typeface="Noto Sans JP"/>
              </a:rPr>
              <a:t>現状業務分析 (As-Is)</a:t>
            </a:r>
            <a:endParaRPr b="0" i="0" sz="800" u="none" cap="none" strike="noStrike">
              <a:solidFill>
                <a:schemeClr val="dk1"/>
              </a:solidFill>
              <a:latin typeface="Calibri"/>
              <a:ea typeface="Calibri"/>
              <a:cs typeface="Calibri"/>
              <a:sym typeface="Calibri"/>
            </a:endParaRPr>
          </a:p>
        </p:txBody>
      </p:sp>
      <p:sp>
        <p:nvSpPr>
          <p:cNvPr id="307" name="Google Shape;307;p9"/>
          <p:cNvSpPr/>
          <p:nvPr/>
        </p:nvSpPr>
        <p:spPr>
          <a:xfrm>
            <a:off x="437998" y="1954987"/>
            <a:ext cx="3571500" cy="181200"/>
          </a:xfrm>
          <a:prstGeom prst="roundRect">
            <a:avLst>
              <a:gd fmla="val 79745" name="adj"/>
            </a:avLst>
          </a:prstGeom>
          <a:solidFill>
            <a:srgbClr val="FFFBEB"/>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9"/>
          <p:cNvSpPr txBox="1"/>
          <p:nvPr/>
        </p:nvSpPr>
        <p:spPr>
          <a:xfrm>
            <a:off x="558698" y="1979676"/>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4</a:t>
            </a:r>
            <a:endParaRPr b="0" i="0" sz="800" u="none" cap="none" strike="noStrike">
              <a:solidFill>
                <a:schemeClr val="dk1"/>
              </a:solidFill>
              <a:latin typeface="Calibri"/>
              <a:ea typeface="Calibri"/>
              <a:cs typeface="Calibri"/>
              <a:sym typeface="Calibri"/>
            </a:endParaRPr>
          </a:p>
        </p:txBody>
      </p:sp>
      <p:sp>
        <p:nvSpPr>
          <p:cNvPr id="309" name="Google Shape;309;p9"/>
          <p:cNvSpPr/>
          <p:nvPr/>
        </p:nvSpPr>
        <p:spPr>
          <a:xfrm>
            <a:off x="666598" y="2018995"/>
            <a:ext cx="47400" cy="47400"/>
          </a:xfrm>
          <a:prstGeom prst="ellipse">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9"/>
          <p:cNvSpPr txBox="1"/>
          <p:nvPr/>
        </p:nvSpPr>
        <p:spPr>
          <a:xfrm>
            <a:off x="771754" y="1964131"/>
            <a:ext cx="10005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2400E"/>
              </a:buClr>
              <a:buSzPts val="800"/>
              <a:buFont typeface="Noto Sans JP"/>
              <a:buNone/>
            </a:pPr>
            <a:r>
              <a:rPr b="0" i="0" lang="en-US" sz="800" u="none" cap="none" strike="noStrike">
                <a:solidFill>
                  <a:srgbClr val="92400E"/>
                </a:solidFill>
                <a:latin typeface="Noto Sans JP"/>
                <a:ea typeface="Noto Sans JP"/>
                <a:cs typeface="Noto Sans JP"/>
                <a:sym typeface="Noto Sans JP"/>
              </a:rPr>
              <a:t>理想業務設計 (To-Be)</a:t>
            </a:r>
            <a:endParaRPr b="0" i="0" sz="800" u="none" cap="none" strike="noStrike">
              <a:solidFill>
                <a:schemeClr val="dk1"/>
              </a:solidFill>
              <a:latin typeface="Calibri"/>
              <a:ea typeface="Calibri"/>
              <a:cs typeface="Calibri"/>
              <a:sym typeface="Calibri"/>
            </a:endParaRPr>
          </a:p>
        </p:txBody>
      </p:sp>
      <p:sp>
        <p:nvSpPr>
          <p:cNvPr id="311" name="Google Shape;311;p9"/>
          <p:cNvSpPr/>
          <p:nvPr/>
        </p:nvSpPr>
        <p:spPr>
          <a:xfrm>
            <a:off x="437998" y="2158898"/>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9"/>
          <p:cNvSpPr txBox="1"/>
          <p:nvPr/>
        </p:nvSpPr>
        <p:spPr>
          <a:xfrm>
            <a:off x="558698" y="2184502"/>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5</a:t>
            </a:r>
            <a:endParaRPr b="0" i="0" sz="800" u="none" cap="none" strike="noStrike">
              <a:solidFill>
                <a:schemeClr val="dk1"/>
              </a:solidFill>
              <a:latin typeface="Calibri"/>
              <a:ea typeface="Calibri"/>
              <a:cs typeface="Calibri"/>
              <a:sym typeface="Calibri"/>
            </a:endParaRPr>
          </a:p>
        </p:txBody>
      </p:sp>
      <p:sp>
        <p:nvSpPr>
          <p:cNvPr id="313" name="Google Shape;313;p9"/>
          <p:cNvSpPr/>
          <p:nvPr/>
        </p:nvSpPr>
        <p:spPr>
          <a:xfrm>
            <a:off x="666598" y="2223821"/>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9"/>
          <p:cNvSpPr txBox="1"/>
          <p:nvPr/>
        </p:nvSpPr>
        <p:spPr>
          <a:xfrm>
            <a:off x="771754" y="2168957"/>
            <a:ext cx="11247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要件文書の作成・構造化</a:t>
            </a:r>
            <a:endParaRPr b="0" i="0" sz="800" u="none" cap="none" strike="noStrike">
              <a:solidFill>
                <a:schemeClr val="dk1"/>
              </a:solidFill>
              <a:latin typeface="Calibri"/>
              <a:ea typeface="Calibri"/>
              <a:cs typeface="Calibri"/>
              <a:sym typeface="Calibri"/>
            </a:endParaRPr>
          </a:p>
        </p:txBody>
      </p:sp>
      <p:sp>
        <p:nvSpPr>
          <p:cNvPr id="315" name="Google Shape;315;p9"/>
          <p:cNvSpPr/>
          <p:nvPr/>
        </p:nvSpPr>
        <p:spPr>
          <a:xfrm>
            <a:off x="437998" y="2363724"/>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9"/>
          <p:cNvSpPr txBox="1"/>
          <p:nvPr/>
        </p:nvSpPr>
        <p:spPr>
          <a:xfrm>
            <a:off x="558698" y="2389327"/>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6</a:t>
            </a:r>
            <a:endParaRPr b="0" i="0" sz="800" u="none" cap="none" strike="noStrike">
              <a:solidFill>
                <a:schemeClr val="dk1"/>
              </a:solidFill>
              <a:latin typeface="Calibri"/>
              <a:ea typeface="Calibri"/>
              <a:cs typeface="Calibri"/>
              <a:sym typeface="Calibri"/>
            </a:endParaRPr>
          </a:p>
        </p:txBody>
      </p:sp>
      <p:sp>
        <p:nvSpPr>
          <p:cNvPr id="317" name="Google Shape;317;p9"/>
          <p:cNvSpPr/>
          <p:nvPr/>
        </p:nvSpPr>
        <p:spPr>
          <a:xfrm>
            <a:off x="666598" y="2428646"/>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9"/>
          <p:cNvSpPr txBox="1"/>
          <p:nvPr/>
        </p:nvSpPr>
        <p:spPr>
          <a:xfrm>
            <a:off x="771754" y="2373782"/>
            <a:ext cx="7434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非機能要件定義</a:t>
            </a:r>
            <a:endParaRPr b="0" i="0" sz="800" u="none" cap="none" strike="noStrike">
              <a:solidFill>
                <a:schemeClr val="dk1"/>
              </a:solidFill>
              <a:latin typeface="Calibri"/>
              <a:ea typeface="Calibri"/>
              <a:cs typeface="Calibri"/>
              <a:sym typeface="Calibri"/>
            </a:endParaRPr>
          </a:p>
        </p:txBody>
      </p:sp>
      <p:sp>
        <p:nvSpPr>
          <p:cNvPr id="319" name="Google Shape;319;p9"/>
          <p:cNvSpPr/>
          <p:nvPr/>
        </p:nvSpPr>
        <p:spPr>
          <a:xfrm>
            <a:off x="437998" y="2568550"/>
            <a:ext cx="3571500" cy="181200"/>
          </a:xfrm>
          <a:prstGeom prst="roundRect">
            <a:avLst>
              <a:gd fmla="val 79745" name="adj"/>
            </a:avLst>
          </a:prstGeom>
          <a:solidFill>
            <a:srgbClr val="FEF2F2"/>
          </a:solidFill>
          <a:ln cap="flat" cmpd="sng" w="12700">
            <a:solidFill>
              <a:srgbClr val="FECA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9"/>
          <p:cNvSpPr txBox="1"/>
          <p:nvPr/>
        </p:nvSpPr>
        <p:spPr>
          <a:xfrm>
            <a:off x="558698" y="2594153"/>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7</a:t>
            </a:r>
            <a:endParaRPr b="0" i="0" sz="800" u="none" cap="none" strike="noStrike">
              <a:solidFill>
                <a:schemeClr val="dk1"/>
              </a:solidFill>
              <a:latin typeface="Calibri"/>
              <a:ea typeface="Calibri"/>
              <a:cs typeface="Calibri"/>
              <a:sym typeface="Calibri"/>
            </a:endParaRPr>
          </a:p>
        </p:txBody>
      </p:sp>
      <p:sp>
        <p:nvSpPr>
          <p:cNvPr id="321" name="Google Shape;321;p9"/>
          <p:cNvSpPr/>
          <p:nvPr/>
        </p:nvSpPr>
        <p:spPr>
          <a:xfrm>
            <a:off x="666598" y="2633472"/>
            <a:ext cx="47400" cy="47400"/>
          </a:xfrm>
          <a:prstGeom prst="ellipse">
            <a:avLst/>
          </a:prstGeom>
          <a:solidFill>
            <a:srgbClr val="EF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9"/>
          <p:cNvSpPr txBox="1"/>
          <p:nvPr/>
        </p:nvSpPr>
        <p:spPr>
          <a:xfrm>
            <a:off x="771754" y="2578608"/>
            <a:ext cx="13434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0" i="0" lang="en-US" sz="800" u="none" cap="none" strike="noStrike">
                <a:solidFill>
                  <a:srgbClr val="991B1B"/>
                </a:solidFill>
                <a:latin typeface="Noto Sans JP"/>
                <a:ea typeface="Noto Sans JP"/>
                <a:cs typeface="Noto Sans JP"/>
                <a:sym typeface="Noto Sans JP"/>
              </a:rPr>
              <a:t>優先順位付け (ROI/MoSCoW)</a:t>
            </a:r>
            <a:endParaRPr b="0" i="0" sz="800" u="none" cap="none" strike="noStrike">
              <a:solidFill>
                <a:schemeClr val="dk1"/>
              </a:solidFill>
              <a:latin typeface="Calibri"/>
              <a:ea typeface="Calibri"/>
              <a:cs typeface="Calibri"/>
              <a:sym typeface="Calibri"/>
            </a:endParaRPr>
          </a:p>
        </p:txBody>
      </p:sp>
      <p:sp>
        <p:nvSpPr>
          <p:cNvPr id="323" name="Google Shape;323;p9"/>
          <p:cNvSpPr/>
          <p:nvPr/>
        </p:nvSpPr>
        <p:spPr>
          <a:xfrm>
            <a:off x="437998" y="2773375"/>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9"/>
          <p:cNvSpPr txBox="1"/>
          <p:nvPr/>
        </p:nvSpPr>
        <p:spPr>
          <a:xfrm>
            <a:off x="558698" y="2798978"/>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8</a:t>
            </a:r>
            <a:endParaRPr b="0" i="0" sz="800" u="none" cap="none" strike="noStrike">
              <a:solidFill>
                <a:schemeClr val="dk1"/>
              </a:solidFill>
              <a:latin typeface="Calibri"/>
              <a:ea typeface="Calibri"/>
              <a:cs typeface="Calibri"/>
              <a:sym typeface="Calibri"/>
            </a:endParaRPr>
          </a:p>
        </p:txBody>
      </p:sp>
      <p:sp>
        <p:nvSpPr>
          <p:cNvPr id="325" name="Google Shape;325;p9"/>
          <p:cNvSpPr/>
          <p:nvPr/>
        </p:nvSpPr>
        <p:spPr>
          <a:xfrm>
            <a:off x="666598" y="2838298"/>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9"/>
          <p:cNvSpPr txBox="1"/>
          <p:nvPr/>
        </p:nvSpPr>
        <p:spPr>
          <a:xfrm>
            <a:off x="771754" y="2783434"/>
            <a:ext cx="13059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トレーサビリティマトリクス</a:t>
            </a:r>
            <a:endParaRPr b="0" i="0" sz="800" u="none" cap="none" strike="noStrike">
              <a:solidFill>
                <a:schemeClr val="dk1"/>
              </a:solidFill>
              <a:latin typeface="Calibri"/>
              <a:ea typeface="Calibri"/>
              <a:cs typeface="Calibri"/>
              <a:sym typeface="Calibri"/>
            </a:endParaRPr>
          </a:p>
        </p:txBody>
      </p:sp>
      <p:sp>
        <p:nvSpPr>
          <p:cNvPr id="327" name="Google Shape;327;p9"/>
          <p:cNvSpPr/>
          <p:nvPr/>
        </p:nvSpPr>
        <p:spPr>
          <a:xfrm>
            <a:off x="437998" y="2978201"/>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9"/>
          <p:cNvSpPr txBox="1"/>
          <p:nvPr/>
        </p:nvSpPr>
        <p:spPr>
          <a:xfrm>
            <a:off x="558698" y="3003804"/>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9</a:t>
            </a:r>
            <a:endParaRPr b="0" i="0" sz="800" u="none" cap="none" strike="noStrike">
              <a:solidFill>
                <a:schemeClr val="dk1"/>
              </a:solidFill>
              <a:latin typeface="Calibri"/>
              <a:ea typeface="Calibri"/>
              <a:cs typeface="Calibri"/>
              <a:sym typeface="Calibri"/>
            </a:endParaRPr>
          </a:p>
        </p:txBody>
      </p:sp>
      <p:sp>
        <p:nvSpPr>
          <p:cNvPr id="329" name="Google Shape;329;p9"/>
          <p:cNvSpPr/>
          <p:nvPr/>
        </p:nvSpPr>
        <p:spPr>
          <a:xfrm>
            <a:off x="666598" y="3043123"/>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9"/>
          <p:cNvSpPr txBox="1"/>
          <p:nvPr/>
        </p:nvSpPr>
        <p:spPr>
          <a:xfrm>
            <a:off x="771754" y="2988259"/>
            <a:ext cx="10287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要件レビュー資料準備</a:t>
            </a:r>
            <a:endParaRPr b="0" i="0" sz="800" u="none" cap="none" strike="noStrike">
              <a:solidFill>
                <a:schemeClr val="dk1"/>
              </a:solidFill>
              <a:latin typeface="Calibri"/>
              <a:ea typeface="Calibri"/>
              <a:cs typeface="Calibri"/>
              <a:sym typeface="Calibri"/>
            </a:endParaRPr>
          </a:p>
        </p:txBody>
      </p:sp>
      <p:sp>
        <p:nvSpPr>
          <p:cNvPr id="331" name="Google Shape;331;p9"/>
          <p:cNvSpPr/>
          <p:nvPr/>
        </p:nvSpPr>
        <p:spPr>
          <a:xfrm>
            <a:off x="437998" y="3183026"/>
            <a:ext cx="3571500" cy="181200"/>
          </a:xfrm>
          <a:prstGeom prst="roundRect">
            <a:avLst>
              <a:gd fmla="val 79745" name="adj"/>
            </a:avLst>
          </a:prstGeom>
          <a:solidFill>
            <a:srgbClr val="FFFBEB"/>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9"/>
          <p:cNvSpPr txBox="1"/>
          <p:nvPr/>
        </p:nvSpPr>
        <p:spPr>
          <a:xfrm>
            <a:off x="508406" y="3208630"/>
            <a:ext cx="1812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10</a:t>
            </a:r>
            <a:endParaRPr b="0" i="0" sz="800" u="none" cap="none" strike="noStrike">
              <a:solidFill>
                <a:schemeClr val="dk1"/>
              </a:solidFill>
              <a:latin typeface="Calibri"/>
              <a:ea typeface="Calibri"/>
              <a:cs typeface="Calibri"/>
              <a:sym typeface="Calibri"/>
            </a:endParaRPr>
          </a:p>
        </p:txBody>
      </p:sp>
      <p:sp>
        <p:nvSpPr>
          <p:cNvPr id="333" name="Google Shape;333;p9"/>
          <p:cNvSpPr/>
          <p:nvPr/>
        </p:nvSpPr>
        <p:spPr>
          <a:xfrm>
            <a:off x="666598" y="3247949"/>
            <a:ext cx="47400" cy="47400"/>
          </a:xfrm>
          <a:prstGeom prst="ellipse">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9"/>
          <p:cNvSpPr txBox="1"/>
          <p:nvPr/>
        </p:nvSpPr>
        <p:spPr>
          <a:xfrm>
            <a:off x="771754" y="3193085"/>
            <a:ext cx="9336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2400E"/>
              </a:buClr>
              <a:buSzPts val="800"/>
              <a:buFont typeface="Noto Sans JP"/>
              <a:buNone/>
            </a:pPr>
            <a:r>
              <a:rPr b="0" i="0" lang="en-US" sz="800" u="none" cap="none" strike="noStrike">
                <a:solidFill>
                  <a:srgbClr val="92400E"/>
                </a:solidFill>
                <a:latin typeface="Noto Sans JP"/>
                <a:ea typeface="Noto Sans JP"/>
                <a:cs typeface="Noto Sans JP"/>
                <a:sym typeface="Noto Sans JP"/>
              </a:rPr>
              <a:t>変更管理・影響分析</a:t>
            </a:r>
            <a:endParaRPr b="0" i="0" sz="800" u="none" cap="none" strike="noStrike">
              <a:solidFill>
                <a:schemeClr val="dk1"/>
              </a:solidFill>
              <a:latin typeface="Calibri"/>
              <a:ea typeface="Calibri"/>
              <a:cs typeface="Calibri"/>
              <a:sym typeface="Calibri"/>
            </a:endParaRPr>
          </a:p>
        </p:txBody>
      </p:sp>
      <p:sp>
        <p:nvSpPr>
          <p:cNvPr id="335" name="Google Shape;335;p9"/>
          <p:cNvSpPr/>
          <p:nvPr/>
        </p:nvSpPr>
        <p:spPr>
          <a:xfrm>
            <a:off x="4311396" y="1340510"/>
            <a:ext cx="3571500" cy="181200"/>
          </a:xfrm>
          <a:prstGeom prst="roundRect">
            <a:avLst>
              <a:gd fmla="val 79745" name="adj"/>
            </a:avLst>
          </a:prstGeom>
          <a:solidFill>
            <a:srgbClr val="FFFBEB"/>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9"/>
          <p:cNvSpPr txBox="1"/>
          <p:nvPr/>
        </p:nvSpPr>
        <p:spPr>
          <a:xfrm>
            <a:off x="4432097" y="1365199"/>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1</a:t>
            </a:r>
            <a:endParaRPr b="0" i="0" sz="800" u="none" cap="none" strike="noStrike">
              <a:solidFill>
                <a:schemeClr val="dk1"/>
              </a:solidFill>
              <a:latin typeface="Calibri"/>
              <a:ea typeface="Calibri"/>
              <a:cs typeface="Calibri"/>
              <a:sym typeface="Calibri"/>
            </a:endParaRPr>
          </a:p>
        </p:txBody>
      </p:sp>
      <p:sp>
        <p:nvSpPr>
          <p:cNvPr id="337" name="Google Shape;337;p9"/>
          <p:cNvSpPr/>
          <p:nvPr/>
        </p:nvSpPr>
        <p:spPr>
          <a:xfrm>
            <a:off x="4539996" y="1404518"/>
            <a:ext cx="47400" cy="47400"/>
          </a:xfrm>
          <a:prstGeom prst="ellipse">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9"/>
          <p:cNvSpPr txBox="1"/>
          <p:nvPr/>
        </p:nvSpPr>
        <p:spPr>
          <a:xfrm>
            <a:off x="4645152" y="1349654"/>
            <a:ext cx="9336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2400E"/>
              </a:buClr>
              <a:buSzPts val="800"/>
              <a:buFont typeface="Noto Sans JP"/>
              <a:buNone/>
            </a:pPr>
            <a:r>
              <a:rPr b="0" i="0" lang="en-US" sz="800" u="none" cap="none" strike="noStrike">
                <a:solidFill>
                  <a:srgbClr val="92400E"/>
                </a:solidFill>
                <a:latin typeface="Noto Sans JP"/>
                <a:ea typeface="Noto Sans JP"/>
                <a:cs typeface="Noto Sans JP"/>
                <a:sym typeface="Noto Sans JP"/>
              </a:rPr>
              <a:t>アーキテクチャ選定</a:t>
            </a:r>
            <a:endParaRPr b="0" i="0" sz="800" u="none" cap="none" strike="noStrike">
              <a:solidFill>
                <a:schemeClr val="dk1"/>
              </a:solidFill>
              <a:latin typeface="Calibri"/>
              <a:ea typeface="Calibri"/>
              <a:cs typeface="Calibri"/>
              <a:sym typeface="Calibri"/>
            </a:endParaRPr>
          </a:p>
        </p:txBody>
      </p:sp>
      <p:sp>
        <p:nvSpPr>
          <p:cNvPr id="339" name="Google Shape;339;p9"/>
          <p:cNvSpPr/>
          <p:nvPr/>
        </p:nvSpPr>
        <p:spPr>
          <a:xfrm>
            <a:off x="4311396" y="1545336"/>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9"/>
          <p:cNvSpPr txBox="1"/>
          <p:nvPr/>
        </p:nvSpPr>
        <p:spPr>
          <a:xfrm>
            <a:off x="4432097" y="1570025"/>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2</a:t>
            </a:r>
            <a:endParaRPr b="0" i="0" sz="800" u="none" cap="none" strike="noStrike">
              <a:solidFill>
                <a:schemeClr val="dk1"/>
              </a:solidFill>
              <a:latin typeface="Calibri"/>
              <a:ea typeface="Calibri"/>
              <a:cs typeface="Calibri"/>
              <a:sym typeface="Calibri"/>
            </a:endParaRPr>
          </a:p>
        </p:txBody>
      </p:sp>
      <p:sp>
        <p:nvSpPr>
          <p:cNvPr id="341" name="Google Shape;341;p9"/>
          <p:cNvSpPr/>
          <p:nvPr/>
        </p:nvSpPr>
        <p:spPr>
          <a:xfrm>
            <a:off x="4539996" y="1609344"/>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9"/>
          <p:cNvSpPr txBox="1"/>
          <p:nvPr/>
        </p:nvSpPr>
        <p:spPr>
          <a:xfrm>
            <a:off x="4645152" y="1554480"/>
            <a:ext cx="8961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DB論理設計 (ER図)</a:t>
            </a:r>
            <a:endParaRPr b="0" i="0" sz="800" u="none" cap="none" strike="noStrike">
              <a:solidFill>
                <a:schemeClr val="dk1"/>
              </a:solidFill>
              <a:latin typeface="Calibri"/>
              <a:ea typeface="Calibri"/>
              <a:cs typeface="Calibri"/>
              <a:sym typeface="Calibri"/>
            </a:endParaRPr>
          </a:p>
        </p:txBody>
      </p:sp>
      <p:sp>
        <p:nvSpPr>
          <p:cNvPr id="343" name="Google Shape;343;p9"/>
          <p:cNvSpPr/>
          <p:nvPr/>
        </p:nvSpPr>
        <p:spPr>
          <a:xfrm>
            <a:off x="4311396" y="1750162"/>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9"/>
          <p:cNvSpPr txBox="1"/>
          <p:nvPr/>
        </p:nvSpPr>
        <p:spPr>
          <a:xfrm>
            <a:off x="4432097" y="1774850"/>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3</a:t>
            </a:r>
            <a:endParaRPr b="0" i="0" sz="800" u="none" cap="none" strike="noStrike">
              <a:solidFill>
                <a:schemeClr val="dk1"/>
              </a:solidFill>
              <a:latin typeface="Calibri"/>
              <a:ea typeface="Calibri"/>
              <a:cs typeface="Calibri"/>
              <a:sym typeface="Calibri"/>
            </a:endParaRPr>
          </a:p>
        </p:txBody>
      </p:sp>
      <p:sp>
        <p:nvSpPr>
          <p:cNvPr id="345" name="Google Shape;345;p9"/>
          <p:cNvSpPr/>
          <p:nvPr/>
        </p:nvSpPr>
        <p:spPr>
          <a:xfrm>
            <a:off x="4539996" y="1814170"/>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9"/>
          <p:cNvSpPr txBox="1"/>
          <p:nvPr/>
        </p:nvSpPr>
        <p:spPr>
          <a:xfrm>
            <a:off x="4645152" y="1759306"/>
            <a:ext cx="8670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DB物理設計 (DDL)</a:t>
            </a:r>
            <a:endParaRPr b="0" i="0" sz="800" u="none" cap="none" strike="noStrike">
              <a:solidFill>
                <a:schemeClr val="dk1"/>
              </a:solidFill>
              <a:latin typeface="Calibri"/>
              <a:ea typeface="Calibri"/>
              <a:cs typeface="Calibri"/>
              <a:sym typeface="Calibri"/>
            </a:endParaRPr>
          </a:p>
        </p:txBody>
      </p:sp>
      <p:sp>
        <p:nvSpPr>
          <p:cNvPr id="347" name="Google Shape;347;p9"/>
          <p:cNvSpPr/>
          <p:nvPr/>
        </p:nvSpPr>
        <p:spPr>
          <a:xfrm>
            <a:off x="4311396" y="1954987"/>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9"/>
          <p:cNvSpPr txBox="1"/>
          <p:nvPr/>
        </p:nvSpPr>
        <p:spPr>
          <a:xfrm>
            <a:off x="4432097" y="1979676"/>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4</a:t>
            </a:r>
            <a:endParaRPr b="0" i="0" sz="800" u="none" cap="none" strike="noStrike">
              <a:solidFill>
                <a:schemeClr val="dk1"/>
              </a:solidFill>
              <a:latin typeface="Calibri"/>
              <a:ea typeface="Calibri"/>
              <a:cs typeface="Calibri"/>
              <a:sym typeface="Calibri"/>
            </a:endParaRPr>
          </a:p>
        </p:txBody>
      </p:sp>
      <p:sp>
        <p:nvSpPr>
          <p:cNvPr id="349" name="Google Shape;349;p9"/>
          <p:cNvSpPr/>
          <p:nvPr/>
        </p:nvSpPr>
        <p:spPr>
          <a:xfrm>
            <a:off x="4539996" y="2018995"/>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9"/>
          <p:cNvSpPr txBox="1"/>
          <p:nvPr/>
        </p:nvSpPr>
        <p:spPr>
          <a:xfrm>
            <a:off x="4645152" y="1964131"/>
            <a:ext cx="9054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API設計 (OpenAPI)</a:t>
            </a:r>
            <a:endParaRPr b="0" i="0" sz="800" u="none" cap="none" strike="noStrike">
              <a:solidFill>
                <a:schemeClr val="dk1"/>
              </a:solidFill>
              <a:latin typeface="Calibri"/>
              <a:ea typeface="Calibri"/>
              <a:cs typeface="Calibri"/>
              <a:sym typeface="Calibri"/>
            </a:endParaRPr>
          </a:p>
        </p:txBody>
      </p:sp>
      <p:sp>
        <p:nvSpPr>
          <p:cNvPr id="351" name="Google Shape;351;p9"/>
          <p:cNvSpPr/>
          <p:nvPr/>
        </p:nvSpPr>
        <p:spPr>
          <a:xfrm>
            <a:off x="4311396" y="2158898"/>
            <a:ext cx="3571500" cy="181200"/>
          </a:xfrm>
          <a:prstGeom prst="roundRect">
            <a:avLst>
              <a:gd fmla="val 79745" name="adj"/>
            </a:avLst>
          </a:prstGeom>
          <a:solidFill>
            <a:srgbClr val="FFFBEB"/>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9"/>
          <p:cNvSpPr txBox="1"/>
          <p:nvPr/>
        </p:nvSpPr>
        <p:spPr>
          <a:xfrm>
            <a:off x="4432097" y="2184502"/>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5</a:t>
            </a:r>
            <a:endParaRPr b="0" i="0" sz="800" u="none" cap="none" strike="noStrike">
              <a:solidFill>
                <a:schemeClr val="dk1"/>
              </a:solidFill>
              <a:latin typeface="Calibri"/>
              <a:ea typeface="Calibri"/>
              <a:cs typeface="Calibri"/>
              <a:sym typeface="Calibri"/>
            </a:endParaRPr>
          </a:p>
        </p:txBody>
      </p:sp>
      <p:sp>
        <p:nvSpPr>
          <p:cNvPr id="353" name="Google Shape;353;p9"/>
          <p:cNvSpPr/>
          <p:nvPr/>
        </p:nvSpPr>
        <p:spPr>
          <a:xfrm>
            <a:off x="4539996" y="2223821"/>
            <a:ext cx="47400" cy="47400"/>
          </a:xfrm>
          <a:prstGeom prst="ellipse">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9"/>
          <p:cNvSpPr txBox="1"/>
          <p:nvPr/>
        </p:nvSpPr>
        <p:spPr>
          <a:xfrm>
            <a:off x="4645152" y="2168957"/>
            <a:ext cx="10956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2400E"/>
              </a:buClr>
              <a:buSzPts val="800"/>
              <a:buFont typeface="Noto Sans JP"/>
              <a:buNone/>
            </a:pPr>
            <a:r>
              <a:rPr b="0" i="0" lang="en-US" sz="800" u="none" cap="none" strike="noStrike">
                <a:solidFill>
                  <a:srgbClr val="92400E"/>
                </a:solidFill>
                <a:latin typeface="Noto Sans JP"/>
                <a:ea typeface="Noto Sans JP"/>
                <a:cs typeface="Noto Sans JP"/>
                <a:sym typeface="Noto Sans JP"/>
              </a:rPr>
              <a:t>UI/UXワイヤーフレーム</a:t>
            </a:r>
            <a:endParaRPr b="0" i="0" sz="800" u="none" cap="none" strike="noStrike">
              <a:solidFill>
                <a:schemeClr val="dk1"/>
              </a:solidFill>
              <a:latin typeface="Calibri"/>
              <a:ea typeface="Calibri"/>
              <a:cs typeface="Calibri"/>
              <a:sym typeface="Calibri"/>
            </a:endParaRPr>
          </a:p>
        </p:txBody>
      </p:sp>
      <p:sp>
        <p:nvSpPr>
          <p:cNvPr id="355" name="Google Shape;355;p9"/>
          <p:cNvSpPr/>
          <p:nvPr/>
        </p:nvSpPr>
        <p:spPr>
          <a:xfrm>
            <a:off x="4311396" y="2363724"/>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9"/>
          <p:cNvSpPr txBox="1"/>
          <p:nvPr/>
        </p:nvSpPr>
        <p:spPr>
          <a:xfrm>
            <a:off x="4432097" y="2389327"/>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6</a:t>
            </a:r>
            <a:endParaRPr b="0" i="0" sz="800" u="none" cap="none" strike="noStrike">
              <a:solidFill>
                <a:schemeClr val="dk1"/>
              </a:solidFill>
              <a:latin typeface="Calibri"/>
              <a:ea typeface="Calibri"/>
              <a:cs typeface="Calibri"/>
              <a:sym typeface="Calibri"/>
            </a:endParaRPr>
          </a:p>
        </p:txBody>
      </p:sp>
      <p:sp>
        <p:nvSpPr>
          <p:cNvPr id="357" name="Google Shape;357;p9"/>
          <p:cNvSpPr/>
          <p:nvPr/>
        </p:nvSpPr>
        <p:spPr>
          <a:xfrm>
            <a:off x="4539996" y="2428646"/>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9"/>
          <p:cNvSpPr txBox="1"/>
          <p:nvPr/>
        </p:nvSpPr>
        <p:spPr>
          <a:xfrm>
            <a:off x="4645152" y="2373782"/>
            <a:ext cx="6483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画面詳細設計</a:t>
            </a:r>
            <a:endParaRPr b="0" i="0" sz="800" u="none" cap="none" strike="noStrike">
              <a:solidFill>
                <a:schemeClr val="dk1"/>
              </a:solidFill>
              <a:latin typeface="Calibri"/>
              <a:ea typeface="Calibri"/>
              <a:cs typeface="Calibri"/>
              <a:sym typeface="Calibri"/>
            </a:endParaRPr>
          </a:p>
        </p:txBody>
      </p:sp>
      <p:sp>
        <p:nvSpPr>
          <p:cNvPr id="359" name="Google Shape;359;p9"/>
          <p:cNvSpPr/>
          <p:nvPr/>
        </p:nvSpPr>
        <p:spPr>
          <a:xfrm>
            <a:off x="4311396" y="2568550"/>
            <a:ext cx="3571500" cy="181200"/>
          </a:xfrm>
          <a:prstGeom prst="roundRect">
            <a:avLst>
              <a:gd fmla="val 79745" name="adj"/>
            </a:avLst>
          </a:prstGeom>
          <a:solidFill>
            <a:srgbClr val="FFFBEB"/>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9"/>
          <p:cNvSpPr txBox="1"/>
          <p:nvPr/>
        </p:nvSpPr>
        <p:spPr>
          <a:xfrm>
            <a:off x="4432097" y="2594153"/>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7</a:t>
            </a:r>
            <a:endParaRPr b="0" i="0" sz="800" u="none" cap="none" strike="noStrike">
              <a:solidFill>
                <a:schemeClr val="dk1"/>
              </a:solidFill>
              <a:latin typeface="Calibri"/>
              <a:ea typeface="Calibri"/>
              <a:cs typeface="Calibri"/>
              <a:sym typeface="Calibri"/>
            </a:endParaRPr>
          </a:p>
        </p:txBody>
      </p:sp>
      <p:sp>
        <p:nvSpPr>
          <p:cNvPr id="361" name="Google Shape;361;p9"/>
          <p:cNvSpPr/>
          <p:nvPr/>
        </p:nvSpPr>
        <p:spPr>
          <a:xfrm>
            <a:off x="4539996" y="2633472"/>
            <a:ext cx="47400" cy="47400"/>
          </a:xfrm>
          <a:prstGeom prst="ellipse">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9"/>
          <p:cNvSpPr txBox="1"/>
          <p:nvPr/>
        </p:nvSpPr>
        <p:spPr>
          <a:xfrm>
            <a:off x="4645152" y="2578608"/>
            <a:ext cx="8385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2400E"/>
              </a:buClr>
              <a:buSzPts val="800"/>
              <a:buFont typeface="Noto Sans JP"/>
              <a:buNone/>
            </a:pPr>
            <a:r>
              <a:rPr b="0" i="0" lang="en-US" sz="800" u="none" cap="none" strike="noStrike">
                <a:solidFill>
                  <a:srgbClr val="92400E"/>
                </a:solidFill>
                <a:latin typeface="Noto Sans JP"/>
                <a:ea typeface="Noto Sans JP"/>
                <a:cs typeface="Noto Sans JP"/>
                <a:sym typeface="Noto Sans JP"/>
              </a:rPr>
              <a:t>セキュリティ設計</a:t>
            </a:r>
            <a:endParaRPr b="0" i="0" sz="800" u="none" cap="none" strike="noStrike">
              <a:solidFill>
                <a:schemeClr val="dk1"/>
              </a:solidFill>
              <a:latin typeface="Calibri"/>
              <a:ea typeface="Calibri"/>
              <a:cs typeface="Calibri"/>
              <a:sym typeface="Calibri"/>
            </a:endParaRPr>
          </a:p>
        </p:txBody>
      </p:sp>
      <p:sp>
        <p:nvSpPr>
          <p:cNvPr id="363" name="Google Shape;363;p9"/>
          <p:cNvSpPr/>
          <p:nvPr/>
        </p:nvSpPr>
        <p:spPr>
          <a:xfrm>
            <a:off x="4311396" y="2773375"/>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9"/>
          <p:cNvSpPr txBox="1"/>
          <p:nvPr/>
        </p:nvSpPr>
        <p:spPr>
          <a:xfrm>
            <a:off x="4432097" y="2798978"/>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8</a:t>
            </a:r>
            <a:endParaRPr b="0" i="0" sz="800" u="none" cap="none" strike="noStrike">
              <a:solidFill>
                <a:schemeClr val="dk1"/>
              </a:solidFill>
              <a:latin typeface="Calibri"/>
              <a:ea typeface="Calibri"/>
              <a:cs typeface="Calibri"/>
              <a:sym typeface="Calibri"/>
            </a:endParaRPr>
          </a:p>
        </p:txBody>
      </p:sp>
      <p:sp>
        <p:nvSpPr>
          <p:cNvPr id="365" name="Google Shape;365;p9"/>
          <p:cNvSpPr/>
          <p:nvPr/>
        </p:nvSpPr>
        <p:spPr>
          <a:xfrm>
            <a:off x="4539996" y="2838298"/>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9"/>
          <p:cNvSpPr txBox="1"/>
          <p:nvPr/>
        </p:nvSpPr>
        <p:spPr>
          <a:xfrm>
            <a:off x="4645152" y="2783434"/>
            <a:ext cx="13434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詳細設計 (クラス/シーケンス)</a:t>
            </a:r>
            <a:endParaRPr b="0" i="0" sz="800" u="none" cap="none" strike="noStrike">
              <a:solidFill>
                <a:schemeClr val="dk1"/>
              </a:solidFill>
              <a:latin typeface="Calibri"/>
              <a:ea typeface="Calibri"/>
              <a:cs typeface="Calibri"/>
              <a:sym typeface="Calibri"/>
            </a:endParaRPr>
          </a:p>
        </p:txBody>
      </p:sp>
      <p:sp>
        <p:nvSpPr>
          <p:cNvPr id="367" name="Google Shape;367;p9"/>
          <p:cNvSpPr/>
          <p:nvPr/>
        </p:nvSpPr>
        <p:spPr>
          <a:xfrm>
            <a:off x="4311396" y="2978201"/>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9"/>
          <p:cNvSpPr txBox="1"/>
          <p:nvPr/>
        </p:nvSpPr>
        <p:spPr>
          <a:xfrm>
            <a:off x="4432097" y="3003804"/>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9</a:t>
            </a:r>
            <a:endParaRPr b="0" i="0" sz="800" u="none" cap="none" strike="noStrike">
              <a:solidFill>
                <a:schemeClr val="dk1"/>
              </a:solidFill>
              <a:latin typeface="Calibri"/>
              <a:ea typeface="Calibri"/>
              <a:cs typeface="Calibri"/>
              <a:sym typeface="Calibri"/>
            </a:endParaRPr>
          </a:p>
        </p:txBody>
      </p:sp>
      <p:sp>
        <p:nvSpPr>
          <p:cNvPr id="369" name="Google Shape;369;p9"/>
          <p:cNvSpPr/>
          <p:nvPr/>
        </p:nvSpPr>
        <p:spPr>
          <a:xfrm>
            <a:off x="4539996" y="3043123"/>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9"/>
          <p:cNvSpPr txBox="1"/>
          <p:nvPr/>
        </p:nvSpPr>
        <p:spPr>
          <a:xfrm>
            <a:off x="4645152" y="2988259"/>
            <a:ext cx="6483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設計レビュー</a:t>
            </a:r>
            <a:endParaRPr b="0" i="0" sz="800" u="none" cap="none" strike="noStrike">
              <a:solidFill>
                <a:schemeClr val="dk1"/>
              </a:solidFill>
              <a:latin typeface="Calibri"/>
              <a:ea typeface="Calibri"/>
              <a:cs typeface="Calibri"/>
              <a:sym typeface="Calibri"/>
            </a:endParaRPr>
          </a:p>
        </p:txBody>
      </p:sp>
      <p:sp>
        <p:nvSpPr>
          <p:cNvPr id="371" name="Google Shape;371;p9"/>
          <p:cNvSpPr/>
          <p:nvPr/>
        </p:nvSpPr>
        <p:spPr>
          <a:xfrm>
            <a:off x="4311396" y="3183026"/>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9"/>
          <p:cNvSpPr txBox="1"/>
          <p:nvPr/>
        </p:nvSpPr>
        <p:spPr>
          <a:xfrm>
            <a:off x="4381805" y="3208630"/>
            <a:ext cx="1812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10</a:t>
            </a:r>
            <a:endParaRPr b="0" i="0" sz="800" u="none" cap="none" strike="noStrike">
              <a:solidFill>
                <a:schemeClr val="dk1"/>
              </a:solidFill>
              <a:latin typeface="Calibri"/>
              <a:ea typeface="Calibri"/>
              <a:cs typeface="Calibri"/>
              <a:sym typeface="Calibri"/>
            </a:endParaRPr>
          </a:p>
        </p:txBody>
      </p:sp>
      <p:sp>
        <p:nvSpPr>
          <p:cNvPr id="373" name="Google Shape;373;p9"/>
          <p:cNvSpPr/>
          <p:nvPr/>
        </p:nvSpPr>
        <p:spPr>
          <a:xfrm>
            <a:off x="4539996" y="3247949"/>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9"/>
          <p:cNvSpPr txBox="1"/>
          <p:nvPr/>
        </p:nvSpPr>
        <p:spPr>
          <a:xfrm>
            <a:off x="4645152" y="3193085"/>
            <a:ext cx="11247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設計書ドキュメント生成</a:t>
            </a:r>
            <a:endParaRPr b="0" i="0" sz="800" u="none" cap="none" strike="noStrike">
              <a:solidFill>
                <a:schemeClr val="dk1"/>
              </a:solidFill>
              <a:latin typeface="Calibri"/>
              <a:ea typeface="Calibri"/>
              <a:cs typeface="Calibri"/>
              <a:sym typeface="Calibri"/>
            </a:endParaRPr>
          </a:p>
        </p:txBody>
      </p:sp>
      <p:sp>
        <p:nvSpPr>
          <p:cNvPr id="375" name="Google Shape;375;p9"/>
          <p:cNvSpPr/>
          <p:nvPr/>
        </p:nvSpPr>
        <p:spPr>
          <a:xfrm>
            <a:off x="8184794" y="1340510"/>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9"/>
          <p:cNvSpPr txBox="1"/>
          <p:nvPr/>
        </p:nvSpPr>
        <p:spPr>
          <a:xfrm>
            <a:off x="8305495" y="1365199"/>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1</a:t>
            </a:r>
            <a:endParaRPr b="0" i="0" sz="800" u="none" cap="none" strike="noStrike">
              <a:solidFill>
                <a:schemeClr val="dk1"/>
              </a:solidFill>
              <a:latin typeface="Calibri"/>
              <a:ea typeface="Calibri"/>
              <a:cs typeface="Calibri"/>
              <a:sym typeface="Calibri"/>
            </a:endParaRPr>
          </a:p>
        </p:txBody>
      </p:sp>
      <p:sp>
        <p:nvSpPr>
          <p:cNvPr id="377" name="Google Shape;377;p9"/>
          <p:cNvSpPr/>
          <p:nvPr/>
        </p:nvSpPr>
        <p:spPr>
          <a:xfrm>
            <a:off x="8413394" y="1404518"/>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9"/>
          <p:cNvSpPr txBox="1"/>
          <p:nvPr/>
        </p:nvSpPr>
        <p:spPr>
          <a:xfrm>
            <a:off x="8518550" y="1349654"/>
            <a:ext cx="11532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環境構築 (Devcontainer)</a:t>
            </a:r>
            <a:endParaRPr b="0" i="0" sz="800" u="none" cap="none" strike="noStrike">
              <a:solidFill>
                <a:schemeClr val="dk1"/>
              </a:solidFill>
              <a:latin typeface="Calibri"/>
              <a:ea typeface="Calibri"/>
              <a:cs typeface="Calibri"/>
              <a:sym typeface="Calibri"/>
            </a:endParaRPr>
          </a:p>
        </p:txBody>
      </p:sp>
      <p:sp>
        <p:nvSpPr>
          <p:cNvPr id="379" name="Google Shape;379;p9"/>
          <p:cNvSpPr/>
          <p:nvPr/>
        </p:nvSpPr>
        <p:spPr>
          <a:xfrm>
            <a:off x="8184794" y="1545336"/>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9"/>
          <p:cNvSpPr txBox="1"/>
          <p:nvPr/>
        </p:nvSpPr>
        <p:spPr>
          <a:xfrm>
            <a:off x="8305495" y="1570025"/>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2</a:t>
            </a:r>
            <a:endParaRPr b="0" i="0" sz="800" u="none" cap="none" strike="noStrike">
              <a:solidFill>
                <a:schemeClr val="dk1"/>
              </a:solidFill>
              <a:latin typeface="Calibri"/>
              <a:ea typeface="Calibri"/>
              <a:cs typeface="Calibri"/>
              <a:sym typeface="Calibri"/>
            </a:endParaRPr>
          </a:p>
        </p:txBody>
      </p:sp>
      <p:sp>
        <p:nvSpPr>
          <p:cNvPr id="381" name="Google Shape;381;p9"/>
          <p:cNvSpPr/>
          <p:nvPr/>
        </p:nvSpPr>
        <p:spPr>
          <a:xfrm>
            <a:off x="8413394" y="1609344"/>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9"/>
          <p:cNvSpPr txBox="1"/>
          <p:nvPr/>
        </p:nvSpPr>
        <p:spPr>
          <a:xfrm>
            <a:off x="8518550" y="1554480"/>
            <a:ext cx="9336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フロントエンド実装</a:t>
            </a:r>
            <a:endParaRPr b="0" i="0" sz="800" u="none" cap="none" strike="noStrike">
              <a:solidFill>
                <a:schemeClr val="dk1"/>
              </a:solidFill>
              <a:latin typeface="Calibri"/>
              <a:ea typeface="Calibri"/>
              <a:cs typeface="Calibri"/>
              <a:sym typeface="Calibri"/>
            </a:endParaRPr>
          </a:p>
        </p:txBody>
      </p:sp>
      <p:sp>
        <p:nvSpPr>
          <p:cNvPr id="383" name="Google Shape;383;p9"/>
          <p:cNvSpPr/>
          <p:nvPr/>
        </p:nvSpPr>
        <p:spPr>
          <a:xfrm>
            <a:off x="8184794" y="1750162"/>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9"/>
          <p:cNvSpPr txBox="1"/>
          <p:nvPr/>
        </p:nvSpPr>
        <p:spPr>
          <a:xfrm>
            <a:off x="8305495" y="1774850"/>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3</a:t>
            </a:r>
            <a:endParaRPr b="0" i="0" sz="800" u="none" cap="none" strike="noStrike">
              <a:solidFill>
                <a:schemeClr val="dk1"/>
              </a:solidFill>
              <a:latin typeface="Calibri"/>
              <a:ea typeface="Calibri"/>
              <a:cs typeface="Calibri"/>
              <a:sym typeface="Calibri"/>
            </a:endParaRPr>
          </a:p>
        </p:txBody>
      </p:sp>
      <p:sp>
        <p:nvSpPr>
          <p:cNvPr id="385" name="Google Shape;385;p9"/>
          <p:cNvSpPr/>
          <p:nvPr/>
        </p:nvSpPr>
        <p:spPr>
          <a:xfrm>
            <a:off x="8413394" y="1814170"/>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9"/>
          <p:cNvSpPr txBox="1"/>
          <p:nvPr/>
        </p:nvSpPr>
        <p:spPr>
          <a:xfrm>
            <a:off x="8518550" y="1759306"/>
            <a:ext cx="8385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バックエンド実装</a:t>
            </a:r>
            <a:endParaRPr b="0" i="0" sz="800" u="none" cap="none" strike="noStrike">
              <a:solidFill>
                <a:schemeClr val="dk1"/>
              </a:solidFill>
              <a:latin typeface="Calibri"/>
              <a:ea typeface="Calibri"/>
              <a:cs typeface="Calibri"/>
              <a:sym typeface="Calibri"/>
            </a:endParaRPr>
          </a:p>
        </p:txBody>
      </p:sp>
      <p:sp>
        <p:nvSpPr>
          <p:cNvPr id="387" name="Google Shape;387;p9"/>
          <p:cNvSpPr/>
          <p:nvPr/>
        </p:nvSpPr>
        <p:spPr>
          <a:xfrm>
            <a:off x="8184794" y="1954987"/>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9"/>
          <p:cNvSpPr txBox="1"/>
          <p:nvPr/>
        </p:nvSpPr>
        <p:spPr>
          <a:xfrm>
            <a:off x="8305495" y="1979676"/>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4</a:t>
            </a:r>
            <a:endParaRPr b="0" i="0" sz="800" u="none" cap="none" strike="noStrike">
              <a:solidFill>
                <a:schemeClr val="dk1"/>
              </a:solidFill>
              <a:latin typeface="Calibri"/>
              <a:ea typeface="Calibri"/>
              <a:cs typeface="Calibri"/>
              <a:sym typeface="Calibri"/>
            </a:endParaRPr>
          </a:p>
        </p:txBody>
      </p:sp>
      <p:sp>
        <p:nvSpPr>
          <p:cNvPr id="389" name="Google Shape;389;p9"/>
          <p:cNvSpPr/>
          <p:nvPr/>
        </p:nvSpPr>
        <p:spPr>
          <a:xfrm>
            <a:off x="8413394" y="2018995"/>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9"/>
          <p:cNvSpPr txBox="1"/>
          <p:nvPr/>
        </p:nvSpPr>
        <p:spPr>
          <a:xfrm>
            <a:off x="8518550" y="1964131"/>
            <a:ext cx="9720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DBマイグレーション</a:t>
            </a:r>
            <a:endParaRPr b="0" i="0" sz="800" u="none" cap="none" strike="noStrike">
              <a:solidFill>
                <a:schemeClr val="dk1"/>
              </a:solidFill>
              <a:latin typeface="Calibri"/>
              <a:ea typeface="Calibri"/>
              <a:cs typeface="Calibri"/>
              <a:sym typeface="Calibri"/>
            </a:endParaRPr>
          </a:p>
        </p:txBody>
      </p:sp>
      <p:sp>
        <p:nvSpPr>
          <p:cNvPr id="391" name="Google Shape;391;p9"/>
          <p:cNvSpPr/>
          <p:nvPr/>
        </p:nvSpPr>
        <p:spPr>
          <a:xfrm>
            <a:off x="8184794" y="2158898"/>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9"/>
          <p:cNvSpPr txBox="1"/>
          <p:nvPr/>
        </p:nvSpPr>
        <p:spPr>
          <a:xfrm>
            <a:off x="8305495" y="2184502"/>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5</a:t>
            </a:r>
            <a:endParaRPr b="0" i="0" sz="800" u="none" cap="none" strike="noStrike">
              <a:solidFill>
                <a:schemeClr val="dk1"/>
              </a:solidFill>
              <a:latin typeface="Calibri"/>
              <a:ea typeface="Calibri"/>
              <a:cs typeface="Calibri"/>
              <a:sym typeface="Calibri"/>
            </a:endParaRPr>
          </a:p>
        </p:txBody>
      </p:sp>
      <p:sp>
        <p:nvSpPr>
          <p:cNvPr id="393" name="Google Shape;393;p9"/>
          <p:cNvSpPr/>
          <p:nvPr/>
        </p:nvSpPr>
        <p:spPr>
          <a:xfrm>
            <a:off x="8413394" y="2223821"/>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9"/>
          <p:cNvSpPr txBox="1"/>
          <p:nvPr/>
        </p:nvSpPr>
        <p:spPr>
          <a:xfrm>
            <a:off x="8518550" y="2168957"/>
            <a:ext cx="10287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単体テストコード作成</a:t>
            </a:r>
            <a:endParaRPr b="0" i="0" sz="800" u="none" cap="none" strike="noStrike">
              <a:solidFill>
                <a:schemeClr val="dk1"/>
              </a:solidFill>
              <a:latin typeface="Calibri"/>
              <a:ea typeface="Calibri"/>
              <a:cs typeface="Calibri"/>
              <a:sym typeface="Calibri"/>
            </a:endParaRPr>
          </a:p>
        </p:txBody>
      </p:sp>
      <p:sp>
        <p:nvSpPr>
          <p:cNvPr id="395" name="Google Shape;395;p9"/>
          <p:cNvSpPr/>
          <p:nvPr/>
        </p:nvSpPr>
        <p:spPr>
          <a:xfrm>
            <a:off x="8184794" y="2363724"/>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9"/>
          <p:cNvSpPr txBox="1"/>
          <p:nvPr/>
        </p:nvSpPr>
        <p:spPr>
          <a:xfrm>
            <a:off x="8305495" y="2389327"/>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6</a:t>
            </a:r>
            <a:endParaRPr b="0" i="0" sz="800" u="none" cap="none" strike="noStrike">
              <a:solidFill>
                <a:schemeClr val="dk1"/>
              </a:solidFill>
              <a:latin typeface="Calibri"/>
              <a:ea typeface="Calibri"/>
              <a:cs typeface="Calibri"/>
              <a:sym typeface="Calibri"/>
            </a:endParaRPr>
          </a:p>
        </p:txBody>
      </p:sp>
      <p:sp>
        <p:nvSpPr>
          <p:cNvPr id="397" name="Google Shape;397;p9"/>
          <p:cNvSpPr/>
          <p:nvPr/>
        </p:nvSpPr>
        <p:spPr>
          <a:xfrm>
            <a:off x="8413394" y="2428646"/>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9"/>
          <p:cNvSpPr txBox="1"/>
          <p:nvPr/>
        </p:nvSpPr>
        <p:spPr>
          <a:xfrm>
            <a:off x="8518550" y="2373782"/>
            <a:ext cx="11247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静的解析・自動レビュー</a:t>
            </a:r>
            <a:endParaRPr b="0" i="0" sz="800" u="none" cap="none" strike="noStrike">
              <a:solidFill>
                <a:schemeClr val="dk1"/>
              </a:solidFill>
              <a:latin typeface="Calibri"/>
              <a:ea typeface="Calibri"/>
              <a:cs typeface="Calibri"/>
              <a:sym typeface="Calibri"/>
            </a:endParaRPr>
          </a:p>
        </p:txBody>
      </p:sp>
      <p:sp>
        <p:nvSpPr>
          <p:cNvPr id="399" name="Google Shape;399;p9"/>
          <p:cNvSpPr/>
          <p:nvPr/>
        </p:nvSpPr>
        <p:spPr>
          <a:xfrm>
            <a:off x="8184794" y="2568550"/>
            <a:ext cx="3571500" cy="181200"/>
          </a:xfrm>
          <a:prstGeom prst="roundRect">
            <a:avLst>
              <a:gd fmla="val 79745" name="adj"/>
            </a:avLst>
          </a:prstGeom>
          <a:solidFill>
            <a:srgbClr val="FFFBEB"/>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9"/>
          <p:cNvSpPr txBox="1"/>
          <p:nvPr/>
        </p:nvSpPr>
        <p:spPr>
          <a:xfrm>
            <a:off x="8305495" y="2594153"/>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7</a:t>
            </a:r>
            <a:endParaRPr b="0" i="0" sz="800" u="none" cap="none" strike="noStrike">
              <a:solidFill>
                <a:schemeClr val="dk1"/>
              </a:solidFill>
              <a:latin typeface="Calibri"/>
              <a:ea typeface="Calibri"/>
              <a:cs typeface="Calibri"/>
              <a:sym typeface="Calibri"/>
            </a:endParaRPr>
          </a:p>
        </p:txBody>
      </p:sp>
      <p:sp>
        <p:nvSpPr>
          <p:cNvPr id="401" name="Google Shape;401;p9"/>
          <p:cNvSpPr/>
          <p:nvPr/>
        </p:nvSpPr>
        <p:spPr>
          <a:xfrm>
            <a:off x="8413394" y="2633472"/>
            <a:ext cx="47400" cy="47400"/>
          </a:xfrm>
          <a:prstGeom prst="ellipse">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9"/>
          <p:cNvSpPr txBox="1"/>
          <p:nvPr/>
        </p:nvSpPr>
        <p:spPr>
          <a:xfrm>
            <a:off x="8518550" y="2578608"/>
            <a:ext cx="11622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2400E"/>
              </a:buClr>
              <a:buSzPts val="800"/>
              <a:buFont typeface="Noto Sans JP"/>
              <a:buNone/>
            </a:pPr>
            <a:r>
              <a:rPr b="0" i="0" lang="en-US" sz="800" u="none" cap="none" strike="noStrike">
                <a:solidFill>
                  <a:srgbClr val="92400E"/>
                </a:solidFill>
                <a:latin typeface="Noto Sans JP"/>
                <a:ea typeface="Noto Sans JP"/>
                <a:cs typeface="Noto Sans JP"/>
                <a:sym typeface="Noto Sans JP"/>
              </a:rPr>
              <a:t>ペアプロ/仕様擦り合わせ</a:t>
            </a:r>
            <a:endParaRPr b="0" i="0" sz="800" u="none" cap="none" strike="noStrike">
              <a:solidFill>
                <a:schemeClr val="dk1"/>
              </a:solidFill>
              <a:latin typeface="Calibri"/>
              <a:ea typeface="Calibri"/>
              <a:cs typeface="Calibri"/>
              <a:sym typeface="Calibri"/>
            </a:endParaRPr>
          </a:p>
        </p:txBody>
      </p:sp>
      <p:sp>
        <p:nvSpPr>
          <p:cNvPr id="403" name="Google Shape;403;p9"/>
          <p:cNvSpPr/>
          <p:nvPr/>
        </p:nvSpPr>
        <p:spPr>
          <a:xfrm>
            <a:off x="8184794" y="2773375"/>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9"/>
          <p:cNvSpPr txBox="1"/>
          <p:nvPr/>
        </p:nvSpPr>
        <p:spPr>
          <a:xfrm>
            <a:off x="8305495" y="2798978"/>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8</a:t>
            </a:r>
            <a:endParaRPr b="0" i="0" sz="800" u="none" cap="none" strike="noStrike">
              <a:solidFill>
                <a:schemeClr val="dk1"/>
              </a:solidFill>
              <a:latin typeface="Calibri"/>
              <a:ea typeface="Calibri"/>
              <a:cs typeface="Calibri"/>
              <a:sym typeface="Calibri"/>
            </a:endParaRPr>
          </a:p>
        </p:txBody>
      </p:sp>
      <p:sp>
        <p:nvSpPr>
          <p:cNvPr id="405" name="Google Shape;405;p9"/>
          <p:cNvSpPr/>
          <p:nvPr/>
        </p:nvSpPr>
        <p:spPr>
          <a:xfrm>
            <a:off x="8413394" y="2838298"/>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9"/>
          <p:cNvSpPr txBox="1"/>
          <p:nvPr/>
        </p:nvSpPr>
        <p:spPr>
          <a:xfrm>
            <a:off x="8518550" y="2783434"/>
            <a:ext cx="10287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リファクタリング提案</a:t>
            </a:r>
            <a:endParaRPr b="0" i="0" sz="800" u="none" cap="none" strike="noStrike">
              <a:solidFill>
                <a:schemeClr val="dk1"/>
              </a:solidFill>
              <a:latin typeface="Calibri"/>
              <a:ea typeface="Calibri"/>
              <a:cs typeface="Calibri"/>
              <a:sym typeface="Calibri"/>
            </a:endParaRPr>
          </a:p>
        </p:txBody>
      </p:sp>
      <p:sp>
        <p:nvSpPr>
          <p:cNvPr id="407" name="Google Shape;407;p9"/>
          <p:cNvSpPr/>
          <p:nvPr/>
        </p:nvSpPr>
        <p:spPr>
          <a:xfrm>
            <a:off x="8184794" y="2978201"/>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9"/>
          <p:cNvSpPr txBox="1"/>
          <p:nvPr/>
        </p:nvSpPr>
        <p:spPr>
          <a:xfrm>
            <a:off x="8305495" y="3003804"/>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9</a:t>
            </a:r>
            <a:endParaRPr b="0" i="0" sz="800" u="none" cap="none" strike="noStrike">
              <a:solidFill>
                <a:schemeClr val="dk1"/>
              </a:solidFill>
              <a:latin typeface="Calibri"/>
              <a:ea typeface="Calibri"/>
              <a:cs typeface="Calibri"/>
              <a:sym typeface="Calibri"/>
            </a:endParaRPr>
          </a:p>
        </p:txBody>
      </p:sp>
      <p:sp>
        <p:nvSpPr>
          <p:cNvPr id="409" name="Google Shape;409;p9"/>
          <p:cNvSpPr/>
          <p:nvPr/>
        </p:nvSpPr>
        <p:spPr>
          <a:xfrm>
            <a:off x="8413394" y="3043123"/>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9"/>
          <p:cNvSpPr txBox="1"/>
          <p:nvPr/>
        </p:nvSpPr>
        <p:spPr>
          <a:xfrm>
            <a:off x="8518550" y="2988259"/>
            <a:ext cx="10287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ドキュメント自動生成</a:t>
            </a:r>
            <a:endParaRPr b="0" i="0" sz="800" u="none" cap="none" strike="noStrike">
              <a:solidFill>
                <a:schemeClr val="dk1"/>
              </a:solidFill>
              <a:latin typeface="Calibri"/>
              <a:ea typeface="Calibri"/>
              <a:cs typeface="Calibri"/>
              <a:sym typeface="Calibri"/>
            </a:endParaRPr>
          </a:p>
        </p:txBody>
      </p:sp>
      <p:sp>
        <p:nvSpPr>
          <p:cNvPr id="411" name="Google Shape;411;p9"/>
          <p:cNvSpPr/>
          <p:nvPr/>
        </p:nvSpPr>
        <p:spPr>
          <a:xfrm>
            <a:off x="8184794" y="3183026"/>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9"/>
          <p:cNvSpPr txBox="1"/>
          <p:nvPr/>
        </p:nvSpPr>
        <p:spPr>
          <a:xfrm>
            <a:off x="8255203" y="3208630"/>
            <a:ext cx="1812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10</a:t>
            </a:r>
            <a:endParaRPr b="0" i="0" sz="800" u="none" cap="none" strike="noStrike">
              <a:solidFill>
                <a:schemeClr val="dk1"/>
              </a:solidFill>
              <a:latin typeface="Calibri"/>
              <a:ea typeface="Calibri"/>
              <a:cs typeface="Calibri"/>
              <a:sym typeface="Calibri"/>
            </a:endParaRPr>
          </a:p>
        </p:txBody>
      </p:sp>
      <p:sp>
        <p:nvSpPr>
          <p:cNvPr id="413" name="Google Shape;413;p9"/>
          <p:cNvSpPr/>
          <p:nvPr/>
        </p:nvSpPr>
        <p:spPr>
          <a:xfrm>
            <a:off x="8413394" y="3247949"/>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9"/>
          <p:cNvSpPr txBox="1"/>
          <p:nvPr/>
        </p:nvSpPr>
        <p:spPr>
          <a:xfrm>
            <a:off x="8518550" y="3193085"/>
            <a:ext cx="10287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品質メトリクス可視化</a:t>
            </a:r>
            <a:endParaRPr b="0" i="0" sz="800" u="none" cap="none" strike="noStrike">
              <a:solidFill>
                <a:schemeClr val="dk1"/>
              </a:solidFill>
              <a:latin typeface="Calibri"/>
              <a:ea typeface="Calibri"/>
              <a:cs typeface="Calibri"/>
              <a:sym typeface="Calibri"/>
            </a:endParaRPr>
          </a:p>
        </p:txBody>
      </p:sp>
      <p:sp>
        <p:nvSpPr>
          <p:cNvPr id="415" name="Google Shape;415;p9"/>
          <p:cNvSpPr/>
          <p:nvPr/>
        </p:nvSpPr>
        <p:spPr>
          <a:xfrm>
            <a:off x="437998" y="4232758"/>
            <a:ext cx="3571500" cy="181200"/>
          </a:xfrm>
          <a:prstGeom prst="roundRect">
            <a:avLst>
              <a:gd fmla="val 79745" name="adj"/>
            </a:avLst>
          </a:prstGeom>
          <a:solidFill>
            <a:srgbClr val="FFFBEB"/>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9"/>
          <p:cNvSpPr txBox="1"/>
          <p:nvPr/>
        </p:nvSpPr>
        <p:spPr>
          <a:xfrm>
            <a:off x="558698" y="4257446"/>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1</a:t>
            </a:r>
            <a:endParaRPr b="0" i="0" sz="800" u="none" cap="none" strike="noStrike">
              <a:solidFill>
                <a:schemeClr val="dk1"/>
              </a:solidFill>
              <a:latin typeface="Calibri"/>
              <a:ea typeface="Calibri"/>
              <a:cs typeface="Calibri"/>
              <a:sym typeface="Calibri"/>
            </a:endParaRPr>
          </a:p>
        </p:txBody>
      </p:sp>
      <p:sp>
        <p:nvSpPr>
          <p:cNvPr id="417" name="Google Shape;417;p9"/>
          <p:cNvSpPr/>
          <p:nvPr/>
        </p:nvSpPr>
        <p:spPr>
          <a:xfrm>
            <a:off x="666598" y="4296766"/>
            <a:ext cx="47400" cy="47400"/>
          </a:xfrm>
          <a:prstGeom prst="ellipse">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9"/>
          <p:cNvSpPr txBox="1"/>
          <p:nvPr/>
        </p:nvSpPr>
        <p:spPr>
          <a:xfrm>
            <a:off x="771754" y="4241902"/>
            <a:ext cx="9720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2400E"/>
              </a:buClr>
              <a:buSzPts val="800"/>
              <a:buFont typeface="Noto Sans JP"/>
              <a:buNone/>
            </a:pPr>
            <a:r>
              <a:rPr b="0" i="0" lang="en-US" sz="800" u="none" cap="none" strike="noStrike">
                <a:solidFill>
                  <a:srgbClr val="92400E"/>
                </a:solidFill>
                <a:latin typeface="Noto Sans JP"/>
                <a:ea typeface="Noto Sans JP"/>
                <a:cs typeface="Noto Sans JP"/>
                <a:sym typeface="Noto Sans JP"/>
              </a:rPr>
              <a:t>テスト戦略/計画策定</a:t>
            </a:r>
            <a:endParaRPr b="0" i="0" sz="800" u="none" cap="none" strike="noStrike">
              <a:solidFill>
                <a:schemeClr val="dk1"/>
              </a:solidFill>
              <a:latin typeface="Calibri"/>
              <a:ea typeface="Calibri"/>
              <a:cs typeface="Calibri"/>
              <a:sym typeface="Calibri"/>
            </a:endParaRPr>
          </a:p>
        </p:txBody>
      </p:sp>
      <p:sp>
        <p:nvSpPr>
          <p:cNvPr id="419" name="Google Shape;419;p9"/>
          <p:cNvSpPr/>
          <p:nvPr/>
        </p:nvSpPr>
        <p:spPr>
          <a:xfrm>
            <a:off x="437998" y="4437583"/>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9"/>
          <p:cNvSpPr txBox="1"/>
          <p:nvPr/>
        </p:nvSpPr>
        <p:spPr>
          <a:xfrm>
            <a:off x="558698" y="4462272"/>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2</a:t>
            </a:r>
            <a:endParaRPr b="0" i="0" sz="800" u="none" cap="none" strike="noStrike">
              <a:solidFill>
                <a:schemeClr val="dk1"/>
              </a:solidFill>
              <a:latin typeface="Calibri"/>
              <a:ea typeface="Calibri"/>
              <a:cs typeface="Calibri"/>
              <a:sym typeface="Calibri"/>
            </a:endParaRPr>
          </a:p>
        </p:txBody>
      </p:sp>
      <p:sp>
        <p:nvSpPr>
          <p:cNvPr id="421" name="Google Shape;421;p9"/>
          <p:cNvSpPr/>
          <p:nvPr/>
        </p:nvSpPr>
        <p:spPr>
          <a:xfrm>
            <a:off x="666598" y="4501591"/>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9"/>
          <p:cNvSpPr txBox="1"/>
          <p:nvPr/>
        </p:nvSpPr>
        <p:spPr>
          <a:xfrm>
            <a:off x="771754" y="4446727"/>
            <a:ext cx="10287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単体テスト設計・実装</a:t>
            </a:r>
            <a:endParaRPr b="0" i="0" sz="800" u="none" cap="none" strike="noStrike">
              <a:solidFill>
                <a:schemeClr val="dk1"/>
              </a:solidFill>
              <a:latin typeface="Calibri"/>
              <a:ea typeface="Calibri"/>
              <a:cs typeface="Calibri"/>
              <a:sym typeface="Calibri"/>
            </a:endParaRPr>
          </a:p>
        </p:txBody>
      </p:sp>
      <p:sp>
        <p:nvSpPr>
          <p:cNvPr id="423" name="Google Shape;423;p9"/>
          <p:cNvSpPr/>
          <p:nvPr/>
        </p:nvSpPr>
        <p:spPr>
          <a:xfrm>
            <a:off x="437998" y="4641494"/>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9"/>
          <p:cNvSpPr txBox="1"/>
          <p:nvPr/>
        </p:nvSpPr>
        <p:spPr>
          <a:xfrm>
            <a:off x="558698" y="4667098"/>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3</a:t>
            </a:r>
            <a:endParaRPr b="0" i="0" sz="800" u="none" cap="none" strike="noStrike">
              <a:solidFill>
                <a:schemeClr val="dk1"/>
              </a:solidFill>
              <a:latin typeface="Calibri"/>
              <a:ea typeface="Calibri"/>
              <a:cs typeface="Calibri"/>
              <a:sym typeface="Calibri"/>
            </a:endParaRPr>
          </a:p>
        </p:txBody>
      </p:sp>
      <p:sp>
        <p:nvSpPr>
          <p:cNvPr id="425" name="Google Shape;425;p9"/>
          <p:cNvSpPr/>
          <p:nvPr/>
        </p:nvSpPr>
        <p:spPr>
          <a:xfrm>
            <a:off x="666598" y="4706417"/>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9"/>
          <p:cNvSpPr txBox="1"/>
          <p:nvPr/>
        </p:nvSpPr>
        <p:spPr>
          <a:xfrm>
            <a:off x="771754" y="4651553"/>
            <a:ext cx="10287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単体テスト実行・分析</a:t>
            </a:r>
            <a:endParaRPr b="0" i="0" sz="800" u="none" cap="none" strike="noStrike">
              <a:solidFill>
                <a:schemeClr val="dk1"/>
              </a:solidFill>
              <a:latin typeface="Calibri"/>
              <a:ea typeface="Calibri"/>
              <a:cs typeface="Calibri"/>
              <a:sym typeface="Calibri"/>
            </a:endParaRPr>
          </a:p>
        </p:txBody>
      </p:sp>
      <p:sp>
        <p:nvSpPr>
          <p:cNvPr id="427" name="Google Shape;427;p9"/>
          <p:cNvSpPr/>
          <p:nvPr/>
        </p:nvSpPr>
        <p:spPr>
          <a:xfrm>
            <a:off x="437998" y="4846320"/>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9"/>
          <p:cNvSpPr txBox="1"/>
          <p:nvPr/>
        </p:nvSpPr>
        <p:spPr>
          <a:xfrm>
            <a:off x="558698" y="4871923"/>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4</a:t>
            </a:r>
            <a:endParaRPr b="0" i="0" sz="800" u="none" cap="none" strike="noStrike">
              <a:solidFill>
                <a:schemeClr val="dk1"/>
              </a:solidFill>
              <a:latin typeface="Calibri"/>
              <a:ea typeface="Calibri"/>
              <a:cs typeface="Calibri"/>
              <a:sym typeface="Calibri"/>
            </a:endParaRPr>
          </a:p>
        </p:txBody>
      </p:sp>
      <p:sp>
        <p:nvSpPr>
          <p:cNvPr id="429" name="Google Shape;429;p9"/>
          <p:cNvSpPr/>
          <p:nvPr/>
        </p:nvSpPr>
        <p:spPr>
          <a:xfrm>
            <a:off x="666598" y="4911242"/>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9"/>
          <p:cNvSpPr txBox="1"/>
          <p:nvPr/>
        </p:nvSpPr>
        <p:spPr>
          <a:xfrm>
            <a:off x="771754" y="4856378"/>
            <a:ext cx="7434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結合テスト設計</a:t>
            </a:r>
            <a:endParaRPr b="0" i="0" sz="800" u="none" cap="none" strike="noStrike">
              <a:solidFill>
                <a:schemeClr val="dk1"/>
              </a:solidFill>
              <a:latin typeface="Calibri"/>
              <a:ea typeface="Calibri"/>
              <a:cs typeface="Calibri"/>
              <a:sym typeface="Calibri"/>
            </a:endParaRPr>
          </a:p>
        </p:txBody>
      </p:sp>
      <p:sp>
        <p:nvSpPr>
          <p:cNvPr id="431" name="Google Shape;431;p9"/>
          <p:cNvSpPr/>
          <p:nvPr/>
        </p:nvSpPr>
        <p:spPr>
          <a:xfrm>
            <a:off x="437998" y="5051146"/>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9"/>
          <p:cNvSpPr txBox="1"/>
          <p:nvPr/>
        </p:nvSpPr>
        <p:spPr>
          <a:xfrm>
            <a:off x="558698" y="5076749"/>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5</a:t>
            </a:r>
            <a:endParaRPr b="0" i="0" sz="800" u="none" cap="none" strike="noStrike">
              <a:solidFill>
                <a:schemeClr val="dk1"/>
              </a:solidFill>
              <a:latin typeface="Calibri"/>
              <a:ea typeface="Calibri"/>
              <a:cs typeface="Calibri"/>
              <a:sym typeface="Calibri"/>
            </a:endParaRPr>
          </a:p>
        </p:txBody>
      </p:sp>
      <p:sp>
        <p:nvSpPr>
          <p:cNvPr id="433" name="Google Shape;433;p9"/>
          <p:cNvSpPr/>
          <p:nvPr/>
        </p:nvSpPr>
        <p:spPr>
          <a:xfrm>
            <a:off x="666598" y="5116068"/>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9"/>
          <p:cNvSpPr txBox="1"/>
          <p:nvPr/>
        </p:nvSpPr>
        <p:spPr>
          <a:xfrm>
            <a:off x="771754" y="5061204"/>
            <a:ext cx="9336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結合テストシナリオ</a:t>
            </a:r>
            <a:endParaRPr b="0" i="0" sz="800" u="none" cap="none" strike="noStrike">
              <a:solidFill>
                <a:schemeClr val="dk1"/>
              </a:solidFill>
              <a:latin typeface="Calibri"/>
              <a:ea typeface="Calibri"/>
              <a:cs typeface="Calibri"/>
              <a:sym typeface="Calibri"/>
            </a:endParaRPr>
          </a:p>
        </p:txBody>
      </p:sp>
      <p:sp>
        <p:nvSpPr>
          <p:cNvPr id="435" name="Google Shape;435;p9"/>
          <p:cNvSpPr/>
          <p:nvPr/>
        </p:nvSpPr>
        <p:spPr>
          <a:xfrm>
            <a:off x="437998" y="5255971"/>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9"/>
          <p:cNvSpPr txBox="1"/>
          <p:nvPr/>
        </p:nvSpPr>
        <p:spPr>
          <a:xfrm>
            <a:off x="558698" y="5281574"/>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6</a:t>
            </a:r>
            <a:endParaRPr b="0" i="0" sz="800" u="none" cap="none" strike="noStrike">
              <a:solidFill>
                <a:schemeClr val="dk1"/>
              </a:solidFill>
              <a:latin typeface="Calibri"/>
              <a:ea typeface="Calibri"/>
              <a:cs typeface="Calibri"/>
              <a:sym typeface="Calibri"/>
            </a:endParaRPr>
          </a:p>
        </p:txBody>
      </p:sp>
      <p:sp>
        <p:nvSpPr>
          <p:cNvPr id="437" name="Google Shape;437;p9"/>
          <p:cNvSpPr/>
          <p:nvPr/>
        </p:nvSpPr>
        <p:spPr>
          <a:xfrm>
            <a:off x="666598" y="5320894"/>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9"/>
          <p:cNvSpPr txBox="1"/>
          <p:nvPr/>
        </p:nvSpPr>
        <p:spPr>
          <a:xfrm>
            <a:off x="771754" y="5266030"/>
            <a:ext cx="7434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結合テスト実行</a:t>
            </a:r>
            <a:endParaRPr b="0" i="0" sz="800" u="none" cap="none" strike="noStrike">
              <a:solidFill>
                <a:schemeClr val="dk1"/>
              </a:solidFill>
              <a:latin typeface="Calibri"/>
              <a:ea typeface="Calibri"/>
              <a:cs typeface="Calibri"/>
              <a:sym typeface="Calibri"/>
            </a:endParaRPr>
          </a:p>
        </p:txBody>
      </p:sp>
      <p:sp>
        <p:nvSpPr>
          <p:cNvPr id="439" name="Google Shape;439;p9"/>
          <p:cNvSpPr/>
          <p:nvPr/>
        </p:nvSpPr>
        <p:spPr>
          <a:xfrm>
            <a:off x="437998" y="5460797"/>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9"/>
          <p:cNvSpPr txBox="1"/>
          <p:nvPr/>
        </p:nvSpPr>
        <p:spPr>
          <a:xfrm>
            <a:off x="558698" y="5486400"/>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7</a:t>
            </a:r>
            <a:endParaRPr b="0" i="0" sz="800" u="none" cap="none" strike="noStrike">
              <a:solidFill>
                <a:schemeClr val="dk1"/>
              </a:solidFill>
              <a:latin typeface="Calibri"/>
              <a:ea typeface="Calibri"/>
              <a:cs typeface="Calibri"/>
              <a:sym typeface="Calibri"/>
            </a:endParaRPr>
          </a:p>
        </p:txBody>
      </p:sp>
      <p:sp>
        <p:nvSpPr>
          <p:cNvPr id="441" name="Google Shape;441;p9"/>
          <p:cNvSpPr/>
          <p:nvPr/>
        </p:nvSpPr>
        <p:spPr>
          <a:xfrm>
            <a:off x="666598" y="5525719"/>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9"/>
          <p:cNvSpPr txBox="1"/>
          <p:nvPr/>
        </p:nvSpPr>
        <p:spPr>
          <a:xfrm>
            <a:off x="771754" y="5470855"/>
            <a:ext cx="10287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システムテスト (機能)</a:t>
            </a:r>
            <a:endParaRPr b="0" i="0" sz="800" u="none" cap="none" strike="noStrike">
              <a:solidFill>
                <a:schemeClr val="dk1"/>
              </a:solidFill>
              <a:latin typeface="Calibri"/>
              <a:ea typeface="Calibri"/>
              <a:cs typeface="Calibri"/>
              <a:sym typeface="Calibri"/>
            </a:endParaRPr>
          </a:p>
        </p:txBody>
      </p:sp>
      <p:sp>
        <p:nvSpPr>
          <p:cNvPr id="443" name="Google Shape;443;p9"/>
          <p:cNvSpPr/>
          <p:nvPr/>
        </p:nvSpPr>
        <p:spPr>
          <a:xfrm>
            <a:off x="437998" y="5665622"/>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9"/>
          <p:cNvSpPr txBox="1"/>
          <p:nvPr/>
        </p:nvSpPr>
        <p:spPr>
          <a:xfrm>
            <a:off x="558698" y="5691226"/>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8</a:t>
            </a:r>
            <a:endParaRPr b="0" i="0" sz="800" u="none" cap="none" strike="noStrike">
              <a:solidFill>
                <a:schemeClr val="dk1"/>
              </a:solidFill>
              <a:latin typeface="Calibri"/>
              <a:ea typeface="Calibri"/>
              <a:cs typeface="Calibri"/>
              <a:sym typeface="Calibri"/>
            </a:endParaRPr>
          </a:p>
        </p:txBody>
      </p:sp>
      <p:sp>
        <p:nvSpPr>
          <p:cNvPr id="445" name="Google Shape;445;p9"/>
          <p:cNvSpPr/>
          <p:nvPr/>
        </p:nvSpPr>
        <p:spPr>
          <a:xfrm>
            <a:off x="666598" y="5730545"/>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txBox="1"/>
          <p:nvPr/>
        </p:nvSpPr>
        <p:spPr>
          <a:xfrm>
            <a:off x="771754" y="5675681"/>
            <a:ext cx="11622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非機能テスト (性能/負荷)</a:t>
            </a:r>
            <a:endParaRPr b="0" i="0" sz="800" u="none" cap="none" strike="noStrike">
              <a:solidFill>
                <a:schemeClr val="dk1"/>
              </a:solidFill>
              <a:latin typeface="Calibri"/>
              <a:ea typeface="Calibri"/>
              <a:cs typeface="Calibri"/>
              <a:sym typeface="Calibri"/>
            </a:endParaRPr>
          </a:p>
        </p:txBody>
      </p:sp>
      <p:sp>
        <p:nvSpPr>
          <p:cNvPr id="447" name="Google Shape;447;p9"/>
          <p:cNvSpPr/>
          <p:nvPr/>
        </p:nvSpPr>
        <p:spPr>
          <a:xfrm>
            <a:off x="437998" y="5870448"/>
            <a:ext cx="3571500" cy="181200"/>
          </a:xfrm>
          <a:prstGeom prst="roundRect">
            <a:avLst>
              <a:gd fmla="val 79745" name="adj"/>
            </a:avLst>
          </a:prstGeom>
          <a:solidFill>
            <a:srgbClr val="FFFBEB"/>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txBox="1"/>
          <p:nvPr/>
        </p:nvSpPr>
        <p:spPr>
          <a:xfrm>
            <a:off x="558698" y="5896051"/>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9</a:t>
            </a:r>
            <a:endParaRPr b="0" i="0" sz="800" u="none" cap="none" strike="noStrike">
              <a:solidFill>
                <a:schemeClr val="dk1"/>
              </a:solidFill>
              <a:latin typeface="Calibri"/>
              <a:ea typeface="Calibri"/>
              <a:cs typeface="Calibri"/>
              <a:sym typeface="Calibri"/>
            </a:endParaRPr>
          </a:p>
        </p:txBody>
      </p:sp>
      <p:sp>
        <p:nvSpPr>
          <p:cNvPr id="449" name="Google Shape;449;p9"/>
          <p:cNvSpPr/>
          <p:nvPr/>
        </p:nvSpPr>
        <p:spPr>
          <a:xfrm>
            <a:off x="666598" y="5935370"/>
            <a:ext cx="47400" cy="47400"/>
          </a:xfrm>
          <a:prstGeom prst="ellipse">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txBox="1"/>
          <p:nvPr/>
        </p:nvSpPr>
        <p:spPr>
          <a:xfrm>
            <a:off x="771754" y="5880506"/>
            <a:ext cx="7434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2400E"/>
              </a:buClr>
              <a:buSzPts val="800"/>
              <a:buFont typeface="Noto Sans JP"/>
              <a:buNone/>
            </a:pPr>
            <a:r>
              <a:rPr b="0" i="0" lang="en-US" sz="800" u="none" cap="none" strike="noStrike">
                <a:solidFill>
                  <a:srgbClr val="92400E"/>
                </a:solidFill>
                <a:latin typeface="Noto Sans JP"/>
                <a:ea typeface="Noto Sans JP"/>
                <a:cs typeface="Noto Sans JP"/>
                <a:sym typeface="Noto Sans JP"/>
              </a:rPr>
              <a:t>受入テスト支援</a:t>
            </a:r>
            <a:endParaRPr b="0" i="0" sz="800" u="none" cap="none" strike="noStrike">
              <a:solidFill>
                <a:schemeClr val="dk1"/>
              </a:solidFill>
              <a:latin typeface="Calibri"/>
              <a:ea typeface="Calibri"/>
              <a:cs typeface="Calibri"/>
              <a:sym typeface="Calibri"/>
            </a:endParaRPr>
          </a:p>
        </p:txBody>
      </p:sp>
      <p:sp>
        <p:nvSpPr>
          <p:cNvPr id="451" name="Google Shape;451;p9"/>
          <p:cNvSpPr/>
          <p:nvPr/>
        </p:nvSpPr>
        <p:spPr>
          <a:xfrm>
            <a:off x="437998" y="6075274"/>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9"/>
          <p:cNvSpPr txBox="1"/>
          <p:nvPr/>
        </p:nvSpPr>
        <p:spPr>
          <a:xfrm>
            <a:off x="508406" y="6100877"/>
            <a:ext cx="1812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10</a:t>
            </a:r>
            <a:endParaRPr b="0" i="0" sz="800" u="none" cap="none" strike="noStrike">
              <a:solidFill>
                <a:schemeClr val="dk1"/>
              </a:solidFill>
              <a:latin typeface="Calibri"/>
              <a:ea typeface="Calibri"/>
              <a:cs typeface="Calibri"/>
              <a:sym typeface="Calibri"/>
            </a:endParaRPr>
          </a:p>
        </p:txBody>
      </p:sp>
      <p:sp>
        <p:nvSpPr>
          <p:cNvPr id="453" name="Google Shape;453;p9"/>
          <p:cNvSpPr/>
          <p:nvPr/>
        </p:nvSpPr>
        <p:spPr>
          <a:xfrm>
            <a:off x="666598" y="6140196"/>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txBox="1"/>
          <p:nvPr/>
        </p:nvSpPr>
        <p:spPr>
          <a:xfrm>
            <a:off x="771754" y="6085332"/>
            <a:ext cx="10287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リグレッション自動化</a:t>
            </a:r>
            <a:endParaRPr b="0" i="0" sz="800" u="none" cap="none" strike="noStrike">
              <a:solidFill>
                <a:schemeClr val="dk1"/>
              </a:solidFill>
              <a:latin typeface="Calibri"/>
              <a:ea typeface="Calibri"/>
              <a:cs typeface="Calibri"/>
              <a:sym typeface="Calibri"/>
            </a:endParaRPr>
          </a:p>
        </p:txBody>
      </p:sp>
      <p:sp>
        <p:nvSpPr>
          <p:cNvPr id="455" name="Google Shape;455;p9"/>
          <p:cNvSpPr/>
          <p:nvPr/>
        </p:nvSpPr>
        <p:spPr>
          <a:xfrm>
            <a:off x="4311396" y="4232758"/>
            <a:ext cx="3571500" cy="181200"/>
          </a:xfrm>
          <a:prstGeom prst="roundRect">
            <a:avLst>
              <a:gd fmla="val 79745" name="adj"/>
            </a:avLst>
          </a:prstGeom>
          <a:solidFill>
            <a:srgbClr val="FEF2F2"/>
          </a:solidFill>
          <a:ln cap="flat" cmpd="sng" w="12700">
            <a:solidFill>
              <a:srgbClr val="FECA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9"/>
          <p:cNvSpPr txBox="1"/>
          <p:nvPr/>
        </p:nvSpPr>
        <p:spPr>
          <a:xfrm>
            <a:off x="4432097" y="4257446"/>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1</a:t>
            </a:r>
            <a:endParaRPr b="0" i="0" sz="800" u="none" cap="none" strike="noStrike">
              <a:solidFill>
                <a:schemeClr val="dk1"/>
              </a:solidFill>
              <a:latin typeface="Calibri"/>
              <a:ea typeface="Calibri"/>
              <a:cs typeface="Calibri"/>
              <a:sym typeface="Calibri"/>
            </a:endParaRPr>
          </a:p>
        </p:txBody>
      </p:sp>
      <p:sp>
        <p:nvSpPr>
          <p:cNvPr id="457" name="Google Shape;457;p9"/>
          <p:cNvSpPr/>
          <p:nvPr/>
        </p:nvSpPr>
        <p:spPr>
          <a:xfrm>
            <a:off x="4539996" y="4296766"/>
            <a:ext cx="47400" cy="47400"/>
          </a:xfrm>
          <a:prstGeom prst="ellipse">
            <a:avLst/>
          </a:prstGeom>
          <a:solidFill>
            <a:srgbClr val="EF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txBox="1"/>
          <p:nvPr/>
        </p:nvSpPr>
        <p:spPr>
          <a:xfrm>
            <a:off x="4645152" y="4241902"/>
            <a:ext cx="11916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91B1B"/>
              </a:buClr>
              <a:buSzPts val="800"/>
              <a:buFont typeface="Noto Sans JP"/>
              <a:buNone/>
            </a:pPr>
            <a:r>
              <a:rPr b="0" i="0" lang="en-US" sz="800" u="none" cap="none" strike="noStrike">
                <a:solidFill>
                  <a:srgbClr val="991B1B"/>
                </a:solidFill>
                <a:latin typeface="Noto Sans JP"/>
                <a:ea typeface="Noto Sans JP"/>
                <a:cs typeface="Noto Sans JP"/>
                <a:sym typeface="Noto Sans JP"/>
              </a:rPr>
              <a:t>リリース判定 (Go/No-Go)</a:t>
            </a:r>
            <a:endParaRPr b="0" i="0" sz="800" u="none" cap="none" strike="noStrike">
              <a:solidFill>
                <a:schemeClr val="dk1"/>
              </a:solidFill>
              <a:latin typeface="Calibri"/>
              <a:ea typeface="Calibri"/>
              <a:cs typeface="Calibri"/>
              <a:sym typeface="Calibri"/>
            </a:endParaRPr>
          </a:p>
        </p:txBody>
      </p:sp>
      <p:sp>
        <p:nvSpPr>
          <p:cNvPr id="459" name="Google Shape;459;p9"/>
          <p:cNvSpPr/>
          <p:nvPr/>
        </p:nvSpPr>
        <p:spPr>
          <a:xfrm>
            <a:off x="4311396" y="4437583"/>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txBox="1"/>
          <p:nvPr/>
        </p:nvSpPr>
        <p:spPr>
          <a:xfrm>
            <a:off x="4432097" y="4462272"/>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2</a:t>
            </a:r>
            <a:endParaRPr b="0" i="0" sz="800" u="none" cap="none" strike="noStrike">
              <a:solidFill>
                <a:schemeClr val="dk1"/>
              </a:solidFill>
              <a:latin typeface="Calibri"/>
              <a:ea typeface="Calibri"/>
              <a:cs typeface="Calibri"/>
              <a:sym typeface="Calibri"/>
            </a:endParaRPr>
          </a:p>
        </p:txBody>
      </p:sp>
      <p:sp>
        <p:nvSpPr>
          <p:cNvPr id="461" name="Google Shape;461;p9"/>
          <p:cNvSpPr/>
          <p:nvPr/>
        </p:nvSpPr>
        <p:spPr>
          <a:xfrm>
            <a:off x="4539996" y="4501591"/>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9"/>
          <p:cNvSpPr txBox="1"/>
          <p:nvPr/>
        </p:nvSpPr>
        <p:spPr>
          <a:xfrm>
            <a:off x="4645152" y="4446727"/>
            <a:ext cx="10956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CI/CDパイプライン構築</a:t>
            </a:r>
            <a:endParaRPr b="0" i="0" sz="800" u="none" cap="none" strike="noStrike">
              <a:solidFill>
                <a:schemeClr val="dk1"/>
              </a:solidFill>
              <a:latin typeface="Calibri"/>
              <a:ea typeface="Calibri"/>
              <a:cs typeface="Calibri"/>
              <a:sym typeface="Calibri"/>
            </a:endParaRPr>
          </a:p>
        </p:txBody>
      </p:sp>
      <p:sp>
        <p:nvSpPr>
          <p:cNvPr id="463" name="Google Shape;463;p9"/>
          <p:cNvSpPr/>
          <p:nvPr/>
        </p:nvSpPr>
        <p:spPr>
          <a:xfrm>
            <a:off x="4311396" y="4641494"/>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txBox="1"/>
          <p:nvPr/>
        </p:nvSpPr>
        <p:spPr>
          <a:xfrm>
            <a:off x="4432097" y="4667098"/>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3</a:t>
            </a:r>
            <a:endParaRPr b="0" i="0" sz="800" u="none" cap="none" strike="noStrike">
              <a:solidFill>
                <a:schemeClr val="dk1"/>
              </a:solidFill>
              <a:latin typeface="Calibri"/>
              <a:ea typeface="Calibri"/>
              <a:cs typeface="Calibri"/>
              <a:sym typeface="Calibri"/>
            </a:endParaRPr>
          </a:p>
        </p:txBody>
      </p:sp>
      <p:sp>
        <p:nvSpPr>
          <p:cNvPr id="465" name="Google Shape;465;p9"/>
          <p:cNvSpPr/>
          <p:nvPr/>
        </p:nvSpPr>
        <p:spPr>
          <a:xfrm>
            <a:off x="4539996" y="4706417"/>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9"/>
          <p:cNvSpPr txBox="1"/>
          <p:nvPr/>
        </p:nvSpPr>
        <p:spPr>
          <a:xfrm>
            <a:off x="4645152" y="4651553"/>
            <a:ext cx="10287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ステージングデプロイ</a:t>
            </a:r>
            <a:endParaRPr b="0" i="0" sz="800" u="none" cap="none" strike="noStrike">
              <a:solidFill>
                <a:schemeClr val="dk1"/>
              </a:solidFill>
              <a:latin typeface="Calibri"/>
              <a:ea typeface="Calibri"/>
              <a:cs typeface="Calibri"/>
              <a:sym typeface="Calibri"/>
            </a:endParaRPr>
          </a:p>
        </p:txBody>
      </p:sp>
      <p:sp>
        <p:nvSpPr>
          <p:cNvPr id="467" name="Google Shape;467;p9"/>
          <p:cNvSpPr/>
          <p:nvPr/>
        </p:nvSpPr>
        <p:spPr>
          <a:xfrm>
            <a:off x="4311396" y="4846320"/>
            <a:ext cx="3571500" cy="181200"/>
          </a:xfrm>
          <a:prstGeom prst="roundRect">
            <a:avLst>
              <a:gd fmla="val 79745" name="adj"/>
            </a:avLst>
          </a:prstGeom>
          <a:solidFill>
            <a:srgbClr val="FFFBEB"/>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txBox="1"/>
          <p:nvPr/>
        </p:nvSpPr>
        <p:spPr>
          <a:xfrm>
            <a:off x="4432097" y="4871923"/>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4</a:t>
            </a:r>
            <a:endParaRPr b="0" i="0" sz="800" u="none" cap="none" strike="noStrike">
              <a:solidFill>
                <a:schemeClr val="dk1"/>
              </a:solidFill>
              <a:latin typeface="Calibri"/>
              <a:ea typeface="Calibri"/>
              <a:cs typeface="Calibri"/>
              <a:sym typeface="Calibri"/>
            </a:endParaRPr>
          </a:p>
        </p:txBody>
      </p:sp>
      <p:sp>
        <p:nvSpPr>
          <p:cNvPr id="469" name="Google Shape;469;p9"/>
          <p:cNvSpPr/>
          <p:nvPr/>
        </p:nvSpPr>
        <p:spPr>
          <a:xfrm>
            <a:off x="4539996" y="4911242"/>
            <a:ext cx="47400" cy="47400"/>
          </a:xfrm>
          <a:prstGeom prst="ellipse">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9"/>
          <p:cNvSpPr txBox="1"/>
          <p:nvPr/>
        </p:nvSpPr>
        <p:spPr>
          <a:xfrm>
            <a:off x="4645152" y="4856378"/>
            <a:ext cx="8385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2400E"/>
              </a:buClr>
              <a:buSzPts val="800"/>
              <a:buFont typeface="Noto Sans JP"/>
              <a:buNone/>
            </a:pPr>
            <a:r>
              <a:rPr b="0" i="0" lang="en-US" sz="800" u="none" cap="none" strike="noStrike">
                <a:solidFill>
                  <a:srgbClr val="92400E"/>
                </a:solidFill>
                <a:latin typeface="Noto Sans JP"/>
                <a:ea typeface="Noto Sans JP"/>
                <a:cs typeface="Noto Sans JP"/>
                <a:sym typeface="Noto Sans JP"/>
              </a:rPr>
              <a:t>本番デプロイ実行</a:t>
            </a:r>
            <a:endParaRPr b="0" i="0" sz="800" u="none" cap="none" strike="noStrike">
              <a:solidFill>
                <a:schemeClr val="dk1"/>
              </a:solidFill>
              <a:latin typeface="Calibri"/>
              <a:ea typeface="Calibri"/>
              <a:cs typeface="Calibri"/>
              <a:sym typeface="Calibri"/>
            </a:endParaRPr>
          </a:p>
        </p:txBody>
      </p:sp>
      <p:sp>
        <p:nvSpPr>
          <p:cNvPr id="471" name="Google Shape;471;p9"/>
          <p:cNvSpPr/>
          <p:nvPr/>
        </p:nvSpPr>
        <p:spPr>
          <a:xfrm>
            <a:off x="4311396" y="5051146"/>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txBox="1"/>
          <p:nvPr/>
        </p:nvSpPr>
        <p:spPr>
          <a:xfrm>
            <a:off x="4432097" y="5076749"/>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5</a:t>
            </a:r>
            <a:endParaRPr b="0" i="0" sz="800" u="none" cap="none" strike="noStrike">
              <a:solidFill>
                <a:schemeClr val="dk1"/>
              </a:solidFill>
              <a:latin typeface="Calibri"/>
              <a:ea typeface="Calibri"/>
              <a:cs typeface="Calibri"/>
              <a:sym typeface="Calibri"/>
            </a:endParaRPr>
          </a:p>
        </p:txBody>
      </p:sp>
      <p:sp>
        <p:nvSpPr>
          <p:cNvPr id="473" name="Google Shape;473;p9"/>
          <p:cNvSpPr/>
          <p:nvPr/>
        </p:nvSpPr>
        <p:spPr>
          <a:xfrm>
            <a:off x="4539996" y="5116068"/>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9"/>
          <p:cNvSpPr txBox="1"/>
          <p:nvPr/>
        </p:nvSpPr>
        <p:spPr>
          <a:xfrm>
            <a:off x="4645152" y="5061204"/>
            <a:ext cx="9720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DBマイグレーション</a:t>
            </a:r>
            <a:endParaRPr b="0" i="0" sz="800" u="none" cap="none" strike="noStrike">
              <a:solidFill>
                <a:schemeClr val="dk1"/>
              </a:solidFill>
              <a:latin typeface="Calibri"/>
              <a:ea typeface="Calibri"/>
              <a:cs typeface="Calibri"/>
              <a:sym typeface="Calibri"/>
            </a:endParaRPr>
          </a:p>
        </p:txBody>
      </p:sp>
      <p:sp>
        <p:nvSpPr>
          <p:cNvPr id="475" name="Google Shape;475;p9"/>
          <p:cNvSpPr/>
          <p:nvPr/>
        </p:nvSpPr>
        <p:spPr>
          <a:xfrm>
            <a:off x="4311396" y="5255971"/>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9"/>
          <p:cNvSpPr txBox="1"/>
          <p:nvPr/>
        </p:nvSpPr>
        <p:spPr>
          <a:xfrm>
            <a:off x="4432097" y="5281574"/>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6</a:t>
            </a:r>
            <a:endParaRPr b="0" i="0" sz="800" u="none" cap="none" strike="noStrike">
              <a:solidFill>
                <a:schemeClr val="dk1"/>
              </a:solidFill>
              <a:latin typeface="Calibri"/>
              <a:ea typeface="Calibri"/>
              <a:cs typeface="Calibri"/>
              <a:sym typeface="Calibri"/>
            </a:endParaRPr>
          </a:p>
        </p:txBody>
      </p:sp>
      <p:sp>
        <p:nvSpPr>
          <p:cNvPr id="477" name="Google Shape;477;p9"/>
          <p:cNvSpPr/>
          <p:nvPr/>
        </p:nvSpPr>
        <p:spPr>
          <a:xfrm>
            <a:off x="4539996" y="5320894"/>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txBox="1"/>
          <p:nvPr/>
        </p:nvSpPr>
        <p:spPr>
          <a:xfrm>
            <a:off x="4645152" y="5266030"/>
            <a:ext cx="11622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監視メトリクス/アラート</a:t>
            </a:r>
            <a:endParaRPr b="0" i="0" sz="800" u="none" cap="none" strike="noStrike">
              <a:solidFill>
                <a:schemeClr val="dk1"/>
              </a:solidFill>
              <a:latin typeface="Calibri"/>
              <a:ea typeface="Calibri"/>
              <a:cs typeface="Calibri"/>
              <a:sym typeface="Calibri"/>
            </a:endParaRPr>
          </a:p>
        </p:txBody>
      </p:sp>
      <p:sp>
        <p:nvSpPr>
          <p:cNvPr id="479" name="Google Shape;479;p9"/>
          <p:cNvSpPr/>
          <p:nvPr/>
        </p:nvSpPr>
        <p:spPr>
          <a:xfrm>
            <a:off x="4311396" y="5460797"/>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txBox="1"/>
          <p:nvPr/>
        </p:nvSpPr>
        <p:spPr>
          <a:xfrm>
            <a:off x="4432097" y="5486400"/>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7</a:t>
            </a:r>
            <a:endParaRPr b="0" i="0" sz="800" u="none" cap="none" strike="noStrike">
              <a:solidFill>
                <a:schemeClr val="dk1"/>
              </a:solidFill>
              <a:latin typeface="Calibri"/>
              <a:ea typeface="Calibri"/>
              <a:cs typeface="Calibri"/>
              <a:sym typeface="Calibri"/>
            </a:endParaRPr>
          </a:p>
        </p:txBody>
      </p:sp>
      <p:sp>
        <p:nvSpPr>
          <p:cNvPr id="481" name="Google Shape;481;p9"/>
          <p:cNvSpPr/>
          <p:nvPr/>
        </p:nvSpPr>
        <p:spPr>
          <a:xfrm>
            <a:off x="4539996" y="5525719"/>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txBox="1"/>
          <p:nvPr/>
        </p:nvSpPr>
        <p:spPr>
          <a:xfrm>
            <a:off x="4645152" y="5470855"/>
            <a:ext cx="9336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ログ収集・異常検知</a:t>
            </a:r>
            <a:endParaRPr b="0" i="0" sz="800" u="none" cap="none" strike="noStrike">
              <a:solidFill>
                <a:schemeClr val="dk1"/>
              </a:solidFill>
              <a:latin typeface="Calibri"/>
              <a:ea typeface="Calibri"/>
              <a:cs typeface="Calibri"/>
              <a:sym typeface="Calibri"/>
            </a:endParaRPr>
          </a:p>
        </p:txBody>
      </p:sp>
      <p:sp>
        <p:nvSpPr>
          <p:cNvPr id="483" name="Google Shape;483;p9"/>
          <p:cNvSpPr/>
          <p:nvPr/>
        </p:nvSpPr>
        <p:spPr>
          <a:xfrm>
            <a:off x="4311396" y="5665622"/>
            <a:ext cx="3571500" cy="181200"/>
          </a:xfrm>
          <a:prstGeom prst="roundRect">
            <a:avLst>
              <a:gd fmla="val 79745" name="adj"/>
            </a:avLst>
          </a:prstGeom>
          <a:solidFill>
            <a:srgbClr val="FFFBEB"/>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9"/>
          <p:cNvSpPr txBox="1"/>
          <p:nvPr/>
        </p:nvSpPr>
        <p:spPr>
          <a:xfrm>
            <a:off x="4432097" y="5691226"/>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8</a:t>
            </a:r>
            <a:endParaRPr b="0" i="0" sz="800" u="none" cap="none" strike="noStrike">
              <a:solidFill>
                <a:schemeClr val="dk1"/>
              </a:solidFill>
              <a:latin typeface="Calibri"/>
              <a:ea typeface="Calibri"/>
              <a:cs typeface="Calibri"/>
              <a:sym typeface="Calibri"/>
            </a:endParaRPr>
          </a:p>
        </p:txBody>
      </p:sp>
      <p:sp>
        <p:nvSpPr>
          <p:cNvPr id="485" name="Google Shape;485;p9"/>
          <p:cNvSpPr/>
          <p:nvPr/>
        </p:nvSpPr>
        <p:spPr>
          <a:xfrm>
            <a:off x="4539996" y="5730545"/>
            <a:ext cx="47400" cy="47400"/>
          </a:xfrm>
          <a:prstGeom prst="ellipse">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txBox="1"/>
          <p:nvPr/>
        </p:nvSpPr>
        <p:spPr>
          <a:xfrm>
            <a:off x="4645152" y="5675681"/>
            <a:ext cx="10287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2400E"/>
              </a:buClr>
              <a:buSzPts val="800"/>
              <a:buFont typeface="Noto Sans JP"/>
              <a:buNone/>
            </a:pPr>
            <a:r>
              <a:rPr b="0" i="0" lang="en-US" sz="800" u="none" cap="none" strike="noStrike">
                <a:solidFill>
                  <a:srgbClr val="92400E"/>
                </a:solidFill>
                <a:latin typeface="Noto Sans JP"/>
                <a:ea typeface="Noto Sans JP"/>
                <a:cs typeface="Noto Sans JP"/>
                <a:sym typeface="Noto Sans JP"/>
              </a:rPr>
              <a:t>インシデント初動対応</a:t>
            </a:r>
            <a:endParaRPr b="0" i="0" sz="800" u="none" cap="none" strike="noStrike">
              <a:solidFill>
                <a:schemeClr val="dk1"/>
              </a:solidFill>
              <a:latin typeface="Calibri"/>
              <a:ea typeface="Calibri"/>
              <a:cs typeface="Calibri"/>
              <a:sym typeface="Calibri"/>
            </a:endParaRPr>
          </a:p>
        </p:txBody>
      </p:sp>
      <p:sp>
        <p:nvSpPr>
          <p:cNvPr id="487" name="Google Shape;487;p9"/>
          <p:cNvSpPr/>
          <p:nvPr/>
        </p:nvSpPr>
        <p:spPr>
          <a:xfrm>
            <a:off x="4311396" y="5870448"/>
            <a:ext cx="3571500" cy="181200"/>
          </a:xfrm>
          <a:prstGeom prst="roundRect">
            <a:avLst>
              <a:gd fmla="val 79745" name="adj"/>
            </a:avLst>
          </a:prstGeom>
          <a:solidFill>
            <a:srgbClr val="FFFBEB"/>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9"/>
          <p:cNvSpPr txBox="1"/>
          <p:nvPr/>
        </p:nvSpPr>
        <p:spPr>
          <a:xfrm>
            <a:off x="4432097" y="5896051"/>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9</a:t>
            </a:r>
            <a:endParaRPr b="0" i="0" sz="800" u="none" cap="none" strike="noStrike">
              <a:solidFill>
                <a:schemeClr val="dk1"/>
              </a:solidFill>
              <a:latin typeface="Calibri"/>
              <a:ea typeface="Calibri"/>
              <a:cs typeface="Calibri"/>
              <a:sym typeface="Calibri"/>
            </a:endParaRPr>
          </a:p>
        </p:txBody>
      </p:sp>
      <p:sp>
        <p:nvSpPr>
          <p:cNvPr id="489" name="Google Shape;489;p9"/>
          <p:cNvSpPr/>
          <p:nvPr/>
        </p:nvSpPr>
        <p:spPr>
          <a:xfrm>
            <a:off x="4539996" y="5935370"/>
            <a:ext cx="47400" cy="47400"/>
          </a:xfrm>
          <a:prstGeom prst="ellipse">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txBox="1"/>
          <p:nvPr/>
        </p:nvSpPr>
        <p:spPr>
          <a:xfrm>
            <a:off x="4645152" y="5880506"/>
            <a:ext cx="9246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2400E"/>
              </a:buClr>
              <a:buSzPts val="800"/>
              <a:buFont typeface="Noto Sans JP"/>
              <a:buNone/>
            </a:pPr>
            <a:r>
              <a:rPr b="0" i="0" lang="en-US" sz="800" u="none" cap="none" strike="noStrike">
                <a:solidFill>
                  <a:srgbClr val="92400E"/>
                </a:solidFill>
                <a:latin typeface="Noto Sans JP"/>
                <a:ea typeface="Noto Sans JP"/>
                <a:cs typeface="Noto Sans JP"/>
                <a:sym typeface="Noto Sans JP"/>
              </a:rPr>
              <a:t>根本原因分析 (RCA)</a:t>
            </a:r>
            <a:endParaRPr b="0" i="0" sz="800" u="none" cap="none" strike="noStrike">
              <a:solidFill>
                <a:schemeClr val="dk1"/>
              </a:solidFill>
              <a:latin typeface="Calibri"/>
              <a:ea typeface="Calibri"/>
              <a:cs typeface="Calibri"/>
              <a:sym typeface="Calibri"/>
            </a:endParaRPr>
          </a:p>
        </p:txBody>
      </p:sp>
      <p:sp>
        <p:nvSpPr>
          <p:cNvPr id="491" name="Google Shape;491;p9"/>
          <p:cNvSpPr/>
          <p:nvPr/>
        </p:nvSpPr>
        <p:spPr>
          <a:xfrm>
            <a:off x="4311396" y="6075274"/>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txBox="1"/>
          <p:nvPr/>
        </p:nvSpPr>
        <p:spPr>
          <a:xfrm>
            <a:off x="4381805" y="6100877"/>
            <a:ext cx="1812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10</a:t>
            </a:r>
            <a:endParaRPr b="0" i="0" sz="800" u="none" cap="none" strike="noStrike">
              <a:solidFill>
                <a:schemeClr val="dk1"/>
              </a:solidFill>
              <a:latin typeface="Calibri"/>
              <a:ea typeface="Calibri"/>
              <a:cs typeface="Calibri"/>
              <a:sym typeface="Calibri"/>
            </a:endParaRPr>
          </a:p>
        </p:txBody>
      </p:sp>
      <p:sp>
        <p:nvSpPr>
          <p:cNvPr id="493" name="Google Shape;493;p9"/>
          <p:cNvSpPr/>
          <p:nvPr/>
        </p:nvSpPr>
        <p:spPr>
          <a:xfrm>
            <a:off x="4539996" y="6140196"/>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9"/>
          <p:cNvSpPr txBox="1"/>
          <p:nvPr/>
        </p:nvSpPr>
        <p:spPr>
          <a:xfrm>
            <a:off x="4645152" y="6085332"/>
            <a:ext cx="13149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パフォーマンスチューニング</a:t>
            </a:r>
            <a:endParaRPr b="0" i="0" sz="800" u="none" cap="none" strike="noStrike">
              <a:solidFill>
                <a:schemeClr val="dk1"/>
              </a:solidFill>
              <a:latin typeface="Calibri"/>
              <a:ea typeface="Calibri"/>
              <a:cs typeface="Calibri"/>
              <a:sym typeface="Calibri"/>
            </a:endParaRPr>
          </a:p>
        </p:txBody>
      </p:sp>
      <p:sp>
        <p:nvSpPr>
          <p:cNvPr id="495" name="Google Shape;495;p9"/>
          <p:cNvSpPr/>
          <p:nvPr/>
        </p:nvSpPr>
        <p:spPr>
          <a:xfrm>
            <a:off x="8184794" y="4232758"/>
            <a:ext cx="3571500" cy="181200"/>
          </a:xfrm>
          <a:prstGeom prst="roundRect">
            <a:avLst>
              <a:gd fmla="val 79745" name="adj"/>
            </a:avLst>
          </a:prstGeom>
          <a:solidFill>
            <a:srgbClr val="FFFBEB"/>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txBox="1"/>
          <p:nvPr/>
        </p:nvSpPr>
        <p:spPr>
          <a:xfrm>
            <a:off x="8305495" y="4257446"/>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1</a:t>
            </a:r>
            <a:endParaRPr b="0" i="0" sz="800" u="none" cap="none" strike="noStrike">
              <a:solidFill>
                <a:schemeClr val="dk1"/>
              </a:solidFill>
              <a:latin typeface="Calibri"/>
              <a:ea typeface="Calibri"/>
              <a:cs typeface="Calibri"/>
              <a:sym typeface="Calibri"/>
            </a:endParaRPr>
          </a:p>
        </p:txBody>
      </p:sp>
      <p:sp>
        <p:nvSpPr>
          <p:cNvPr id="497" name="Google Shape;497;p9"/>
          <p:cNvSpPr/>
          <p:nvPr/>
        </p:nvSpPr>
        <p:spPr>
          <a:xfrm>
            <a:off x="8413394" y="4296766"/>
            <a:ext cx="47400" cy="47400"/>
          </a:xfrm>
          <a:prstGeom prst="ellipse">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9"/>
          <p:cNvSpPr txBox="1"/>
          <p:nvPr/>
        </p:nvSpPr>
        <p:spPr>
          <a:xfrm>
            <a:off x="8518550" y="4241902"/>
            <a:ext cx="7434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2400E"/>
              </a:buClr>
              <a:buSzPts val="800"/>
              <a:buFont typeface="Noto Sans JP"/>
              <a:buNone/>
            </a:pPr>
            <a:r>
              <a:rPr b="0" i="0" lang="en-US" sz="800" u="none" cap="none" strike="noStrike">
                <a:solidFill>
                  <a:srgbClr val="92400E"/>
                </a:solidFill>
                <a:latin typeface="Noto Sans JP"/>
                <a:ea typeface="Noto Sans JP"/>
                <a:cs typeface="Noto Sans JP"/>
                <a:sym typeface="Noto Sans JP"/>
              </a:rPr>
              <a:t>バグトリアージ</a:t>
            </a:r>
            <a:endParaRPr b="0" i="0" sz="800" u="none" cap="none" strike="noStrike">
              <a:solidFill>
                <a:schemeClr val="dk1"/>
              </a:solidFill>
              <a:latin typeface="Calibri"/>
              <a:ea typeface="Calibri"/>
              <a:cs typeface="Calibri"/>
              <a:sym typeface="Calibri"/>
            </a:endParaRPr>
          </a:p>
        </p:txBody>
      </p:sp>
      <p:sp>
        <p:nvSpPr>
          <p:cNvPr id="499" name="Google Shape;499;p9"/>
          <p:cNvSpPr/>
          <p:nvPr/>
        </p:nvSpPr>
        <p:spPr>
          <a:xfrm>
            <a:off x="8184794" y="4437583"/>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txBox="1"/>
          <p:nvPr/>
        </p:nvSpPr>
        <p:spPr>
          <a:xfrm>
            <a:off x="8305495" y="4462272"/>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2</a:t>
            </a:r>
            <a:endParaRPr b="0" i="0" sz="800" u="none" cap="none" strike="noStrike">
              <a:solidFill>
                <a:schemeClr val="dk1"/>
              </a:solidFill>
              <a:latin typeface="Calibri"/>
              <a:ea typeface="Calibri"/>
              <a:cs typeface="Calibri"/>
              <a:sym typeface="Calibri"/>
            </a:endParaRPr>
          </a:p>
        </p:txBody>
      </p:sp>
      <p:sp>
        <p:nvSpPr>
          <p:cNvPr id="501" name="Google Shape;501;p9"/>
          <p:cNvSpPr/>
          <p:nvPr/>
        </p:nvSpPr>
        <p:spPr>
          <a:xfrm>
            <a:off x="8413394" y="4501591"/>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9"/>
          <p:cNvSpPr txBox="1"/>
          <p:nvPr/>
        </p:nvSpPr>
        <p:spPr>
          <a:xfrm>
            <a:off x="8518550" y="4446727"/>
            <a:ext cx="9720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原因特定 (ログ/再現)</a:t>
            </a:r>
            <a:endParaRPr b="0" i="0" sz="800" u="none" cap="none" strike="noStrike">
              <a:solidFill>
                <a:schemeClr val="dk1"/>
              </a:solidFill>
              <a:latin typeface="Calibri"/>
              <a:ea typeface="Calibri"/>
              <a:cs typeface="Calibri"/>
              <a:sym typeface="Calibri"/>
            </a:endParaRPr>
          </a:p>
        </p:txBody>
      </p:sp>
      <p:sp>
        <p:nvSpPr>
          <p:cNvPr id="503" name="Google Shape;503;p9"/>
          <p:cNvSpPr/>
          <p:nvPr/>
        </p:nvSpPr>
        <p:spPr>
          <a:xfrm>
            <a:off x="8184794" y="4641494"/>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9"/>
          <p:cNvSpPr txBox="1"/>
          <p:nvPr/>
        </p:nvSpPr>
        <p:spPr>
          <a:xfrm>
            <a:off x="8305495" y="4667098"/>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3</a:t>
            </a:r>
            <a:endParaRPr b="0" i="0" sz="800" u="none" cap="none" strike="noStrike">
              <a:solidFill>
                <a:schemeClr val="dk1"/>
              </a:solidFill>
              <a:latin typeface="Calibri"/>
              <a:ea typeface="Calibri"/>
              <a:cs typeface="Calibri"/>
              <a:sym typeface="Calibri"/>
            </a:endParaRPr>
          </a:p>
        </p:txBody>
      </p:sp>
      <p:sp>
        <p:nvSpPr>
          <p:cNvPr id="505" name="Google Shape;505;p9"/>
          <p:cNvSpPr/>
          <p:nvPr/>
        </p:nvSpPr>
        <p:spPr>
          <a:xfrm>
            <a:off x="8413394" y="4706417"/>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9"/>
          <p:cNvSpPr txBox="1"/>
          <p:nvPr/>
        </p:nvSpPr>
        <p:spPr>
          <a:xfrm>
            <a:off x="8518550" y="4651553"/>
            <a:ext cx="4572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修正実装</a:t>
            </a:r>
            <a:endParaRPr b="0" i="0" sz="800" u="none" cap="none" strike="noStrike">
              <a:solidFill>
                <a:schemeClr val="dk1"/>
              </a:solidFill>
              <a:latin typeface="Calibri"/>
              <a:ea typeface="Calibri"/>
              <a:cs typeface="Calibri"/>
              <a:sym typeface="Calibri"/>
            </a:endParaRPr>
          </a:p>
        </p:txBody>
      </p:sp>
      <p:sp>
        <p:nvSpPr>
          <p:cNvPr id="507" name="Google Shape;507;p9"/>
          <p:cNvSpPr/>
          <p:nvPr/>
        </p:nvSpPr>
        <p:spPr>
          <a:xfrm>
            <a:off x="8184794" y="4846320"/>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9"/>
          <p:cNvSpPr txBox="1"/>
          <p:nvPr/>
        </p:nvSpPr>
        <p:spPr>
          <a:xfrm>
            <a:off x="8305495" y="4871923"/>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4</a:t>
            </a:r>
            <a:endParaRPr b="0" i="0" sz="800" u="none" cap="none" strike="noStrike">
              <a:solidFill>
                <a:schemeClr val="dk1"/>
              </a:solidFill>
              <a:latin typeface="Calibri"/>
              <a:ea typeface="Calibri"/>
              <a:cs typeface="Calibri"/>
              <a:sym typeface="Calibri"/>
            </a:endParaRPr>
          </a:p>
        </p:txBody>
      </p:sp>
      <p:sp>
        <p:nvSpPr>
          <p:cNvPr id="509" name="Google Shape;509;p9"/>
          <p:cNvSpPr/>
          <p:nvPr/>
        </p:nvSpPr>
        <p:spPr>
          <a:xfrm>
            <a:off x="8413394" y="4911242"/>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9"/>
          <p:cNvSpPr txBox="1"/>
          <p:nvPr/>
        </p:nvSpPr>
        <p:spPr>
          <a:xfrm>
            <a:off x="8518550" y="4856378"/>
            <a:ext cx="9720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修正検証/回帰テスト</a:t>
            </a:r>
            <a:endParaRPr b="0" i="0" sz="800" u="none" cap="none" strike="noStrike">
              <a:solidFill>
                <a:schemeClr val="dk1"/>
              </a:solidFill>
              <a:latin typeface="Calibri"/>
              <a:ea typeface="Calibri"/>
              <a:cs typeface="Calibri"/>
              <a:sym typeface="Calibri"/>
            </a:endParaRPr>
          </a:p>
        </p:txBody>
      </p:sp>
      <p:sp>
        <p:nvSpPr>
          <p:cNvPr id="511" name="Google Shape;511;p9"/>
          <p:cNvSpPr/>
          <p:nvPr/>
        </p:nvSpPr>
        <p:spPr>
          <a:xfrm>
            <a:off x="8184794" y="5051146"/>
            <a:ext cx="3571500" cy="181200"/>
          </a:xfrm>
          <a:prstGeom prst="roundRect">
            <a:avLst>
              <a:gd fmla="val 79745" name="adj"/>
            </a:avLst>
          </a:prstGeom>
          <a:solidFill>
            <a:srgbClr val="FFFBEB"/>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9"/>
          <p:cNvSpPr txBox="1"/>
          <p:nvPr/>
        </p:nvSpPr>
        <p:spPr>
          <a:xfrm>
            <a:off x="8305495" y="5076749"/>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5</a:t>
            </a:r>
            <a:endParaRPr b="0" i="0" sz="800" u="none" cap="none" strike="noStrike">
              <a:solidFill>
                <a:schemeClr val="dk1"/>
              </a:solidFill>
              <a:latin typeface="Calibri"/>
              <a:ea typeface="Calibri"/>
              <a:cs typeface="Calibri"/>
              <a:sym typeface="Calibri"/>
            </a:endParaRPr>
          </a:p>
        </p:txBody>
      </p:sp>
      <p:sp>
        <p:nvSpPr>
          <p:cNvPr id="513" name="Google Shape;513;p9"/>
          <p:cNvSpPr/>
          <p:nvPr/>
        </p:nvSpPr>
        <p:spPr>
          <a:xfrm>
            <a:off x="8413394" y="5116068"/>
            <a:ext cx="47400" cy="47400"/>
          </a:xfrm>
          <a:prstGeom prst="ellipse">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9"/>
          <p:cNvSpPr txBox="1"/>
          <p:nvPr/>
        </p:nvSpPr>
        <p:spPr>
          <a:xfrm>
            <a:off x="8518550" y="5061204"/>
            <a:ext cx="9336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92400E"/>
              </a:buClr>
              <a:buSzPts val="800"/>
              <a:buFont typeface="Noto Sans JP"/>
              <a:buNone/>
            </a:pPr>
            <a:r>
              <a:rPr b="0" i="0" lang="en-US" sz="800" u="none" cap="none" strike="noStrike">
                <a:solidFill>
                  <a:srgbClr val="92400E"/>
                </a:solidFill>
                <a:latin typeface="Noto Sans JP"/>
                <a:ea typeface="Noto Sans JP"/>
                <a:cs typeface="Noto Sans JP"/>
                <a:sym typeface="Noto Sans JP"/>
              </a:rPr>
              <a:t>機能追加要望の分析</a:t>
            </a:r>
            <a:endParaRPr b="0" i="0" sz="800" u="none" cap="none" strike="noStrike">
              <a:solidFill>
                <a:schemeClr val="dk1"/>
              </a:solidFill>
              <a:latin typeface="Calibri"/>
              <a:ea typeface="Calibri"/>
              <a:cs typeface="Calibri"/>
              <a:sym typeface="Calibri"/>
            </a:endParaRPr>
          </a:p>
        </p:txBody>
      </p:sp>
      <p:sp>
        <p:nvSpPr>
          <p:cNvPr id="515" name="Google Shape;515;p9"/>
          <p:cNvSpPr/>
          <p:nvPr/>
        </p:nvSpPr>
        <p:spPr>
          <a:xfrm>
            <a:off x="8184794" y="5255971"/>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9"/>
          <p:cNvSpPr txBox="1"/>
          <p:nvPr/>
        </p:nvSpPr>
        <p:spPr>
          <a:xfrm>
            <a:off x="8305495" y="5281574"/>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6</a:t>
            </a:r>
            <a:endParaRPr b="0" i="0" sz="800" u="none" cap="none" strike="noStrike">
              <a:solidFill>
                <a:schemeClr val="dk1"/>
              </a:solidFill>
              <a:latin typeface="Calibri"/>
              <a:ea typeface="Calibri"/>
              <a:cs typeface="Calibri"/>
              <a:sym typeface="Calibri"/>
            </a:endParaRPr>
          </a:p>
        </p:txBody>
      </p:sp>
      <p:sp>
        <p:nvSpPr>
          <p:cNvPr id="517" name="Google Shape;517;p9"/>
          <p:cNvSpPr/>
          <p:nvPr/>
        </p:nvSpPr>
        <p:spPr>
          <a:xfrm>
            <a:off x="8413394" y="5320894"/>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9"/>
          <p:cNvSpPr txBox="1"/>
          <p:nvPr/>
        </p:nvSpPr>
        <p:spPr>
          <a:xfrm>
            <a:off x="8518550" y="5266030"/>
            <a:ext cx="7434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機能追加の実装</a:t>
            </a:r>
            <a:endParaRPr b="0" i="0" sz="800" u="none" cap="none" strike="noStrike">
              <a:solidFill>
                <a:schemeClr val="dk1"/>
              </a:solidFill>
              <a:latin typeface="Calibri"/>
              <a:ea typeface="Calibri"/>
              <a:cs typeface="Calibri"/>
              <a:sym typeface="Calibri"/>
            </a:endParaRPr>
          </a:p>
        </p:txBody>
      </p:sp>
      <p:sp>
        <p:nvSpPr>
          <p:cNvPr id="519" name="Google Shape;519;p9"/>
          <p:cNvSpPr/>
          <p:nvPr/>
        </p:nvSpPr>
        <p:spPr>
          <a:xfrm>
            <a:off x="8184794" y="5460797"/>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9"/>
          <p:cNvSpPr txBox="1"/>
          <p:nvPr/>
        </p:nvSpPr>
        <p:spPr>
          <a:xfrm>
            <a:off x="8305495" y="5486400"/>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7</a:t>
            </a:r>
            <a:endParaRPr b="0" i="0" sz="800" u="none" cap="none" strike="noStrike">
              <a:solidFill>
                <a:schemeClr val="dk1"/>
              </a:solidFill>
              <a:latin typeface="Calibri"/>
              <a:ea typeface="Calibri"/>
              <a:cs typeface="Calibri"/>
              <a:sym typeface="Calibri"/>
            </a:endParaRPr>
          </a:p>
        </p:txBody>
      </p:sp>
      <p:sp>
        <p:nvSpPr>
          <p:cNvPr id="521" name="Google Shape;521;p9"/>
          <p:cNvSpPr/>
          <p:nvPr/>
        </p:nvSpPr>
        <p:spPr>
          <a:xfrm>
            <a:off x="8413394" y="5525719"/>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9"/>
          <p:cNvSpPr txBox="1"/>
          <p:nvPr/>
        </p:nvSpPr>
        <p:spPr>
          <a:xfrm>
            <a:off x="8518550" y="5470855"/>
            <a:ext cx="8385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プロファイリング</a:t>
            </a:r>
            <a:endParaRPr b="0" i="0" sz="800" u="none" cap="none" strike="noStrike">
              <a:solidFill>
                <a:schemeClr val="dk1"/>
              </a:solidFill>
              <a:latin typeface="Calibri"/>
              <a:ea typeface="Calibri"/>
              <a:cs typeface="Calibri"/>
              <a:sym typeface="Calibri"/>
            </a:endParaRPr>
          </a:p>
        </p:txBody>
      </p:sp>
      <p:sp>
        <p:nvSpPr>
          <p:cNvPr id="523" name="Google Shape;523;p9"/>
          <p:cNvSpPr/>
          <p:nvPr/>
        </p:nvSpPr>
        <p:spPr>
          <a:xfrm>
            <a:off x="8184794" y="5665622"/>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9"/>
          <p:cNvSpPr txBox="1"/>
          <p:nvPr/>
        </p:nvSpPr>
        <p:spPr>
          <a:xfrm>
            <a:off x="8305495" y="5691226"/>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8</a:t>
            </a:r>
            <a:endParaRPr b="0" i="0" sz="800" u="none" cap="none" strike="noStrike">
              <a:solidFill>
                <a:schemeClr val="dk1"/>
              </a:solidFill>
              <a:latin typeface="Calibri"/>
              <a:ea typeface="Calibri"/>
              <a:cs typeface="Calibri"/>
              <a:sym typeface="Calibri"/>
            </a:endParaRPr>
          </a:p>
        </p:txBody>
      </p:sp>
      <p:sp>
        <p:nvSpPr>
          <p:cNvPr id="525" name="Google Shape;525;p9"/>
          <p:cNvSpPr/>
          <p:nvPr/>
        </p:nvSpPr>
        <p:spPr>
          <a:xfrm>
            <a:off x="8413394" y="5730545"/>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9"/>
          <p:cNvSpPr txBox="1"/>
          <p:nvPr/>
        </p:nvSpPr>
        <p:spPr>
          <a:xfrm>
            <a:off x="8518550" y="5675681"/>
            <a:ext cx="11622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脆弱性スキャン/依存更新</a:t>
            </a:r>
            <a:endParaRPr b="0" i="0" sz="800" u="none" cap="none" strike="noStrike">
              <a:solidFill>
                <a:schemeClr val="dk1"/>
              </a:solidFill>
              <a:latin typeface="Calibri"/>
              <a:ea typeface="Calibri"/>
              <a:cs typeface="Calibri"/>
              <a:sym typeface="Calibri"/>
            </a:endParaRPr>
          </a:p>
        </p:txBody>
      </p:sp>
      <p:sp>
        <p:nvSpPr>
          <p:cNvPr id="527" name="Google Shape;527;p9"/>
          <p:cNvSpPr/>
          <p:nvPr/>
        </p:nvSpPr>
        <p:spPr>
          <a:xfrm>
            <a:off x="8184794" y="5870448"/>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9"/>
          <p:cNvSpPr txBox="1"/>
          <p:nvPr/>
        </p:nvSpPr>
        <p:spPr>
          <a:xfrm>
            <a:off x="8305495" y="5896051"/>
            <a:ext cx="1335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9</a:t>
            </a:r>
            <a:endParaRPr b="0" i="0" sz="800" u="none" cap="none" strike="noStrike">
              <a:solidFill>
                <a:schemeClr val="dk1"/>
              </a:solidFill>
              <a:latin typeface="Calibri"/>
              <a:ea typeface="Calibri"/>
              <a:cs typeface="Calibri"/>
              <a:sym typeface="Calibri"/>
            </a:endParaRPr>
          </a:p>
        </p:txBody>
      </p:sp>
      <p:sp>
        <p:nvSpPr>
          <p:cNvPr id="529" name="Google Shape;529;p9"/>
          <p:cNvSpPr/>
          <p:nvPr/>
        </p:nvSpPr>
        <p:spPr>
          <a:xfrm>
            <a:off x="8413394" y="5935370"/>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9"/>
          <p:cNvSpPr txBox="1"/>
          <p:nvPr/>
        </p:nvSpPr>
        <p:spPr>
          <a:xfrm>
            <a:off x="8518550" y="5880506"/>
            <a:ext cx="5532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パッチ適用</a:t>
            </a:r>
            <a:endParaRPr b="0" i="0" sz="800" u="none" cap="none" strike="noStrike">
              <a:solidFill>
                <a:schemeClr val="dk1"/>
              </a:solidFill>
              <a:latin typeface="Calibri"/>
              <a:ea typeface="Calibri"/>
              <a:cs typeface="Calibri"/>
              <a:sym typeface="Calibri"/>
            </a:endParaRPr>
          </a:p>
        </p:txBody>
      </p:sp>
      <p:sp>
        <p:nvSpPr>
          <p:cNvPr id="531" name="Google Shape;531;p9"/>
          <p:cNvSpPr/>
          <p:nvPr/>
        </p:nvSpPr>
        <p:spPr>
          <a:xfrm>
            <a:off x="8184794" y="6075274"/>
            <a:ext cx="3571500" cy="181200"/>
          </a:xfrm>
          <a:prstGeom prst="roundRect">
            <a:avLst>
              <a:gd fmla="val 79745" name="adj"/>
            </a:avLst>
          </a:prstGeom>
          <a:solidFill>
            <a:srgbClr val="ECFDF5"/>
          </a:solidFill>
          <a:ln cap="flat" cmpd="sng" w="12700">
            <a:solidFill>
              <a:srgbClr val="D1F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9"/>
          <p:cNvSpPr txBox="1"/>
          <p:nvPr/>
        </p:nvSpPr>
        <p:spPr>
          <a:xfrm>
            <a:off x="8255203" y="6100877"/>
            <a:ext cx="181200" cy="124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rgbClr val="64748B"/>
              </a:buClr>
              <a:buSzPts val="800"/>
              <a:buFont typeface="Noto Sans JP"/>
              <a:buNone/>
            </a:pPr>
            <a:r>
              <a:rPr b="1" i="0" lang="en-US" sz="800" u="none" cap="none" strike="noStrike">
                <a:solidFill>
                  <a:srgbClr val="64748B"/>
                </a:solidFill>
                <a:latin typeface="Noto Sans JP"/>
                <a:ea typeface="Noto Sans JP"/>
                <a:cs typeface="Noto Sans JP"/>
                <a:sym typeface="Noto Sans JP"/>
              </a:rPr>
              <a:t>10</a:t>
            </a:r>
            <a:endParaRPr b="0" i="0" sz="800" u="none" cap="none" strike="noStrike">
              <a:solidFill>
                <a:schemeClr val="dk1"/>
              </a:solidFill>
              <a:latin typeface="Calibri"/>
              <a:ea typeface="Calibri"/>
              <a:cs typeface="Calibri"/>
              <a:sym typeface="Calibri"/>
            </a:endParaRPr>
          </a:p>
        </p:txBody>
      </p:sp>
      <p:sp>
        <p:nvSpPr>
          <p:cNvPr id="533" name="Google Shape;533;p9"/>
          <p:cNvSpPr/>
          <p:nvPr/>
        </p:nvSpPr>
        <p:spPr>
          <a:xfrm>
            <a:off x="8413394" y="6140196"/>
            <a:ext cx="47400" cy="474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9"/>
          <p:cNvSpPr txBox="1"/>
          <p:nvPr/>
        </p:nvSpPr>
        <p:spPr>
          <a:xfrm>
            <a:off x="8518550" y="6085332"/>
            <a:ext cx="838500" cy="143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65F46"/>
              </a:buClr>
              <a:buSzPts val="800"/>
              <a:buFont typeface="Noto Sans JP"/>
              <a:buNone/>
            </a:pPr>
            <a:r>
              <a:rPr b="0" i="0" lang="en-US" sz="800" u="none" cap="none" strike="noStrike">
                <a:solidFill>
                  <a:srgbClr val="065F46"/>
                </a:solidFill>
                <a:latin typeface="Noto Sans JP"/>
                <a:ea typeface="Noto Sans JP"/>
                <a:cs typeface="Noto Sans JP"/>
                <a:sym typeface="Noto Sans JP"/>
              </a:rPr>
              <a:t>ドキュメント更新</a:t>
            </a:r>
            <a:endParaRPr b="0" i="0" sz="8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10"/>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0"/>
          <p:cNvSpPr/>
          <p:nvPr/>
        </p:nvSpPr>
        <p:spPr>
          <a:xfrm>
            <a:off x="381305" y="924458"/>
            <a:ext cx="11430000" cy="192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0"/>
          <p:cNvSpPr txBox="1"/>
          <p:nvPr/>
        </p:nvSpPr>
        <p:spPr>
          <a:xfrm>
            <a:off x="381305" y="504749"/>
            <a:ext cx="6420000" cy="324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100"/>
              <a:buFont typeface="Noto Sans JP"/>
              <a:buNone/>
            </a:pPr>
            <a:r>
              <a:rPr b="1" i="0" lang="en-US" sz="2100" u="none" cap="none" strike="noStrike">
                <a:solidFill>
                  <a:srgbClr val="0F172A"/>
                </a:solidFill>
                <a:latin typeface="Noto Sans JP"/>
                <a:ea typeface="Noto Sans JP"/>
                <a:cs typeface="Noto Sans JP"/>
                <a:sym typeface="Noto Sans JP"/>
              </a:rPr>
              <a:t>要件定義フェーズ：10項目とAI代替可能性 Phase 1</a:t>
            </a:r>
            <a:endParaRPr b="0" i="0" sz="2100" u="none" cap="none" strike="noStrike">
              <a:solidFill>
                <a:schemeClr val="dk1"/>
              </a:solidFill>
              <a:latin typeface="Calibri"/>
              <a:ea typeface="Calibri"/>
              <a:cs typeface="Calibri"/>
              <a:sym typeface="Calibri"/>
            </a:endParaRPr>
          </a:p>
        </p:txBody>
      </p:sp>
      <p:sp>
        <p:nvSpPr>
          <p:cNvPr id="543" name="Google Shape;543;p10"/>
          <p:cNvSpPr/>
          <p:nvPr/>
        </p:nvSpPr>
        <p:spPr>
          <a:xfrm>
            <a:off x="381305" y="1129284"/>
            <a:ext cx="3685800" cy="1524300"/>
          </a:xfrm>
          <a:prstGeom prst="roundRect">
            <a:avLst>
              <a:gd fmla="val 4499" name="adj"/>
            </a:avLst>
          </a:prstGeom>
          <a:solidFill>
            <a:srgbClr val="FFFFFF"/>
          </a:solidFill>
          <a:ln cap="flat" cmpd="sng" w="38100">
            <a:solidFill>
              <a:srgbClr val="64748B"/>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44" name="Google Shape;544;p10"/>
          <p:cNvPicPr preferRelativeResize="0"/>
          <p:nvPr/>
        </p:nvPicPr>
        <p:blipFill rotWithShape="1">
          <a:blip r:embed="rId3">
            <a:alphaModFix/>
          </a:blip>
          <a:srcRect b="0" l="-2988" r="-2999" t="0"/>
          <a:stretch/>
        </p:blipFill>
        <p:spPr>
          <a:xfrm>
            <a:off x="580644" y="1334110"/>
            <a:ext cx="161849" cy="152705"/>
          </a:xfrm>
          <a:prstGeom prst="rect">
            <a:avLst/>
          </a:prstGeom>
          <a:noFill/>
          <a:ln>
            <a:noFill/>
          </a:ln>
        </p:spPr>
      </p:pic>
      <p:sp>
        <p:nvSpPr>
          <p:cNvPr id="545" name="Google Shape;545;p10"/>
          <p:cNvSpPr txBox="1"/>
          <p:nvPr/>
        </p:nvSpPr>
        <p:spPr>
          <a:xfrm>
            <a:off x="819302" y="1310335"/>
            <a:ext cx="9390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1000"/>
              <a:buFont typeface="Noto Sans JP"/>
              <a:buNone/>
            </a:pPr>
            <a:r>
              <a:rPr b="1" i="0" lang="en-US" sz="1000" u="none" cap="none" strike="noStrike">
                <a:solidFill>
                  <a:srgbClr val="475569"/>
                </a:solidFill>
                <a:latin typeface="Noto Sans JP"/>
                <a:ea typeface="Noto Sans JP"/>
                <a:cs typeface="Noto Sans JP"/>
                <a:sym typeface="Noto Sans JP"/>
              </a:rPr>
              <a:t>フェーズ概要</a:t>
            </a:r>
            <a:endParaRPr b="0" i="0" sz="1000" u="none" cap="none" strike="noStrike">
              <a:solidFill>
                <a:schemeClr val="dk1"/>
              </a:solidFill>
              <a:latin typeface="Calibri"/>
              <a:ea typeface="Calibri"/>
              <a:cs typeface="Calibri"/>
              <a:sym typeface="Calibri"/>
            </a:endParaRPr>
          </a:p>
        </p:txBody>
      </p:sp>
      <p:sp>
        <p:nvSpPr>
          <p:cNvPr id="546" name="Google Shape;546;p10"/>
          <p:cNvSpPr/>
          <p:nvPr/>
        </p:nvSpPr>
        <p:spPr>
          <a:xfrm>
            <a:off x="4254703" y="1129284"/>
            <a:ext cx="3685800" cy="1524300"/>
          </a:xfrm>
          <a:prstGeom prst="roundRect">
            <a:avLst>
              <a:gd fmla="val 4499" name="adj"/>
            </a:avLst>
          </a:prstGeom>
          <a:solidFill>
            <a:srgbClr val="F0FDF4"/>
          </a:solidFill>
          <a:ln cap="flat" cmpd="sng" w="38100">
            <a:solidFill>
              <a:srgbClr val="DCFCE7"/>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47" name="Google Shape;547;p10"/>
          <p:cNvPicPr preferRelativeResize="0"/>
          <p:nvPr/>
        </p:nvPicPr>
        <p:blipFill rotWithShape="1">
          <a:blip r:embed="rId4">
            <a:alphaModFix/>
          </a:blip>
          <a:srcRect b="0" l="-2454" r="-2454" t="0"/>
          <a:stretch/>
        </p:blipFill>
        <p:spPr>
          <a:xfrm>
            <a:off x="4454957" y="1334110"/>
            <a:ext cx="200254" cy="152705"/>
          </a:xfrm>
          <a:prstGeom prst="rect">
            <a:avLst/>
          </a:prstGeom>
          <a:noFill/>
          <a:ln>
            <a:noFill/>
          </a:ln>
        </p:spPr>
      </p:pic>
      <p:sp>
        <p:nvSpPr>
          <p:cNvPr id="548" name="Google Shape;548;p10"/>
          <p:cNvSpPr txBox="1"/>
          <p:nvPr/>
        </p:nvSpPr>
        <p:spPr>
          <a:xfrm>
            <a:off x="4731106" y="1310335"/>
            <a:ext cx="12243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59669"/>
              </a:buClr>
              <a:buSzPts val="1000"/>
              <a:buFont typeface="Noto Sans JP"/>
              <a:buNone/>
            </a:pPr>
            <a:r>
              <a:rPr b="1" i="0" lang="en-US" sz="1000" u="none" cap="none" strike="noStrike">
                <a:solidFill>
                  <a:srgbClr val="059669"/>
                </a:solidFill>
                <a:latin typeface="Noto Sans JP"/>
                <a:ea typeface="Noto Sans JP"/>
                <a:cs typeface="Noto Sans JP"/>
                <a:sym typeface="Noto Sans JP"/>
              </a:rPr>
              <a:t>AI活用のポイント</a:t>
            </a:r>
            <a:endParaRPr b="0" i="0" sz="1000" u="none" cap="none" strike="noStrike">
              <a:solidFill>
                <a:schemeClr val="dk1"/>
              </a:solidFill>
              <a:latin typeface="Calibri"/>
              <a:ea typeface="Calibri"/>
              <a:cs typeface="Calibri"/>
              <a:sym typeface="Calibri"/>
            </a:endParaRPr>
          </a:p>
        </p:txBody>
      </p:sp>
      <p:sp>
        <p:nvSpPr>
          <p:cNvPr id="549" name="Google Shape;549;p10"/>
          <p:cNvSpPr/>
          <p:nvPr/>
        </p:nvSpPr>
        <p:spPr>
          <a:xfrm>
            <a:off x="8128102" y="1129284"/>
            <a:ext cx="3685800" cy="1524300"/>
          </a:xfrm>
          <a:prstGeom prst="roundRect">
            <a:avLst>
              <a:gd fmla="val 4499" name="adj"/>
            </a:avLst>
          </a:prstGeom>
          <a:solidFill>
            <a:srgbClr val="FEF2F2"/>
          </a:solidFill>
          <a:ln cap="flat" cmpd="sng" w="38100">
            <a:solidFill>
              <a:srgbClr val="FEE2E2"/>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50" name="Google Shape;550;p10"/>
          <p:cNvPicPr preferRelativeResize="0"/>
          <p:nvPr/>
        </p:nvPicPr>
        <p:blipFill rotWithShape="1">
          <a:blip r:embed="rId5">
            <a:alphaModFix/>
          </a:blip>
          <a:srcRect b="0" l="-3384" r="-3373" t="0"/>
          <a:stretch/>
        </p:blipFill>
        <p:spPr>
          <a:xfrm>
            <a:off x="8328355" y="1334110"/>
            <a:ext cx="142646" cy="152705"/>
          </a:xfrm>
          <a:prstGeom prst="rect">
            <a:avLst/>
          </a:prstGeom>
          <a:noFill/>
          <a:ln>
            <a:noFill/>
          </a:ln>
        </p:spPr>
      </p:pic>
      <p:sp>
        <p:nvSpPr>
          <p:cNvPr id="551" name="Google Shape;551;p10"/>
          <p:cNvSpPr txBox="1"/>
          <p:nvPr/>
        </p:nvSpPr>
        <p:spPr>
          <a:xfrm>
            <a:off x="8546897" y="1310335"/>
            <a:ext cx="8055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91C1C"/>
              </a:buClr>
              <a:buSzPts val="1000"/>
              <a:buFont typeface="Noto Sans JP"/>
              <a:buNone/>
            </a:pPr>
            <a:r>
              <a:rPr b="1" i="0" lang="en-US" sz="1000" u="none" cap="none" strike="noStrike">
                <a:solidFill>
                  <a:srgbClr val="B91C1C"/>
                </a:solidFill>
                <a:latin typeface="Noto Sans JP"/>
                <a:ea typeface="Noto Sans JP"/>
                <a:cs typeface="Noto Sans JP"/>
                <a:sym typeface="Noto Sans JP"/>
              </a:rPr>
              <a:t>人間の役割</a:t>
            </a:r>
            <a:endParaRPr b="0" i="0" sz="1000" u="none" cap="none" strike="noStrike">
              <a:solidFill>
                <a:schemeClr val="dk1"/>
              </a:solidFill>
              <a:latin typeface="Calibri"/>
              <a:ea typeface="Calibri"/>
              <a:cs typeface="Calibri"/>
              <a:sym typeface="Calibri"/>
            </a:endParaRPr>
          </a:p>
        </p:txBody>
      </p:sp>
      <p:sp>
        <p:nvSpPr>
          <p:cNvPr id="552" name="Google Shape;552;p10"/>
          <p:cNvSpPr/>
          <p:nvPr/>
        </p:nvSpPr>
        <p:spPr>
          <a:xfrm>
            <a:off x="381305" y="2891333"/>
            <a:ext cx="38400" cy="228600"/>
          </a:xfrm>
          <a:prstGeom prst="rect">
            <a:avLst/>
          </a:prstGeom>
          <a:solidFill>
            <a:srgbClr val="3B82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0"/>
          <p:cNvSpPr/>
          <p:nvPr/>
        </p:nvSpPr>
        <p:spPr>
          <a:xfrm>
            <a:off x="9141257" y="2968142"/>
            <a:ext cx="75900" cy="759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0"/>
          <p:cNvSpPr txBox="1"/>
          <p:nvPr/>
        </p:nvSpPr>
        <p:spPr>
          <a:xfrm>
            <a:off x="9274759" y="2920594"/>
            <a:ext cx="8001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900"/>
              <a:buFont typeface="Noto Sans JP"/>
              <a:buNone/>
            </a:pPr>
            <a:r>
              <a:rPr b="1" i="0" lang="en-US" sz="900" u="none" cap="none" strike="noStrike">
                <a:solidFill>
                  <a:srgbClr val="1E293B"/>
                </a:solidFill>
                <a:latin typeface="Noto Sans JP"/>
                <a:ea typeface="Noto Sans JP"/>
                <a:cs typeface="Noto Sans JP"/>
                <a:sym typeface="Noto Sans JP"/>
              </a:rPr>
              <a:t>AI代替可能 高</a:t>
            </a:r>
            <a:endParaRPr b="0" i="0" sz="900" u="none" cap="none" strike="noStrike">
              <a:solidFill>
                <a:schemeClr val="dk1"/>
              </a:solidFill>
              <a:latin typeface="Calibri"/>
              <a:ea typeface="Calibri"/>
              <a:cs typeface="Calibri"/>
              <a:sym typeface="Calibri"/>
            </a:endParaRPr>
          </a:p>
        </p:txBody>
      </p:sp>
      <p:sp>
        <p:nvSpPr>
          <p:cNvPr id="555" name="Google Shape;555;p10"/>
          <p:cNvSpPr/>
          <p:nvPr/>
        </p:nvSpPr>
        <p:spPr>
          <a:xfrm>
            <a:off x="10123322" y="2968142"/>
            <a:ext cx="75900" cy="75900"/>
          </a:xfrm>
          <a:prstGeom prst="ellipse">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0"/>
          <p:cNvSpPr txBox="1"/>
          <p:nvPr/>
        </p:nvSpPr>
        <p:spPr>
          <a:xfrm>
            <a:off x="10256825" y="2920594"/>
            <a:ext cx="9144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900"/>
              <a:buFont typeface="Noto Sans JP"/>
              <a:buNone/>
            </a:pPr>
            <a:r>
              <a:rPr b="1" i="0" lang="en-US" sz="900" u="none" cap="none" strike="noStrike">
                <a:solidFill>
                  <a:srgbClr val="1E293B"/>
                </a:solidFill>
                <a:latin typeface="Noto Sans JP"/>
                <a:ea typeface="Noto Sans JP"/>
                <a:cs typeface="Noto Sans JP"/>
                <a:sym typeface="Noto Sans JP"/>
              </a:rPr>
              <a:t>AI代替難易度 高</a:t>
            </a:r>
            <a:endParaRPr b="0" i="0" sz="900" u="none" cap="none" strike="noStrike">
              <a:solidFill>
                <a:schemeClr val="dk1"/>
              </a:solidFill>
              <a:latin typeface="Calibri"/>
              <a:ea typeface="Calibri"/>
              <a:cs typeface="Calibri"/>
              <a:sym typeface="Calibri"/>
            </a:endParaRPr>
          </a:p>
        </p:txBody>
      </p:sp>
      <p:sp>
        <p:nvSpPr>
          <p:cNvPr id="557" name="Google Shape;557;p10"/>
          <p:cNvSpPr/>
          <p:nvPr/>
        </p:nvSpPr>
        <p:spPr>
          <a:xfrm>
            <a:off x="11220602" y="2968142"/>
            <a:ext cx="75900" cy="75900"/>
          </a:xfrm>
          <a:prstGeom prst="ellipse">
            <a:avLst/>
          </a:prstGeom>
          <a:solidFill>
            <a:srgbClr val="EF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0"/>
          <p:cNvSpPr txBox="1"/>
          <p:nvPr/>
        </p:nvSpPr>
        <p:spPr>
          <a:xfrm>
            <a:off x="11354105" y="2920594"/>
            <a:ext cx="5532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900"/>
              <a:buFont typeface="Noto Sans JP"/>
              <a:buNone/>
            </a:pPr>
            <a:r>
              <a:rPr b="1" i="0" lang="en-US" sz="900" u="none" cap="none" strike="noStrike">
                <a:solidFill>
                  <a:srgbClr val="1E293B"/>
                </a:solidFill>
                <a:latin typeface="Noto Sans JP"/>
                <a:ea typeface="Noto Sans JP"/>
                <a:cs typeface="Noto Sans JP"/>
                <a:sym typeface="Noto Sans JP"/>
              </a:rPr>
              <a:t>人間必須</a:t>
            </a:r>
            <a:endParaRPr b="0" i="0" sz="900" u="none" cap="none" strike="noStrike">
              <a:solidFill>
                <a:schemeClr val="dk1"/>
              </a:solidFill>
              <a:latin typeface="Calibri"/>
              <a:ea typeface="Calibri"/>
              <a:cs typeface="Calibri"/>
              <a:sym typeface="Calibri"/>
            </a:endParaRPr>
          </a:p>
        </p:txBody>
      </p:sp>
      <p:sp>
        <p:nvSpPr>
          <p:cNvPr id="559" name="Google Shape;559;p10"/>
          <p:cNvSpPr/>
          <p:nvPr/>
        </p:nvSpPr>
        <p:spPr>
          <a:xfrm>
            <a:off x="381305" y="3263494"/>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0"/>
          <p:cNvSpPr/>
          <p:nvPr/>
        </p:nvSpPr>
        <p:spPr>
          <a:xfrm>
            <a:off x="533095" y="3367735"/>
            <a:ext cx="952800" cy="256800"/>
          </a:xfrm>
          <a:prstGeom prst="roundRect">
            <a:avLst>
              <a:gd fmla="val 52722" name="adj"/>
            </a:avLst>
          </a:prstGeom>
          <a:solidFill>
            <a:srgbClr val="FEF3C7"/>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0"/>
          <p:cNvSpPr txBox="1"/>
          <p:nvPr/>
        </p:nvSpPr>
        <p:spPr>
          <a:xfrm>
            <a:off x="788213" y="3415284"/>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45309"/>
              </a:buClr>
              <a:buSzPts val="800"/>
              <a:buFont typeface="Noto Sans JP"/>
              <a:buNone/>
            </a:pPr>
            <a:r>
              <a:rPr b="1" i="0" lang="en-US" sz="800" u="none" cap="none" strike="noStrike">
                <a:solidFill>
                  <a:srgbClr val="B45309"/>
                </a:solidFill>
                <a:latin typeface="Noto Sans JP"/>
                <a:ea typeface="Noto Sans JP"/>
                <a:cs typeface="Noto Sans JP"/>
                <a:sym typeface="Noto Sans JP"/>
              </a:rPr>
              <a:t>難易度 高</a:t>
            </a:r>
            <a:endParaRPr b="0" i="0" sz="800" u="none" cap="none" strike="noStrike">
              <a:solidFill>
                <a:schemeClr val="dk1"/>
              </a:solidFill>
              <a:latin typeface="Calibri"/>
              <a:ea typeface="Calibri"/>
              <a:cs typeface="Calibri"/>
              <a:sym typeface="Calibri"/>
            </a:endParaRPr>
          </a:p>
        </p:txBody>
      </p:sp>
      <p:pic>
        <p:nvPicPr>
          <p:cNvPr descr="preencoded.png" id="562" name="Google Shape;562;p10"/>
          <p:cNvPicPr preferRelativeResize="0"/>
          <p:nvPr/>
        </p:nvPicPr>
        <p:blipFill rotWithShape="1">
          <a:blip r:embed="rId6">
            <a:alphaModFix/>
          </a:blip>
          <a:srcRect b="-80" l="0" r="0" t="-80"/>
          <a:stretch/>
        </p:blipFill>
        <p:spPr>
          <a:xfrm>
            <a:off x="5658307" y="3437230"/>
            <a:ext cx="142646" cy="114300"/>
          </a:xfrm>
          <a:prstGeom prst="rect">
            <a:avLst/>
          </a:prstGeom>
          <a:noFill/>
          <a:ln>
            <a:noFill/>
          </a:ln>
        </p:spPr>
      </p:pic>
      <p:sp>
        <p:nvSpPr>
          <p:cNvPr id="563" name="Google Shape;563;p10"/>
          <p:cNvSpPr/>
          <p:nvPr/>
        </p:nvSpPr>
        <p:spPr>
          <a:xfrm>
            <a:off x="381305" y="3820363"/>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0"/>
          <p:cNvSpPr/>
          <p:nvPr/>
        </p:nvSpPr>
        <p:spPr>
          <a:xfrm>
            <a:off x="533095" y="3925519"/>
            <a:ext cx="952800" cy="256800"/>
          </a:xfrm>
          <a:prstGeom prst="roundRect">
            <a:avLst>
              <a:gd fmla="val 52722" name="adj"/>
            </a:avLst>
          </a:prstGeom>
          <a:solidFill>
            <a:srgbClr val="FEE2E2"/>
          </a:solidFill>
          <a:ln cap="flat" cmpd="sng" w="12700">
            <a:solidFill>
              <a:srgbClr val="FECA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0"/>
          <p:cNvSpPr txBox="1"/>
          <p:nvPr/>
        </p:nvSpPr>
        <p:spPr>
          <a:xfrm>
            <a:off x="800100" y="3973068"/>
            <a:ext cx="4983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91C1C"/>
              </a:buClr>
              <a:buSzPts val="800"/>
              <a:buFont typeface="Noto Sans JP"/>
              <a:buNone/>
            </a:pPr>
            <a:r>
              <a:rPr b="1" i="0" lang="en-US" sz="800" u="none" cap="none" strike="noStrike">
                <a:solidFill>
                  <a:srgbClr val="B91C1C"/>
                </a:solidFill>
                <a:latin typeface="Noto Sans JP"/>
                <a:ea typeface="Noto Sans JP"/>
                <a:cs typeface="Noto Sans JP"/>
                <a:sym typeface="Noto Sans JP"/>
              </a:rPr>
              <a:t>人間必須</a:t>
            </a:r>
            <a:endParaRPr b="0" i="0" sz="800" u="none" cap="none" strike="noStrike">
              <a:solidFill>
                <a:schemeClr val="dk1"/>
              </a:solidFill>
              <a:latin typeface="Calibri"/>
              <a:ea typeface="Calibri"/>
              <a:cs typeface="Calibri"/>
              <a:sym typeface="Calibri"/>
            </a:endParaRPr>
          </a:p>
        </p:txBody>
      </p:sp>
      <p:pic>
        <p:nvPicPr>
          <p:cNvPr descr="preencoded.png" id="566" name="Google Shape;566;p10"/>
          <p:cNvPicPr preferRelativeResize="0"/>
          <p:nvPr/>
        </p:nvPicPr>
        <p:blipFill rotWithShape="1">
          <a:blip r:embed="rId7">
            <a:alphaModFix/>
          </a:blip>
          <a:srcRect b="-80" l="0" r="0" t="-80"/>
          <a:stretch/>
        </p:blipFill>
        <p:spPr>
          <a:xfrm>
            <a:off x="5658307" y="3994099"/>
            <a:ext cx="142646" cy="114300"/>
          </a:xfrm>
          <a:prstGeom prst="rect">
            <a:avLst/>
          </a:prstGeom>
          <a:noFill/>
          <a:ln>
            <a:noFill/>
          </a:ln>
        </p:spPr>
      </p:pic>
      <p:sp>
        <p:nvSpPr>
          <p:cNvPr id="567" name="Google Shape;567;p10"/>
          <p:cNvSpPr/>
          <p:nvPr/>
        </p:nvSpPr>
        <p:spPr>
          <a:xfrm>
            <a:off x="381305" y="4377233"/>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0"/>
          <p:cNvSpPr/>
          <p:nvPr/>
        </p:nvSpPr>
        <p:spPr>
          <a:xfrm>
            <a:off x="533095" y="4482389"/>
            <a:ext cx="952800" cy="256800"/>
          </a:xfrm>
          <a:prstGeom prst="roundRect">
            <a:avLst>
              <a:gd fmla="val 52722" name="adj"/>
            </a:avLst>
          </a:prstGeom>
          <a:solidFill>
            <a:srgbClr val="FEF3C7"/>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0"/>
          <p:cNvSpPr txBox="1"/>
          <p:nvPr/>
        </p:nvSpPr>
        <p:spPr>
          <a:xfrm>
            <a:off x="788213" y="4529938"/>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45309"/>
              </a:buClr>
              <a:buSzPts val="800"/>
              <a:buFont typeface="Noto Sans JP"/>
              <a:buNone/>
            </a:pPr>
            <a:r>
              <a:rPr b="1" i="0" lang="en-US" sz="800" u="none" cap="none" strike="noStrike">
                <a:solidFill>
                  <a:srgbClr val="B45309"/>
                </a:solidFill>
                <a:latin typeface="Noto Sans JP"/>
                <a:ea typeface="Noto Sans JP"/>
                <a:cs typeface="Noto Sans JP"/>
                <a:sym typeface="Noto Sans JP"/>
              </a:rPr>
              <a:t>難易度 高</a:t>
            </a:r>
            <a:endParaRPr b="0" i="0" sz="800" u="none" cap="none" strike="noStrike">
              <a:solidFill>
                <a:schemeClr val="dk1"/>
              </a:solidFill>
              <a:latin typeface="Calibri"/>
              <a:ea typeface="Calibri"/>
              <a:cs typeface="Calibri"/>
              <a:sym typeface="Calibri"/>
            </a:endParaRPr>
          </a:p>
        </p:txBody>
      </p:sp>
      <p:pic>
        <p:nvPicPr>
          <p:cNvPr descr="preencoded.png" id="570" name="Google Shape;570;p10"/>
          <p:cNvPicPr preferRelativeResize="0"/>
          <p:nvPr/>
        </p:nvPicPr>
        <p:blipFill rotWithShape="1">
          <a:blip r:embed="rId8">
            <a:alphaModFix/>
          </a:blip>
          <a:srcRect b="0" l="0" r="0" t="0"/>
          <a:stretch/>
        </p:blipFill>
        <p:spPr>
          <a:xfrm>
            <a:off x="5686654" y="4551883"/>
            <a:ext cx="114300" cy="114300"/>
          </a:xfrm>
          <a:prstGeom prst="rect">
            <a:avLst/>
          </a:prstGeom>
          <a:noFill/>
          <a:ln>
            <a:noFill/>
          </a:ln>
        </p:spPr>
      </p:pic>
      <p:sp>
        <p:nvSpPr>
          <p:cNvPr id="571" name="Google Shape;571;p10"/>
          <p:cNvSpPr/>
          <p:nvPr/>
        </p:nvSpPr>
        <p:spPr>
          <a:xfrm>
            <a:off x="381305" y="4935017"/>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0"/>
          <p:cNvSpPr/>
          <p:nvPr/>
        </p:nvSpPr>
        <p:spPr>
          <a:xfrm>
            <a:off x="533095" y="5039258"/>
            <a:ext cx="952800" cy="256800"/>
          </a:xfrm>
          <a:prstGeom prst="roundRect">
            <a:avLst>
              <a:gd fmla="val 52722" name="adj"/>
            </a:avLst>
          </a:prstGeom>
          <a:solidFill>
            <a:srgbClr val="FEF3C7"/>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0"/>
          <p:cNvSpPr txBox="1"/>
          <p:nvPr/>
        </p:nvSpPr>
        <p:spPr>
          <a:xfrm>
            <a:off x="788213" y="5086807"/>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45309"/>
              </a:buClr>
              <a:buSzPts val="800"/>
              <a:buFont typeface="Noto Sans JP"/>
              <a:buNone/>
            </a:pPr>
            <a:r>
              <a:rPr b="1" i="0" lang="en-US" sz="800" u="none" cap="none" strike="noStrike">
                <a:solidFill>
                  <a:srgbClr val="B45309"/>
                </a:solidFill>
                <a:latin typeface="Noto Sans JP"/>
                <a:ea typeface="Noto Sans JP"/>
                <a:cs typeface="Noto Sans JP"/>
                <a:sym typeface="Noto Sans JP"/>
              </a:rPr>
              <a:t>難易度 高</a:t>
            </a:r>
            <a:endParaRPr b="0" i="0" sz="800" u="none" cap="none" strike="noStrike">
              <a:solidFill>
                <a:schemeClr val="dk1"/>
              </a:solidFill>
              <a:latin typeface="Calibri"/>
              <a:ea typeface="Calibri"/>
              <a:cs typeface="Calibri"/>
              <a:sym typeface="Calibri"/>
            </a:endParaRPr>
          </a:p>
        </p:txBody>
      </p:sp>
      <p:pic>
        <p:nvPicPr>
          <p:cNvPr descr="preencoded.png" id="574" name="Google Shape;574;p10"/>
          <p:cNvPicPr preferRelativeResize="0"/>
          <p:nvPr/>
        </p:nvPicPr>
        <p:blipFill rotWithShape="1">
          <a:blip r:embed="rId9">
            <a:alphaModFix/>
          </a:blip>
          <a:srcRect b="0" l="0" r="0" t="0"/>
          <a:stretch/>
        </p:blipFill>
        <p:spPr>
          <a:xfrm>
            <a:off x="5686654" y="5108753"/>
            <a:ext cx="114300" cy="114300"/>
          </a:xfrm>
          <a:prstGeom prst="rect">
            <a:avLst/>
          </a:prstGeom>
          <a:noFill/>
          <a:ln>
            <a:noFill/>
          </a:ln>
        </p:spPr>
      </p:pic>
      <p:sp>
        <p:nvSpPr>
          <p:cNvPr id="575" name="Google Shape;575;p10"/>
          <p:cNvSpPr/>
          <p:nvPr/>
        </p:nvSpPr>
        <p:spPr>
          <a:xfrm>
            <a:off x="381305" y="5491886"/>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0"/>
          <p:cNvSpPr/>
          <p:nvPr/>
        </p:nvSpPr>
        <p:spPr>
          <a:xfrm>
            <a:off x="533095" y="5597042"/>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0"/>
          <p:cNvSpPr txBox="1"/>
          <p:nvPr/>
        </p:nvSpPr>
        <p:spPr>
          <a:xfrm>
            <a:off x="790042" y="5644591"/>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578" name="Google Shape;578;p10"/>
          <p:cNvPicPr preferRelativeResize="0"/>
          <p:nvPr/>
        </p:nvPicPr>
        <p:blipFill rotWithShape="1">
          <a:blip r:embed="rId10">
            <a:alphaModFix/>
          </a:blip>
          <a:srcRect b="0" l="-130" r="-140" t="0"/>
          <a:stretch/>
        </p:blipFill>
        <p:spPr>
          <a:xfrm>
            <a:off x="5715000" y="5665622"/>
            <a:ext cx="85954" cy="114300"/>
          </a:xfrm>
          <a:prstGeom prst="rect">
            <a:avLst/>
          </a:prstGeom>
          <a:noFill/>
          <a:ln>
            <a:noFill/>
          </a:ln>
        </p:spPr>
      </p:pic>
      <p:sp>
        <p:nvSpPr>
          <p:cNvPr id="579" name="Google Shape;579;p10"/>
          <p:cNvSpPr/>
          <p:nvPr/>
        </p:nvSpPr>
        <p:spPr>
          <a:xfrm>
            <a:off x="6238951" y="3263494"/>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0"/>
          <p:cNvSpPr/>
          <p:nvPr/>
        </p:nvSpPr>
        <p:spPr>
          <a:xfrm>
            <a:off x="6391656" y="3367735"/>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0"/>
          <p:cNvSpPr txBox="1"/>
          <p:nvPr/>
        </p:nvSpPr>
        <p:spPr>
          <a:xfrm>
            <a:off x="6647688" y="3415284"/>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582" name="Google Shape;582;p10"/>
          <p:cNvPicPr preferRelativeResize="0"/>
          <p:nvPr/>
        </p:nvPicPr>
        <p:blipFill rotWithShape="1">
          <a:blip r:embed="rId11">
            <a:alphaModFix/>
          </a:blip>
          <a:srcRect b="0" l="0" r="0" t="0"/>
          <a:stretch/>
        </p:blipFill>
        <p:spPr>
          <a:xfrm>
            <a:off x="11544300" y="3437230"/>
            <a:ext cx="114300" cy="114300"/>
          </a:xfrm>
          <a:prstGeom prst="rect">
            <a:avLst/>
          </a:prstGeom>
          <a:noFill/>
          <a:ln>
            <a:noFill/>
          </a:ln>
        </p:spPr>
      </p:pic>
      <p:sp>
        <p:nvSpPr>
          <p:cNvPr id="583" name="Google Shape;583;p10"/>
          <p:cNvSpPr/>
          <p:nvPr/>
        </p:nvSpPr>
        <p:spPr>
          <a:xfrm>
            <a:off x="6238951" y="3820363"/>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0"/>
          <p:cNvSpPr/>
          <p:nvPr/>
        </p:nvSpPr>
        <p:spPr>
          <a:xfrm>
            <a:off x="6391656" y="3925519"/>
            <a:ext cx="952800" cy="256800"/>
          </a:xfrm>
          <a:prstGeom prst="roundRect">
            <a:avLst>
              <a:gd fmla="val 52722" name="adj"/>
            </a:avLst>
          </a:prstGeom>
          <a:solidFill>
            <a:srgbClr val="FEE2E2"/>
          </a:solidFill>
          <a:ln cap="flat" cmpd="sng" w="12700">
            <a:solidFill>
              <a:srgbClr val="FECA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0"/>
          <p:cNvSpPr txBox="1"/>
          <p:nvPr/>
        </p:nvSpPr>
        <p:spPr>
          <a:xfrm>
            <a:off x="6657746" y="3973068"/>
            <a:ext cx="4983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91C1C"/>
              </a:buClr>
              <a:buSzPts val="800"/>
              <a:buFont typeface="Noto Sans JP"/>
              <a:buNone/>
            </a:pPr>
            <a:r>
              <a:rPr b="1" i="0" lang="en-US" sz="800" u="none" cap="none" strike="noStrike">
                <a:solidFill>
                  <a:srgbClr val="B91C1C"/>
                </a:solidFill>
                <a:latin typeface="Noto Sans JP"/>
                <a:ea typeface="Noto Sans JP"/>
                <a:cs typeface="Noto Sans JP"/>
                <a:sym typeface="Noto Sans JP"/>
              </a:rPr>
              <a:t>人間必須</a:t>
            </a:r>
            <a:endParaRPr b="0" i="0" sz="800" u="none" cap="none" strike="noStrike">
              <a:solidFill>
                <a:schemeClr val="dk1"/>
              </a:solidFill>
              <a:latin typeface="Calibri"/>
              <a:ea typeface="Calibri"/>
              <a:cs typeface="Calibri"/>
              <a:sym typeface="Calibri"/>
            </a:endParaRPr>
          </a:p>
        </p:txBody>
      </p:sp>
      <p:pic>
        <p:nvPicPr>
          <p:cNvPr descr="preencoded.png" id="586" name="Google Shape;586;p10"/>
          <p:cNvPicPr preferRelativeResize="0"/>
          <p:nvPr/>
        </p:nvPicPr>
        <p:blipFill rotWithShape="1">
          <a:blip r:embed="rId12">
            <a:alphaModFix/>
          </a:blip>
          <a:srcRect b="-80" l="0" r="0" t="-80"/>
          <a:stretch/>
        </p:blipFill>
        <p:spPr>
          <a:xfrm>
            <a:off x="11515954" y="3994099"/>
            <a:ext cx="142646" cy="114300"/>
          </a:xfrm>
          <a:prstGeom prst="rect">
            <a:avLst/>
          </a:prstGeom>
          <a:noFill/>
          <a:ln>
            <a:noFill/>
          </a:ln>
        </p:spPr>
      </p:pic>
      <p:sp>
        <p:nvSpPr>
          <p:cNvPr id="587" name="Google Shape;587;p10"/>
          <p:cNvSpPr/>
          <p:nvPr/>
        </p:nvSpPr>
        <p:spPr>
          <a:xfrm>
            <a:off x="6238951" y="4377233"/>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0"/>
          <p:cNvSpPr/>
          <p:nvPr/>
        </p:nvSpPr>
        <p:spPr>
          <a:xfrm>
            <a:off x="6391656" y="4482389"/>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0"/>
          <p:cNvSpPr txBox="1"/>
          <p:nvPr/>
        </p:nvSpPr>
        <p:spPr>
          <a:xfrm>
            <a:off x="6647688" y="4529938"/>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590" name="Google Shape;590;p10"/>
          <p:cNvPicPr preferRelativeResize="0"/>
          <p:nvPr/>
        </p:nvPicPr>
        <p:blipFill rotWithShape="1">
          <a:blip r:embed="rId13">
            <a:alphaModFix/>
          </a:blip>
          <a:srcRect b="-80" l="0" r="0" t="-80"/>
          <a:stretch/>
        </p:blipFill>
        <p:spPr>
          <a:xfrm>
            <a:off x="11515954" y="4551883"/>
            <a:ext cx="142646" cy="114300"/>
          </a:xfrm>
          <a:prstGeom prst="rect">
            <a:avLst/>
          </a:prstGeom>
          <a:noFill/>
          <a:ln>
            <a:noFill/>
          </a:ln>
        </p:spPr>
      </p:pic>
      <p:sp>
        <p:nvSpPr>
          <p:cNvPr id="591" name="Google Shape;591;p10"/>
          <p:cNvSpPr/>
          <p:nvPr/>
        </p:nvSpPr>
        <p:spPr>
          <a:xfrm>
            <a:off x="6238951" y="4935017"/>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0"/>
          <p:cNvSpPr/>
          <p:nvPr/>
        </p:nvSpPr>
        <p:spPr>
          <a:xfrm>
            <a:off x="6391656" y="5039258"/>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0"/>
          <p:cNvSpPr txBox="1"/>
          <p:nvPr/>
        </p:nvSpPr>
        <p:spPr>
          <a:xfrm>
            <a:off x="6647688" y="5086807"/>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594" name="Google Shape;594;p10"/>
          <p:cNvPicPr preferRelativeResize="0"/>
          <p:nvPr/>
        </p:nvPicPr>
        <p:blipFill rotWithShape="1">
          <a:blip r:embed="rId14">
            <a:alphaModFix/>
          </a:blip>
          <a:srcRect b="0" l="-130" r="-140" t="0"/>
          <a:stretch/>
        </p:blipFill>
        <p:spPr>
          <a:xfrm>
            <a:off x="11572646" y="5108753"/>
            <a:ext cx="85954" cy="114300"/>
          </a:xfrm>
          <a:prstGeom prst="rect">
            <a:avLst/>
          </a:prstGeom>
          <a:noFill/>
          <a:ln>
            <a:noFill/>
          </a:ln>
        </p:spPr>
      </p:pic>
      <p:sp>
        <p:nvSpPr>
          <p:cNvPr id="595" name="Google Shape;595;p10"/>
          <p:cNvSpPr/>
          <p:nvPr/>
        </p:nvSpPr>
        <p:spPr>
          <a:xfrm>
            <a:off x="6238951" y="5491886"/>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0"/>
          <p:cNvSpPr/>
          <p:nvPr/>
        </p:nvSpPr>
        <p:spPr>
          <a:xfrm>
            <a:off x="6391656" y="5597042"/>
            <a:ext cx="952800" cy="256800"/>
          </a:xfrm>
          <a:prstGeom prst="roundRect">
            <a:avLst>
              <a:gd fmla="val 52722" name="adj"/>
            </a:avLst>
          </a:prstGeom>
          <a:solidFill>
            <a:srgbClr val="FEF3C7"/>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0"/>
          <p:cNvSpPr txBox="1"/>
          <p:nvPr/>
        </p:nvSpPr>
        <p:spPr>
          <a:xfrm>
            <a:off x="6645859" y="5644591"/>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45309"/>
              </a:buClr>
              <a:buSzPts val="800"/>
              <a:buFont typeface="Noto Sans JP"/>
              <a:buNone/>
            </a:pPr>
            <a:r>
              <a:rPr b="1" i="0" lang="en-US" sz="800" u="none" cap="none" strike="noStrike">
                <a:solidFill>
                  <a:srgbClr val="B45309"/>
                </a:solidFill>
                <a:latin typeface="Noto Sans JP"/>
                <a:ea typeface="Noto Sans JP"/>
                <a:cs typeface="Noto Sans JP"/>
                <a:sym typeface="Noto Sans JP"/>
              </a:rPr>
              <a:t>難易度 高</a:t>
            </a:r>
            <a:endParaRPr b="0" i="0" sz="800" u="none" cap="none" strike="noStrike">
              <a:solidFill>
                <a:schemeClr val="dk1"/>
              </a:solidFill>
              <a:latin typeface="Calibri"/>
              <a:ea typeface="Calibri"/>
              <a:cs typeface="Calibri"/>
              <a:sym typeface="Calibri"/>
            </a:endParaRPr>
          </a:p>
        </p:txBody>
      </p:sp>
      <p:pic>
        <p:nvPicPr>
          <p:cNvPr descr="preencoded.png" id="598" name="Google Shape;598;p10"/>
          <p:cNvPicPr preferRelativeResize="0"/>
          <p:nvPr/>
        </p:nvPicPr>
        <p:blipFill rotWithShape="1">
          <a:blip r:embed="rId15">
            <a:alphaModFix/>
          </a:blip>
          <a:srcRect b="0" l="0" r="0" t="0"/>
          <a:stretch/>
        </p:blipFill>
        <p:spPr>
          <a:xfrm>
            <a:off x="11544300" y="5665622"/>
            <a:ext cx="114300" cy="114300"/>
          </a:xfrm>
          <a:prstGeom prst="rect">
            <a:avLst/>
          </a:prstGeom>
          <a:noFill/>
          <a:ln>
            <a:noFill/>
          </a:ln>
        </p:spPr>
      </p:pic>
      <p:sp>
        <p:nvSpPr>
          <p:cNvPr id="599" name="Google Shape;599;p10"/>
          <p:cNvSpPr txBox="1"/>
          <p:nvPr/>
        </p:nvSpPr>
        <p:spPr>
          <a:xfrm>
            <a:off x="381305" y="286207"/>
            <a:ext cx="30057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D4ED8"/>
              </a:buClr>
              <a:buSzPts val="1000"/>
              <a:buFont typeface="Noto Sans JP"/>
              <a:buNone/>
            </a:pPr>
            <a:r>
              <a:rPr b="1" i="0" lang="en-US" sz="1000" u="none" cap="none" strike="noStrike">
                <a:solidFill>
                  <a:srgbClr val="1D4ED8"/>
                </a:solidFill>
                <a:latin typeface="Noto Sans JP"/>
                <a:ea typeface="Noto Sans JP"/>
                <a:cs typeface="Noto Sans JP"/>
                <a:sym typeface="Noto Sans JP"/>
              </a:rPr>
              <a:t>PHASE 1: REQUIREMENTS DEFINITION</a:t>
            </a:r>
            <a:endParaRPr b="0" i="0" sz="1000" u="none" cap="none" strike="noStrike">
              <a:solidFill>
                <a:schemeClr val="dk1"/>
              </a:solidFill>
              <a:latin typeface="Calibri"/>
              <a:ea typeface="Calibri"/>
              <a:cs typeface="Calibri"/>
              <a:sym typeface="Calibri"/>
            </a:endParaRPr>
          </a:p>
        </p:txBody>
      </p:sp>
      <p:sp>
        <p:nvSpPr>
          <p:cNvPr id="600" name="Google Shape;600;p10"/>
          <p:cNvSpPr txBox="1"/>
          <p:nvPr/>
        </p:nvSpPr>
        <p:spPr>
          <a:xfrm>
            <a:off x="580644" y="1586484"/>
            <a:ext cx="3321900" cy="58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ビジネス目標を具体的な機能要件・非機能要件に落とし込み、プロジェクトのリスクや優先度についてステークホルダーと合意形成を行う最上流工程。</a:t>
            </a:r>
            <a:endParaRPr b="0" i="0" sz="900" u="none" cap="none" strike="noStrike">
              <a:solidFill>
                <a:schemeClr val="dk1"/>
              </a:solidFill>
              <a:latin typeface="Calibri"/>
              <a:ea typeface="Calibri"/>
              <a:cs typeface="Calibri"/>
              <a:sym typeface="Calibri"/>
            </a:endParaRPr>
          </a:p>
        </p:txBody>
      </p:sp>
      <p:sp>
        <p:nvSpPr>
          <p:cNvPr id="601" name="Google Shape;601;p10"/>
          <p:cNvSpPr txBox="1"/>
          <p:nvPr/>
        </p:nvSpPr>
        <p:spPr>
          <a:xfrm>
            <a:off x="4454957" y="1586484"/>
            <a:ext cx="3312900" cy="781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要件ドキュメントの構造化、記述の揺らぎ補正、トレーサビリティ管理、レビュー用チェックリスト作成は生成AIにより大幅に効率化が可能。変更による影響範囲の初期分析も有効。</a:t>
            </a:r>
            <a:endParaRPr b="0" i="0" sz="900" u="none" cap="none" strike="noStrike">
              <a:solidFill>
                <a:schemeClr val="dk1"/>
              </a:solidFill>
              <a:latin typeface="Calibri"/>
              <a:ea typeface="Calibri"/>
              <a:cs typeface="Calibri"/>
              <a:sym typeface="Calibri"/>
            </a:endParaRPr>
          </a:p>
        </p:txBody>
      </p:sp>
      <p:sp>
        <p:nvSpPr>
          <p:cNvPr id="602" name="Google Shape;602;p10"/>
          <p:cNvSpPr txBox="1"/>
          <p:nvPr/>
        </p:nvSpPr>
        <p:spPr>
          <a:xfrm>
            <a:off x="8328355" y="1586484"/>
            <a:ext cx="3312900" cy="58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潜在ニーズを引き出すヒアリング、政治的要因を含む優先順位付け、最終的な合意形成は、人間の判断力と信頼関係構築が必須となる領域。</a:t>
            </a:r>
            <a:endParaRPr b="0" i="0" sz="900" u="none" cap="none" strike="noStrike">
              <a:solidFill>
                <a:schemeClr val="dk1"/>
              </a:solidFill>
              <a:latin typeface="Calibri"/>
              <a:ea typeface="Calibri"/>
              <a:cs typeface="Calibri"/>
              <a:sym typeface="Calibri"/>
            </a:endParaRPr>
          </a:p>
        </p:txBody>
      </p:sp>
      <p:sp>
        <p:nvSpPr>
          <p:cNvPr id="603" name="Google Shape;603;p10"/>
          <p:cNvSpPr txBox="1"/>
          <p:nvPr/>
        </p:nvSpPr>
        <p:spPr>
          <a:xfrm>
            <a:off x="514807" y="2891333"/>
            <a:ext cx="21342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詳細作業項目と評価（10選）</a:t>
            </a:r>
            <a:endParaRPr b="0" i="0" sz="1200" u="none" cap="none" strike="noStrike">
              <a:solidFill>
                <a:schemeClr val="dk1"/>
              </a:solidFill>
              <a:latin typeface="Calibri"/>
              <a:ea typeface="Calibri"/>
              <a:cs typeface="Calibri"/>
              <a:sym typeface="Calibri"/>
            </a:endParaRPr>
          </a:p>
        </p:txBody>
      </p:sp>
      <p:sp>
        <p:nvSpPr>
          <p:cNvPr id="604" name="Google Shape;604;p10"/>
          <p:cNvSpPr txBox="1"/>
          <p:nvPr/>
        </p:nvSpPr>
        <p:spPr>
          <a:xfrm>
            <a:off x="1628546" y="3394253"/>
            <a:ext cx="23865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1. ステークホルダー分析・マッピング</a:t>
            </a:r>
            <a:endParaRPr b="0" i="0" sz="1000" u="none" cap="none" strike="noStrike">
              <a:solidFill>
                <a:schemeClr val="dk1"/>
              </a:solidFill>
              <a:latin typeface="Calibri"/>
              <a:ea typeface="Calibri"/>
              <a:cs typeface="Calibri"/>
              <a:sym typeface="Calibri"/>
            </a:endParaRPr>
          </a:p>
        </p:txBody>
      </p:sp>
      <p:sp>
        <p:nvSpPr>
          <p:cNvPr id="605" name="Google Shape;605;p10"/>
          <p:cNvSpPr txBox="1"/>
          <p:nvPr/>
        </p:nvSpPr>
        <p:spPr>
          <a:xfrm>
            <a:off x="1628546" y="3951122"/>
            <a:ext cx="23865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2. ビジネス要件ヒアリング・合意形成</a:t>
            </a:r>
            <a:endParaRPr b="0" i="0" sz="1000" u="none" cap="none" strike="noStrike">
              <a:solidFill>
                <a:schemeClr val="dk1"/>
              </a:solidFill>
              <a:latin typeface="Calibri"/>
              <a:ea typeface="Calibri"/>
              <a:cs typeface="Calibri"/>
              <a:sym typeface="Calibri"/>
            </a:endParaRPr>
          </a:p>
        </p:txBody>
      </p:sp>
      <p:sp>
        <p:nvSpPr>
          <p:cNvPr id="606" name="Google Shape;606;p10"/>
          <p:cNvSpPr txBox="1"/>
          <p:nvPr/>
        </p:nvSpPr>
        <p:spPr>
          <a:xfrm>
            <a:off x="1628546" y="4508906"/>
            <a:ext cx="16248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3. 現状業務分析（As-Is）</a:t>
            </a:r>
            <a:endParaRPr b="0" i="0" sz="1000" u="none" cap="none" strike="noStrike">
              <a:solidFill>
                <a:schemeClr val="dk1"/>
              </a:solidFill>
              <a:latin typeface="Calibri"/>
              <a:ea typeface="Calibri"/>
              <a:cs typeface="Calibri"/>
              <a:sym typeface="Calibri"/>
            </a:endParaRPr>
          </a:p>
        </p:txBody>
      </p:sp>
      <p:sp>
        <p:nvSpPr>
          <p:cNvPr id="607" name="Google Shape;607;p10"/>
          <p:cNvSpPr txBox="1"/>
          <p:nvPr/>
        </p:nvSpPr>
        <p:spPr>
          <a:xfrm>
            <a:off x="1628546" y="5065776"/>
            <a:ext cx="16908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4. 理想業務設計（To-Be）</a:t>
            </a:r>
            <a:endParaRPr b="0" i="0" sz="1000" u="none" cap="none" strike="noStrike">
              <a:solidFill>
                <a:schemeClr val="dk1"/>
              </a:solidFill>
              <a:latin typeface="Calibri"/>
              <a:ea typeface="Calibri"/>
              <a:cs typeface="Calibri"/>
              <a:sym typeface="Calibri"/>
            </a:endParaRPr>
          </a:p>
        </p:txBody>
      </p:sp>
      <p:sp>
        <p:nvSpPr>
          <p:cNvPr id="608" name="Google Shape;608;p10"/>
          <p:cNvSpPr txBox="1"/>
          <p:nvPr/>
        </p:nvSpPr>
        <p:spPr>
          <a:xfrm>
            <a:off x="1628546" y="5622646"/>
            <a:ext cx="17199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5. 要件文書の作成・構造化</a:t>
            </a:r>
            <a:endParaRPr b="0" i="0" sz="1000" u="none" cap="none" strike="noStrike">
              <a:solidFill>
                <a:schemeClr val="dk1"/>
              </a:solidFill>
              <a:latin typeface="Calibri"/>
              <a:ea typeface="Calibri"/>
              <a:cs typeface="Calibri"/>
              <a:sym typeface="Calibri"/>
            </a:endParaRPr>
          </a:p>
        </p:txBody>
      </p:sp>
      <p:sp>
        <p:nvSpPr>
          <p:cNvPr id="609" name="Google Shape;609;p10"/>
          <p:cNvSpPr txBox="1"/>
          <p:nvPr/>
        </p:nvSpPr>
        <p:spPr>
          <a:xfrm>
            <a:off x="7487107" y="3394253"/>
            <a:ext cx="25677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6. 非機能要件定義（性能/セキュリティ）</a:t>
            </a:r>
            <a:endParaRPr b="0" i="0" sz="1000" u="none" cap="none" strike="noStrike">
              <a:solidFill>
                <a:schemeClr val="dk1"/>
              </a:solidFill>
              <a:latin typeface="Calibri"/>
              <a:ea typeface="Calibri"/>
              <a:cs typeface="Calibri"/>
              <a:sym typeface="Calibri"/>
            </a:endParaRPr>
          </a:p>
        </p:txBody>
      </p:sp>
      <p:sp>
        <p:nvSpPr>
          <p:cNvPr id="610" name="Google Shape;610;p10"/>
          <p:cNvSpPr txBox="1"/>
          <p:nvPr/>
        </p:nvSpPr>
        <p:spPr>
          <a:xfrm>
            <a:off x="7487107" y="3951122"/>
            <a:ext cx="21771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7. 優先順位付け（ROI/MoSCoW）</a:t>
            </a:r>
            <a:endParaRPr b="0" i="0" sz="1000" u="none" cap="none" strike="noStrike">
              <a:solidFill>
                <a:schemeClr val="dk1"/>
              </a:solidFill>
              <a:latin typeface="Calibri"/>
              <a:ea typeface="Calibri"/>
              <a:cs typeface="Calibri"/>
              <a:sym typeface="Calibri"/>
            </a:endParaRPr>
          </a:p>
        </p:txBody>
      </p:sp>
      <p:sp>
        <p:nvSpPr>
          <p:cNvPr id="611" name="Google Shape;611;p10"/>
          <p:cNvSpPr txBox="1"/>
          <p:nvPr/>
        </p:nvSpPr>
        <p:spPr>
          <a:xfrm>
            <a:off x="7487107" y="4508906"/>
            <a:ext cx="22440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8. トレーサビリティマトリクス作成</a:t>
            </a:r>
            <a:endParaRPr b="0" i="0" sz="1000" u="none" cap="none" strike="noStrike">
              <a:solidFill>
                <a:schemeClr val="dk1"/>
              </a:solidFill>
              <a:latin typeface="Calibri"/>
              <a:ea typeface="Calibri"/>
              <a:cs typeface="Calibri"/>
              <a:sym typeface="Calibri"/>
            </a:endParaRPr>
          </a:p>
        </p:txBody>
      </p:sp>
      <p:sp>
        <p:nvSpPr>
          <p:cNvPr id="612" name="Google Shape;612;p10"/>
          <p:cNvSpPr txBox="1"/>
          <p:nvPr/>
        </p:nvSpPr>
        <p:spPr>
          <a:xfrm>
            <a:off x="7487107" y="5065776"/>
            <a:ext cx="15864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9. 要件レビュー資料準備</a:t>
            </a:r>
            <a:endParaRPr b="0" i="0" sz="1000" u="none" cap="none" strike="noStrike">
              <a:solidFill>
                <a:schemeClr val="dk1"/>
              </a:solidFill>
              <a:latin typeface="Calibri"/>
              <a:ea typeface="Calibri"/>
              <a:cs typeface="Calibri"/>
              <a:sym typeface="Calibri"/>
            </a:endParaRPr>
          </a:p>
        </p:txBody>
      </p:sp>
      <p:sp>
        <p:nvSpPr>
          <p:cNvPr id="613" name="Google Shape;613;p10"/>
          <p:cNvSpPr txBox="1"/>
          <p:nvPr/>
        </p:nvSpPr>
        <p:spPr>
          <a:xfrm>
            <a:off x="7487107" y="5622646"/>
            <a:ext cx="15288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10. 変更管理・影響分析</a:t>
            </a:r>
            <a:endParaRPr b="0" i="0" sz="10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1"/>
          <p:cNvSpPr/>
          <p:nvPr/>
        </p:nvSpPr>
        <p:spPr>
          <a:xfrm>
            <a:off x="0" y="0"/>
            <a:ext cx="12191700" cy="6858000"/>
          </a:xfrm>
          <a:prstGeom prst="rect">
            <a:avLst/>
          </a:prstGeom>
          <a:solidFill>
            <a:srgbClr val="F8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381305" y="924458"/>
            <a:ext cx="11430000" cy="19200"/>
          </a:xfrm>
          <a:prstGeom prst="rect">
            <a:avLst/>
          </a:prstGeom>
          <a:solidFill>
            <a:srgbClr val="E2E8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txBox="1"/>
          <p:nvPr/>
        </p:nvSpPr>
        <p:spPr>
          <a:xfrm>
            <a:off x="381305" y="504749"/>
            <a:ext cx="5886900" cy="324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F172A"/>
              </a:buClr>
              <a:buSzPts val="2100"/>
              <a:buFont typeface="Noto Sans JP"/>
              <a:buNone/>
            </a:pPr>
            <a:r>
              <a:rPr b="1" i="0" lang="en-US" sz="2100" u="none" cap="none" strike="noStrike">
                <a:solidFill>
                  <a:srgbClr val="0F172A"/>
                </a:solidFill>
                <a:latin typeface="Noto Sans JP"/>
                <a:ea typeface="Noto Sans JP"/>
                <a:cs typeface="Noto Sans JP"/>
                <a:sym typeface="Noto Sans JP"/>
              </a:rPr>
              <a:t>設計フェーズ：10項目とAI代替可能性 Phase 2</a:t>
            </a:r>
            <a:endParaRPr b="0" i="0" sz="2100" u="none" cap="none" strike="noStrike">
              <a:solidFill>
                <a:schemeClr val="dk1"/>
              </a:solidFill>
              <a:latin typeface="Calibri"/>
              <a:ea typeface="Calibri"/>
              <a:cs typeface="Calibri"/>
              <a:sym typeface="Calibri"/>
            </a:endParaRPr>
          </a:p>
        </p:txBody>
      </p:sp>
      <p:sp>
        <p:nvSpPr>
          <p:cNvPr id="622" name="Google Shape;622;p11"/>
          <p:cNvSpPr/>
          <p:nvPr/>
        </p:nvSpPr>
        <p:spPr>
          <a:xfrm>
            <a:off x="381305" y="1129284"/>
            <a:ext cx="3685800" cy="1524300"/>
          </a:xfrm>
          <a:prstGeom prst="roundRect">
            <a:avLst>
              <a:gd fmla="val 4499" name="adj"/>
            </a:avLst>
          </a:prstGeom>
          <a:solidFill>
            <a:srgbClr val="FFFFFF"/>
          </a:solidFill>
          <a:ln cap="flat" cmpd="sng" w="38100">
            <a:solidFill>
              <a:srgbClr val="64748B"/>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23" name="Google Shape;623;p11"/>
          <p:cNvPicPr preferRelativeResize="0"/>
          <p:nvPr/>
        </p:nvPicPr>
        <p:blipFill rotWithShape="1">
          <a:blip r:embed="rId3">
            <a:alphaModFix/>
          </a:blip>
          <a:srcRect b="0" l="-2988" r="-2999" t="0"/>
          <a:stretch/>
        </p:blipFill>
        <p:spPr>
          <a:xfrm>
            <a:off x="580644" y="1334110"/>
            <a:ext cx="161849" cy="152705"/>
          </a:xfrm>
          <a:prstGeom prst="rect">
            <a:avLst/>
          </a:prstGeom>
          <a:noFill/>
          <a:ln>
            <a:noFill/>
          </a:ln>
        </p:spPr>
      </p:pic>
      <p:sp>
        <p:nvSpPr>
          <p:cNvPr id="624" name="Google Shape;624;p11"/>
          <p:cNvSpPr txBox="1"/>
          <p:nvPr/>
        </p:nvSpPr>
        <p:spPr>
          <a:xfrm>
            <a:off x="819302" y="1310335"/>
            <a:ext cx="9390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1000"/>
              <a:buFont typeface="Noto Sans JP"/>
              <a:buNone/>
            </a:pPr>
            <a:r>
              <a:rPr b="1" i="0" lang="en-US" sz="1000" u="none" cap="none" strike="noStrike">
                <a:solidFill>
                  <a:srgbClr val="475569"/>
                </a:solidFill>
                <a:latin typeface="Noto Sans JP"/>
                <a:ea typeface="Noto Sans JP"/>
                <a:cs typeface="Noto Sans JP"/>
                <a:sym typeface="Noto Sans JP"/>
              </a:rPr>
              <a:t>フェーズ概要</a:t>
            </a:r>
            <a:endParaRPr b="0" i="0" sz="1000" u="none" cap="none" strike="noStrike">
              <a:solidFill>
                <a:schemeClr val="dk1"/>
              </a:solidFill>
              <a:latin typeface="Calibri"/>
              <a:ea typeface="Calibri"/>
              <a:cs typeface="Calibri"/>
              <a:sym typeface="Calibri"/>
            </a:endParaRPr>
          </a:p>
        </p:txBody>
      </p:sp>
      <p:sp>
        <p:nvSpPr>
          <p:cNvPr id="625" name="Google Shape;625;p11"/>
          <p:cNvSpPr/>
          <p:nvPr/>
        </p:nvSpPr>
        <p:spPr>
          <a:xfrm>
            <a:off x="4254703" y="1129284"/>
            <a:ext cx="3685800" cy="1524300"/>
          </a:xfrm>
          <a:prstGeom prst="roundRect">
            <a:avLst>
              <a:gd fmla="val 4499" name="adj"/>
            </a:avLst>
          </a:prstGeom>
          <a:solidFill>
            <a:srgbClr val="F0FDF4"/>
          </a:solidFill>
          <a:ln cap="flat" cmpd="sng" w="38100">
            <a:solidFill>
              <a:srgbClr val="DCFCE7"/>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26" name="Google Shape;626;p11"/>
          <p:cNvPicPr preferRelativeResize="0"/>
          <p:nvPr/>
        </p:nvPicPr>
        <p:blipFill rotWithShape="1">
          <a:blip r:embed="rId4">
            <a:alphaModFix/>
          </a:blip>
          <a:srcRect b="0" l="-2454" r="-2454" t="0"/>
          <a:stretch/>
        </p:blipFill>
        <p:spPr>
          <a:xfrm>
            <a:off x="4454957" y="1334110"/>
            <a:ext cx="200254" cy="152705"/>
          </a:xfrm>
          <a:prstGeom prst="rect">
            <a:avLst/>
          </a:prstGeom>
          <a:noFill/>
          <a:ln>
            <a:noFill/>
          </a:ln>
        </p:spPr>
      </p:pic>
      <p:sp>
        <p:nvSpPr>
          <p:cNvPr id="627" name="Google Shape;627;p11"/>
          <p:cNvSpPr txBox="1"/>
          <p:nvPr/>
        </p:nvSpPr>
        <p:spPr>
          <a:xfrm>
            <a:off x="4731106" y="1310335"/>
            <a:ext cx="12243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59669"/>
              </a:buClr>
              <a:buSzPts val="1000"/>
              <a:buFont typeface="Noto Sans JP"/>
              <a:buNone/>
            </a:pPr>
            <a:r>
              <a:rPr b="1" i="0" lang="en-US" sz="1000" u="none" cap="none" strike="noStrike">
                <a:solidFill>
                  <a:srgbClr val="059669"/>
                </a:solidFill>
                <a:latin typeface="Noto Sans JP"/>
                <a:ea typeface="Noto Sans JP"/>
                <a:cs typeface="Noto Sans JP"/>
                <a:sym typeface="Noto Sans JP"/>
              </a:rPr>
              <a:t>AI活用のポイント</a:t>
            </a:r>
            <a:endParaRPr b="0" i="0" sz="1000" u="none" cap="none" strike="noStrike">
              <a:solidFill>
                <a:schemeClr val="dk1"/>
              </a:solidFill>
              <a:latin typeface="Calibri"/>
              <a:ea typeface="Calibri"/>
              <a:cs typeface="Calibri"/>
              <a:sym typeface="Calibri"/>
            </a:endParaRPr>
          </a:p>
        </p:txBody>
      </p:sp>
      <p:sp>
        <p:nvSpPr>
          <p:cNvPr id="628" name="Google Shape;628;p11"/>
          <p:cNvSpPr/>
          <p:nvPr/>
        </p:nvSpPr>
        <p:spPr>
          <a:xfrm>
            <a:off x="8128102" y="1129284"/>
            <a:ext cx="3685800" cy="1524300"/>
          </a:xfrm>
          <a:prstGeom prst="roundRect">
            <a:avLst>
              <a:gd fmla="val 4499" name="adj"/>
            </a:avLst>
          </a:prstGeom>
          <a:solidFill>
            <a:srgbClr val="FEF2F2"/>
          </a:solidFill>
          <a:ln cap="flat" cmpd="sng" w="38100">
            <a:solidFill>
              <a:srgbClr val="FEE2E2"/>
            </a:solidFill>
            <a:prstDash val="solid"/>
            <a:round/>
            <a:headEnd len="sm" w="sm" type="none"/>
            <a:tailEnd len="sm" w="sm" type="none"/>
          </a:ln>
          <a:effectLst>
            <a:outerShdw blurRad="38100" rotWithShape="0" algn="bl" dir="5400000" dist="25400">
              <a:srgbClr val="000000">
                <a:alpha val="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29" name="Google Shape;629;p11"/>
          <p:cNvPicPr preferRelativeResize="0"/>
          <p:nvPr/>
        </p:nvPicPr>
        <p:blipFill rotWithShape="1">
          <a:blip r:embed="rId5">
            <a:alphaModFix/>
          </a:blip>
          <a:srcRect b="0" l="-3384" r="-3373" t="0"/>
          <a:stretch/>
        </p:blipFill>
        <p:spPr>
          <a:xfrm>
            <a:off x="8328355" y="1334110"/>
            <a:ext cx="142646" cy="152705"/>
          </a:xfrm>
          <a:prstGeom prst="rect">
            <a:avLst/>
          </a:prstGeom>
          <a:noFill/>
          <a:ln>
            <a:noFill/>
          </a:ln>
        </p:spPr>
      </p:pic>
      <p:sp>
        <p:nvSpPr>
          <p:cNvPr id="630" name="Google Shape;630;p11"/>
          <p:cNvSpPr txBox="1"/>
          <p:nvPr/>
        </p:nvSpPr>
        <p:spPr>
          <a:xfrm>
            <a:off x="8546897" y="1310335"/>
            <a:ext cx="805500" cy="200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91C1C"/>
              </a:buClr>
              <a:buSzPts val="1000"/>
              <a:buFont typeface="Noto Sans JP"/>
              <a:buNone/>
            </a:pPr>
            <a:r>
              <a:rPr b="1" i="0" lang="en-US" sz="1000" u="none" cap="none" strike="noStrike">
                <a:solidFill>
                  <a:srgbClr val="B91C1C"/>
                </a:solidFill>
                <a:latin typeface="Noto Sans JP"/>
                <a:ea typeface="Noto Sans JP"/>
                <a:cs typeface="Noto Sans JP"/>
                <a:sym typeface="Noto Sans JP"/>
              </a:rPr>
              <a:t>人間の役割</a:t>
            </a:r>
            <a:endParaRPr b="0" i="0" sz="1000" u="none" cap="none" strike="noStrike">
              <a:solidFill>
                <a:schemeClr val="dk1"/>
              </a:solidFill>
              <a:latin typeface="Calibri"/>
              <a:ea typeface="Calibri"/>
              <a:cs typeface="Calibri"/>
              <a:sym typeface="Calibri"/>
            </a:endParaRPr>
          </a:p>
        </p:txBody>
      </p:sp>
      <p:sp>
        <p:nvSpPr>
          <p:cNvPr id="631" name="Google Shape;631;p11"/>
          <p:cNvSpPr/>
          <p:nvPr/>
        </p:nvSpPr>
        <p:spPr>
          <a:xfrm>
            <a:off x="381305" y="2891333"/>
            <a:ext cx="38400" cy="228600"/>
          </a:xfrm>
          <a:prstGeom prst="rect">
            <a:avLst/>
          </a:prstGeom>
          <a:solidFill>
            <a:srgbClr val="3B82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9141257" y="2968142"/>
            <a:ext cx="75900" cy="75900"/>
          </a:xfrm>
          <a:prstGeom prst="ellipse">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txBox="1"/>
          <p:nvPr/>
        </p:nvSpPr>
        <p:spPr>
          <a:xfrm>
            <a:off x="9274759" y="2920594"/>
            <a:ext cx="8001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900"/>
              <a:buFont typeface="Noto Sans JP"/>
              <a:buNone/>
            </a:pPr>
            <a:r>
              <a:rPr b="1" i="0" lang="en-US" sz="900" u="none" cap="none" strike="noStrike">
                <a:solidFill>
                  <a:srgbClr val="1E293B"/>
                </a:solidFill>
                <a:latin typeface="Noto Sans JP"/>
                <a:ea typeface="Noto Sans JP"/>
                <a:cs typeface="Noto Sans JP"/>
                <a:sym typeface="Noto Sans JP"/>
              </a:rPr>
              <a:t>AI代替可能 高</a:t>
            </a:r>
            <a:endParaRPr b="0" i="0" sz="900" u="none" cap="none" strike="noStrike">
              <a:solidFill>
                <a:schemeClr val="dk1"/>
              </a:solidFill>
              <a:latin typeface="Calibri"/>
              <a:ea typeface="Calibri"/>
              <a:cs typeface="Calibri"/>
              <a:sym typeface="Calibri"/>
            </a:endParaRPr>
          </a:p>
        </p:txBody>
      </p:sp>
      <p:sp>
        <p:nvSpPr>
          <p:cNvPr id="634" name="Google Shape;634;p11"/>
          <p:cNvSpPr/>
          <p:nvPr/>
        </p:nvSpPr>
        <p:spPr>
          <a:xfrm>
            <a:off x="10123322" y="2968142"/>
            <a:ext cx="75900" cy="75900"/>
          </a:xfrm>
          <a:prstGeom prst="ellipse">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txBox="1"/>
          <p:nvPr/>
        </p:nvSpPr>
        <p:spPr>
          <a:xfrm>
            <a:off x="10256825" y="2920594"/>
            <a:ext cx="9144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900"/>
              <a:buFont typeface="Noto Sans JP"/>
              <a:buNone/>
            </a:pPr>
            <a:r>
              <a:rPr b="1" i="0" lang="en-US" sz="900" u="none" cap="none" strike="noStrike">
                <a:solidFill>
                  <a:srgbClr val="1E293B"/>
                </a:solidFill>
                <a:latin typeface="Noto Sans JP"/>
                <a:ea typeface="Noto Sans JP"/>
                <a:cs typeface="Noto Sans JP"/>
                <a:sym typeface="Noto Sans JP"/>
              </a:rPr>
              <a:t>AI代替難易度 高</a:t>
            </a:r>
            <a:endParaRPr b="0" i="0" sz="900" u="none" cap="none" strike="noStrike">
              <a:solidFill>
                <a:schemeClr val="dk1"/>
              </a:solidFill>
              <a:latin typeface="Calibri"/>
              <a:ea typeface="Calibri"/>
              <a:cs typeface="Calibri"/>
              <a:sym typeface="Calibri"/>
            </a:endParaRPr>
          </a:p>
        </p:txBody>
      </p:sp>
      <p:sp>
        <p:nvSpPr>
          <p:cNvPr id="636" name="Google Shape;636;p11"/>
          <p:cNvSpPr/>
          <p:nvPr/>
        </p:nvSpPr>
        <p:spPr>
          <a:xfrm>
            <a:off x="11220602" y="2968142"/>
            <a:ext cx="75900" cy="75900"/>
          </a:xfrm>
          <a:prstGeom prst="ellipse">
            <a:avLst/>
          </a:prstGeom>
          <a:solidFill>
            <a:srgbClr val="EF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txBox="1"/>
          <p:nvPr/>
        </p:nvSpPr>
        <p:spPr>
          <a:xfrm>
            <a:off x="11354105" y="2920594"/>
            <a:ext cx="553200" cy="171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900"/>
              <a:buFont typeface="Noto Sans JP"/>
              <a:buNone/>
            </a:pPr>
            <a:r>
              <a:rPr b="1" i="0" lang="en-US" sz="900" u="none" cap="none" strike="noStrike">
                <a:solidFill>
                  <a:srgbClr val="1E293B"/>
                </a:solidFill>
                <a:latin typeface="Noto Sans JP"/>
                <a:ea typeface="Noto Sans JP"/>
                <a:cs typeface="Noto Sans JP"/>
                <a:sym typeface="Noto Sans JP"/>
              </a:rPr>
              <a:t>人間必須</a:t>
            </a:r>
            <a:endParaRPr b="0" i="0" sz="900" u="none" cap="none" strike="noStrike">
              <a:solidFill>
                <a:schemeClr val="dk1"/>
              </a:solidFill>
              <a:latin typeface="Calibri"/>
              <a:ea typeface="Calibri"/>
              <a:cs typeface="Calibri"/>
              <a:sym typeface="Calibri"/>
            </a:endParaRPr>
          </a:p>
        </p:txBody>
      </p:sp>
      <p:sp>
        <p:nvSpPr>
          <p:cNvPr id="638" name="Google Shape;638;p11"/>
          <p:cNvSpPr/>
          <p:nvPr/>
        </p:nvSpPr>
        <p:spPr>
          <a:xfrm>
            <a:off x="381305" y="3263494"/>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a:off x="533095" y="3367735"/>
            <a:ext cx="952800" cy="256800"/>
          </a:xfrm>
          <a:prstGeom prst="roundRect">
            <a:avLst>
              <a:gd fmla="val 52722" name="adj"/>
            </a:avLst>
          </a:prstGeom>
          <a:solidFill>
            <a:srgbClr val="FEF3C7"/>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txBox="1"/>
          <p:nvPr/>
        </p:nvSpPr>
        <p:spPr>
          <a:xfrm>
            <a:off x="788213" y="3415284"/>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45309"/>
              </a:buClr>
              <a:buSzPts val="800"/>
              <a:buFont typeface="Noto Sans JP"/>
              <a:buNone/>
            </a:pPr>
            <a:r>
              <a:rPr b="1" i="0" lang="en-US" sz="800" u="none" cap="none" strike="noStrike">
                <a:solidFill>
                  <a:srgbClr val="B45309"/>
                </a:solidFill>
                <a:latin typeface="Noto Sans JP"/>
                <a:ea typeface="Noto Sans JP"/>
                <a:cs typeface="Noto Sans JP"/>
                <a:sym typeface="Noto Sans JP"/>
              </a:rPr>
              <a:t>難易度 高</a:t>
            </a:r>
            <a:endParaRPr b="0" i="0" sz="800" u="none" cap="none" strike="noStrike">
              <a:solidFill>
                <a:schemeClr val="dk1"/>
              </a:solidFill>
              <a:latin typeface="Calibri"/>
              <a:ea typeface="Calibri"/>
              <a:cs typeface="Calibri"/>
              <a:sym typeface="Calibri"/>
            </a:endParaRPr>
          </a:p>
        </p:txBody>
      </p:sp>
      <p:pic>
        <p:nvPicPr>
          <p:cNvPr descr="preencoded.png" id="641" name="Google Shape;641;p11"/>
          <p:cNvPicPr preferRelativeResize="0"/>
          <p:nvPr/>
        </p:nvPicPr>
        <p:blipFill rotWithShape="1">
          <a:blip r:embed="rId6">
            <a:alphaModFix/>
          </a:blip>
          <a:srcRect b="0" l="-1910" r="-1910" t="0"/>
          <a:stretch/>
        </p:blipFill>
        <p:spPr>
          <a:xfrm>
            <a:off x="5667451" y="3437230"/>
            <a:ext cx="133502" cy="114300"/>
          </a:xfrm>
          <a:prstGeom prst="rect">
            <a:avLst/>
          </a:prstGeom>
          <a:noFill/>
          <a:ln>
            <a:noFill/>
          </a:ln>
        </p:spPr>
      </p:pic>
      <p:sp>
        <p:nvSpPr>
          <p:cNvPr id="642" name="Google Shape;642;p11"/>
          <p:cNvSpPr/>
          <p:nvPr/>
        </p:nvSpPr>
        <p:spPr>
          <a:xfrm>
            <a:off x="381305" y="3820363"/>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533095" y="3925519"/>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txBox="1"/>
          <p:nvPr/>
        </p:nvSpPr>
        <p:spPr>
          <a:xfrm>
            <a:off x="790042" y="3973068"/>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645" name="Google Shape;645;p11"/>
          <p:cNvPicPr preferRelativeResize="0"/>
          <p:nvPr/>
        </p:nvPicPr>
        <p:blipFill rotWithShape="1">
          <a:blip r:embed="rId7">
            <a:alphaModFix/>
          </a:blip>
          <a:srcRect b="0" l="-2575" r="-2565" t="0"/>
          <a:stretch/>
        </p:blipFill>
        <p:spPr>
          <a:xfrm>
            <a:off x="5695798" y="3994099"/>
            <a:ext cx="105156" cy="114300"/>
          </a:xfrm>
          <a:prstGeom prst="rect">
            <a:avLst/>
          </a:prstGeom>
          <a:noFill/>
          <a:ln>
            <a:noFill/>
          </a:ln>
        </p:spPr>
      </p:pic>
      <p:sp>
        <p:nvSpPr>
          <p:cNvPr id="646" name="Google Shape;646;p11"/>
          <p:cNvSpPr/>
          <p:nvPr/>
        </p:nvSpPr>
        <p:spPr>
          <a:xfrm>
            <a:off x="381305" y="4377233"/>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533095" y="4482389"/>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
          <p:cNvSpPr txBox="1"/>
          <p:nvPr/>
        </p:nvSpPr>
        <p:spPr>
          <a:xfrm>
            <a:off x="790042" y="4529938"/>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649" name="Google Shape;649;p11"/>
          <p:cNvPicPr preferRelativeResize="0"/>
          <p:nvPr/>
        </p:nvPicPr>
        <p:blipFill rotWithShape="1">
          <a:blip r:embed="rId8">
            <a:alphaModFix/>
          </a:blip>
          <a:srcRect b="0" l="0" r="0" t="0"/>
          <a:stretch/>
        </p:blipFill>
        <p:spPr>
          <a:xfrm>
            <a:off x="5686654" y="4551883"/>
            <a:ext cx="114300" cy="114300"/>
          </a:xfrm>
          <a:prstGeom prst="rect">
            <a:avLst/>
          </a:prstGeom>
          <a:noFill/>
          <a:ln>
            <a:noFill/>
          </a:ln>
        </p:spPr>
      </p:pic>
      <p:sp>
        <p:nvSpPr>
          <p:cNvPr id="650" name="Google Shape;650;p11"/>
          <p:cNvSpPr/>
          <p:nvPr/>
        </p:nvSpPr>
        <p:spPr>
          <a:xfrm>
            <a:off x="381305" y="4935017"/>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a:off x="533095" y="5039258"/>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txBox="1"/>
          <p:nvPr/>
        </p:nvSpPr>
        <p:spPr>
          <a:xfrm>
            <a:off x="790042" y="5086807"/>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653" name="Google Shape;653;p11"/>
          <p:cNvPicPr preferRelativeResize="0"/>
          <p:nvPr/>
        </p:nvPicPr>
        <p:blipFill rotWithShape="1">
          <a:blip r:embed="rId9">
            <a:alphaModFix/>
          </a:blip>
          <a:srcRect b="0" l="-130" r="-140" t="0"/>
          <a:stretch/>
        </p:blipFill>
        <p:spPr>
          <a:xfrm>
            <a:off x="5715000" y="5108753"/>
            <a:ext cx="85954" cy="114300"/>
          </a:xfrm>
          <a:prstGeom prst="rect">
            <a:avLst/>
          </a:prstGeom>
          <a:noFill/>
          <a:ln>
            <a:noFill/>
          </a:ln>
        </p:spPr>
      </p:pic>
      <p:sp>
        <p:nvSpPr>
          <p:cNvPr id="654" name="Google Shape;654;p11"/>
          <p:cNvSpPr/>
          <p:nvPr/>
        </p:nvSpPr>
        <p:spPr>
          <a:xfrm>
            <a:off x="381305" y="5491886"/>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a:off x="533095" y="5597042"/>
            <a:ext cx="952800" cy="256800"/>
          </a:xfrm>
          <a:prstGeom prst="roundRect">
            <a:avLst>
              <a:gd fmla="val 52722" name="adj"/>
            </a:avLst>
          </a:prstGeom>
          <a:solidFill>
            <a:srgbClr val="FEF3C7"/>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txBox="1"/>
          <p:nvPr/>
        </p:nvSpPr>
        <p:spPr>
          <a:xfrm>
            <a:off x="788213" y="5644591"/>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45309"/>
              </a:buClr>
              <a:buSzPts val="800"/>
              <a:buFont typeface="Noto Sans JP"/>
              <a:buNone/>
            </a:pPr>
            <a:r>
              <a:rPr b="1" i="0" lang="en-US" sz="800" u="none" cap="none" strike="noStrike">
                <a:solidFill>
                  <a:srgbClr val="B45309"/>
                </a:solidFill>
                <a:latin typeface="Noto Sans JP"/>
                <a:ea typeface="Noto Sans JP"/>
                <a:cs typeface="Noto Sans JP"/>
                <a:sym typeface="Noto Sans JP"/>
              </a:rPr>
              <a:t>難易度 高</a:t>
            </a:r>
            <a:endParaRPr b="0" i="0" sz="800" u="none" cap="none" strike="noStrike">
              <a:solidFill>
                <a:schemeClr val="dk1"/>
              </a:solidFill>
              <a:latin typeface="Calibri"/>
              <a:ea typeface="Calibri"/>
              <a:cs typeface="Calibri"/>
              <a:sym typeface="Calibri"/>
            </a:endParaRPr>
          </a:p>
        </p:txBody>
      </p:sp>
      <p:pic>
        <p:nvPicPr>
          <p:cNvPr descr="preencoded.png" id="657" name="Google Shape;657;p11"/>
          <p:cNvPicPr preferRelativeResize="0"/>
          <p:nvPr/>
        </p:nvPicPr>
        <p:blipFill rotWithShape="1">
          <a:blip r:embed="rId10">
            <a:alphaModFix/>
          </a:blip>
          <a:srcRect b="0" l="-1910" r="-1910" t="0"/>
          <a:stretch/>
        </p:blipFill>
        <p:spPr>
          <a:xfrm>
            <a:off x="5667451" y="5665622"/>
            <a:ext cx="133502" cy="114300"/>
          </a:xfrm>
          <a:prstGeom prst="rect">
            <a:avLst/>
          </a:prstGeom>
          <a:noFill/>
          <a:ln>
            <a:noFill/>
          </a:ln>
        </p:spPr>
      </p:pic>
      <p:sp>
        <p:nvSpPr>
          <p:cNvPr id="658" name="Google Shape;658;p11"/>
          <p:cNvSpPr/>
          <p:nvPr/>
        </p:nvSpPr>
        <p:spPr>
          <a:xfrm>
            <a:off x="6238951" y="3263494"/>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6391656" y="3367735"/>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txBox="1"/>
          <p:nvPr/>
        </p:nvSpPr>
        <p:spPr>
          <a:xfrm>
            <a:off x="6647688" y="3415284"/>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661" name="Google Shape;661;p11"/>
          <p:cNvPicPr preferRelativeResize="0"/>
          <p:nvPr/>
        </p:nvPicPr>
        <p:blipFill rotWithShape="1">
          <a:blip r:embed="rId11">
            <a:alphaModFix/>
          </a:blip>
          <a:srcRect b="0" l="-1910" r="-1910" t="0"/>
          <a:stretch/>
        </p:blipFill>
        <p:spPr>
          <a:xfrm>
            <a:off x="11525098" y="3437230"/>
            <a:ext cx="133502" cy="114300"/>
          </a:xfrm>
          <a:prstGeom prst="rect">
            <a:avLst/>
          </a:prstGeom>
          <a:noFill/>
          <a:ln>
            <a:noFill/>
          </a:ln>
        </p:spPr>
      </p:pic>
      <p:sp>
        <p:nvSpPr>
          <p:cNvPr id="662" name="Google Shape;662;p11"/>
          <p:cNvSpPr/>
          <p:nvPr/>
        </p:nvSpPr>
        <p:spPr>
          <a:xfrm>
            <a:off x="6238951" y="3820363"/>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6391656" y="3925519"/>
            <a:ext cx="952800" cy="256800"/>
          </a:xfrm>
          <a:prstGeom prst="roundRect">
            <a:avLst>
              <a:gd fmla="val 52722" name="adj"/>
            </a:avLst>
          </a:prstGeom>
          <a:solidFill>
            <a:srgbClr val="FEF3C7"/>
          </a:solidFill>
          <a:ln cap="flat" cmpd="sng" w="12700">
            <a:solidFill>
              <a:srgbClr val="FDE6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1"/>
          <p:cNvSpPr txBox="1"/>
          <p:nvPr/>
        </p:nvSpPr>
        <p:spPr>
          <a:xfrm>
            <a:off x="6645859" y="3973068"/>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B45309"/>
              </a:buClr>
              <a:buSzPts val="800"/>
              <a:buFont typeface="Noto Sans JP"/>
              <a:buNone/>
            </a:pPr>
            <a:r>
              <a:rPr b="1" i="0" lang="en-US" sz="800" u="none" cap="none" strike="noStrike">
                <a:solidFill>
                  <a:srgbClr val="B45309"/>
                </a:solidFill>
                <a:latin typeface="Noto Sans JP"/>
                <a:ea typeface="Noto Sans JP"/>
                <a:cs typeface="Noto Sans JP"/>
                <a:sym typeface="Noto Sans JP"/>
              </a:rPr>
              <a:t>難易度 高</a:t>
            </a:r>
            <a:endParaRPr b="0" i="0" sz="800" u="none" cap="none" strike="noStrike">
              <a:solidFill>
                <a:schemeClr val="dk1"/>
              </a:solidFill>
              <a:latin typeface="Calibri"/>
              <a:ea typeface="Calibri"/>
              <a:cs typeface="Calibri"/>
              <a:sym typeface="Calibri"/>
            </a:endParaRPr>
          </a:p>
        </p:txBody>
      </p:sp>
      <p:pic>
        <p:nvPicPr>
          <p:cNvPr descr="preencoded.png" id="665" name="Google Shape;665;p11"/>
          <p:cNvPicPr preferRelativeResize="0"/>
          <p:nvPr/>
        </p:nvPicPr>
        <p:blipFill rotWithShape="1">
          <a:blip r:embed="rId12">
            <a:alphaModFix/>
          </a:blip>
          <a:srcRect b="0" l="-2575" r="-2565" t="0"/>
          <a:stretch/>
        </p:blipFill>
        <p:spPr>
          <a:xfrm>
            <a:off x="11553444" y="3994099"/>
            <a:ext cx="105156" cy="114300"/>
          </a:xfrm>
          <a:prstGeom prst="rect">
            <a:avLst/>
          </a:prstGeom>
          <a:noFill/>
          <a:ln>
            <a:noFill/>
          </a:ln>
        </p:spPr>
      </p:pic>
      <p:sp>
        <p:nvSpPr>
          <p:cNvPr id="666" name="Google Shape;666;p11"/>
          <p:cNvSpPr/>
          <p:nvPr/>
        </p:nvSpPr>
        <p:spPr>
          <a:xfrm>
            <a:off x="6238951" y="4377233"/>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1"/>
          <p:cNvSpPr/>
          <p:nvPr/>
        </p:nvSpPr>
        <p:spPr>
          <a:xfrm>
            <a:off x="6391656" y="4482389"/>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1"/>
          <p:cNvSpPr txBox="1"/>
          <p:nvPr/>
        </p:nvSpPr>
        <p:spPr>
          <a:xfrm>
            <a:off x="6647688" y="4529938"/>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669" name="Google Shape;669;p11"/>
          <p:cNvPicPr preferRelativeResize="0"/>
          <p:nvPr/>
        </p:nvPicPr>
        <p:blipFill rotWithShape="1">
          <a:blip r:embed="rId13">
            <a:alphaModFix/>
          </a:blip>
          <a:srcRect b="0" l="-1910" r="-1910" t="0"/>
          <a:stretch/>
        </p:blipFill>
        <p:spPr>
          <a:xfrm>
            <a:off x="11525098" y="4551883"/>
            <a:ext cx="133502" cy="114300"/>
          </a:xfrm>
          <a:prstGeom prst="rect">
            <a:avLst/>
          </a:prstGeom>
          <a:noFill/>
          <a:ln>
            <a:noFill/>
          </a:ln>
        </p:spPr>
      </p:pic>
      <p:sp>
        <p:nvSpPr>
          <p:cNvPr id="670" name="Google Shape;670;p11"/>
          <p:cNvSpPr/>
          <p:nvPr/>
        </p:nvSpPr>
        <p:spPr>
          <a:xfrm>
            <a:off x="6238951" y="4935017"/>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1"/>
          <p:cNvSpPr/>
          <p:nvPr/>
        </p:nvSpPr>
        <p:spPr>
          <a:xfrm>
            <a:off x="6391656" y="5039258"/>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1"/>
          <p:cNvSpPr txBox="1"/>
          <p:nvPr/>
        </p:nvSpPr>
        <p:spPr>
          <a:xfrm>
            <a:off x="6647688" y="5086807"/>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673" name="Google Shape;673;p11"/>
          <p:cNvPicPr preferRelativeResize="0"/>
          <p:nvPr/>
        </p:nvPicPr>
        <p:blipFill rotWithShape="1">
          <a:blip r:embed="rId14">
            <a:alphaModFix/>
          </a:blip>
          <a:srcRect b="0" l="-2575" r="-2565" t="0"/>
          <a:stretch/>
        </p:blipFill>
        <p:spPr>
          <a:xfrm>
            <a:off x="11553444" y="5108753"/>
            <a:ext cx="105156" cy="114300"/>
          </a:xfrm>
          <a:prstGeom prst="rect">
            <a:avLst/>
          </a:prstGeom>
          <a:noFill/>
          <a:ln>
            <a:noFill/>
          </a:ln>
        </p:spPr>
      </p:pic>
      <p:sp>
        <p:nvSpPr>
          <p:cNvPr id="674" name="Google Shape;674;p11"/>
          <p:cNvSpPr/>
          <p:nvPr/>
        </p:nvSpPr>
        <p:spPr>
          <a:xfrm>
            <a:off x="6238951" y="5491886"/>
            <a:ext cx="5572500" cy="466200"/>
          </a:xfrm>
          <a:prstGeom prst="roundRect">
            <a:avLst>
              <a:gd fmla="val 32013" name="adj"/>
            </a:avLst>
          </a:prstGeom>
          <a:solidFill>
            <a:srgbClr val="FFFFFF"/>
          </a:solidFill>
          <a:ln cap="flat" cmpd="sng" w="12700">
            <a:solidFill>
              <a:srgbClr val="F1F5F9"/>
            </a:solidFill>
            <a:prstDash val="solid"/>
            <a:round/>
            <a:headEnd len="sm" w="sm" type="none"/>
            <a:tailEnd len="sm" w="sm" type="none"/>
          </a:ln>
          <a:effectLst>
            <a:outerShdw blurRad="25400" rotWithShape="0" algn="bl" dir="5400000" dist="12700">
              <a:srgbClr val="000000">
                <a:alpha val="19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1"/>
          <p:cNvSpPr/>
          <p:nvPr/>
        </p:nvSpPr>
        <p:spPr>
          <a:xfrm>
            <a:off x="6391656" y="5597042"/>
            <a:ext cx="952800" cy="256800"/>
          </a:xfrm>
          <a:prstGeom prst="roundRect">
            <a:avLst>
              <a:gd fmla="val 52722" name="adj"/>
            </a:avLst>
          </a:prstGeom>
          <a:solidFill>
            <a:srgbClr val="D1FAE5"/>
          </a:solidFill>
          <a:ln cap="flat" cmpd="sng" w="12700">
            <a:solidFill>
              <a:srgbClr val="A7F3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1"/>
          <p:cNvSpPr txBox="1"/>
          <p:nvPr/>
        </p:nvSpPr>
        <p:spPr>
          <a:xfrm>
            <a:off x="6647688" y="5644591"/>
            <a:ext cx="526800" cy="162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47857"/>
              </a:buClr>
              <a:buSzPts val="800"/>
              <a:buFont typeface="Noto Sans JP"/>
              <a:buNone/>
            </a:pPr>
            <a:r>
              <a:rPr b="1" i="0" lang="en-US" sz="800" u="none" cap="none" strike="noStrike">
                <a:solidFill>
                  <a:srgbClr val="047857"/>
                </a:solidFill>
                <a:latin typeface="Noto Sans JP"/>
                <a:ea typeface="Noto Sans JP"/>
                <a:cs typeface="Noto Sans JP"/>
                <a:sym typeface="Noto Sans JP"/>
              </a:rPr>
              <a:t>AI可能 高</a:t>
            </a:r>
            <a:endParaRPr b="0" i="0" sz="800" u="none" cap="none" strike="noStrike">
              <a:solidFill>
                <a:schemeClr val="dk1"/>
              </a:solidFill>
              <a:latin typeface="Calibri"/>
              <a:ea typeface="Calibri"/>
              <a:cs typeface="Calibri"/>
              <a:sym typeface="Calibri"/>
            </a:endParaRPr>
          </a:p>
        </p:txBody>
      </p:sp>
      <p:pic>
        <p:nvPicPr>
          <p:cNvPr descr="preencoded.png" id="677" name="Google Shape;677;p11"/>
          <p:cNvPicPr preferRelativeResize="0"/>
          <p:nvPr/>
        </p:nvPicPr>
        <p:blipFill rotWithShape="1">
          <a:blip r:embed="rId15">
            <a:alphaModFix/>
          </a:blip>
          <a:srcRect b="0" l="-130" r="-140" t="0"/>
          <a:stretch/>
        </p:blipFill>
        <p:spPr>
          <a:xfrm>
            <a:off x="11572646" y="5665622"/>
            <a:ext cx="85954" cy="114300"/>
          </a:xfrm>
          <a:prstGeom prst="rect">
            <a:avLst/>
          </a:prstGeom>
          <a:noFill/>
          <a:ln>
            <a:noFill/>
          </a:ln>
        </p:spPr>
      </p:pic>
      <p:sp>
        <p:nvSpPr>
          <p:cNvPr id="678" name="Google Shape;678;p11"/>
          <p:cNvSpPr txBox="1"/>
          <p:nvPr/>
        </p:nvSpPr>
        <p:spPr>
          <a:xfrm>
            <a:off x="381305" y="286207"/>
            <a:ext cx="14247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D4ED8"/>
              </a:buClr>
              <a:buSzPts val="1000"/>
              <a:buFont typeface="Noto Sans JP"/>
              <a:buNone/>
            </a:pPr>
            <a:r>
              <a:rPr b="1" i="0" lang="en-US" sz="1000" u="none" cap="none" strike="noStrike">
                <a:solidFill>
                  <a:srgbClr val="1D4ED8"/>
                </a:solidFill>
                <a:latin typeface="Noto Sans JP"/>
                <a:ea typeface="Noto Sans JP"/>
                <a:cs typeface="Noto Sans JP"/>
                <a:sym typeface="Noto Sans JP"/>
              </a:rPr>
              <a:t>PHASE 2: DESIGN</a:t>
            </a:r>
            <a:endParaRPr b="0" i="0" sz="1000" u="none" cap="none" strike="noStrike">
              <a:solidFill>
                <a:schemeClr val="dk1"/>
              </a:solidFill>
              <a:latin typeface="Calibri"/>
              <a:ea typeface="Calibri"/>
              <a:cs typeface="Calibri"/>
              <a:sym typeface="Calibri"/>
            </a:endParaRPr>
          </a:p>
        </p:txBody>
      </p:sp>
      <p:sp>
        <p:nvSpPr>
          <p:cNvPr id="679" name="Google Shape;679;p11"/>
          <p:cNvSpPr txBox="1"/>
          <p:nvPr/>
        </p:nvSpPr>
        <p:spPr>
          <a:xfrm>
            <a:off x="580644" y="1586484"/>
            <a:ext cx="3369600" cy="58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実装に先立ち、システムアーキテクチャ、データ構造、API仕様、UIデザイン、セキュリティ方針などを具体的かつ技術的に定義する工程。</a:t>
            </a:r>
            <a:endParaRPr b="0" i="0" sz="900" u="none" cap="none" strike="noStrike">
              <a:solidFill>
                <a:schemeClr val="dk1"/>
              </a:solidFill>
              <a:latin typeface="Calibri"/>
              <a:ea typeface="Calibri"/>
              <a:cs typeface="Calibri"/>
              <a:sym typeface="Calibri"/>
            </a:endParaRPr>
          </a:p>
        </p:txBody>
      </p:sp>
      <p:sp>
        <p:nvSpPr>
          <p:cNvPr id="680" name="Google Shape;680;p11"/>
          <p:cNvSpPr txBox="1"/>
          <p:nvPr/>
        </p:nvSpPr>
        <p:spPr>
          <a:xfrm>
            <a:off x="4454957" y="1586484"/>
            <a:ext cx="3351300" cy="58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ER図やDDLの生成、APIスキーマ定義（OpenAPI）、詳細設計書（クラス図・シーケンス図）の自動生成、定型的なドキュメント化を大幅に加速。</a:t>
            </a:r>
            <a:endParaRPr b="0" i="0" sz="900" u="none" cap="none" strike="noStrike">
              <a:solidFill>
                <a:schemeClr val="dk1"/>
              </a:solidFill>
              <a:latin typeface="Calibri"/>
              <a:ea typeface="Calibri"/>
              <a:cs typeface="Calibri"/>
              <a:sym typeface="Calibri"/>
            </a:endParaRPr>
          </a:p>
        </p:txBody>
      </p:sp>
      <p:sp>
        <p:nvSpPr>
          <p:cNvPr id="681" name="Google Shape;681;p11"/>
          <p:cNvSpPr txBox="1"/>
          <p:nvPr/>
        </p:nvSpPr>
        <p:spPr>
          <a:xfrm>
            <a:off x="8328355" y="1586484"/>
            <a:ext cx="3302700" cy="58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475569"/>
              </a:buClr>
              <a:buSzPts val="900"/>
              <a:buFont typeface="Noto Sans JP"/>
              <a:buNone/>
            </a:pPr>
            <a:r>
              <a:rPr b="0" i="0" lang="en-US" sz="900" u="none" cap="none" strike="noStrike">
                <a:solidFill>
                  <a:srgbClr val="475569"/>
                </a:solidFill>
                <a:latin typeface="Noto Sans JP"/>
                <a:ea typeface="Noto Sans JP"/>
                <a:cs typeface="Noto Sans JP"/>
                <a:sym typeface="Noto Sans JP"/>
              </a:rPr>
              <a:t>アーキテクチャパターンや技術スタックの選定、ユーザー体験（UI/UX）に関わる意思決定、セキュリティポリシーの策定は人間主導で行う。</a:t>
            </a:r>
            <a:endParaRPr b="0" i="0" sz="900" u="none" cap="none" strike="noStrike">
              <a:solidFill>
                <a:schemeClr val="dk1"/>
              </a:solidFill>
              <a:latin typeface="Calibri"/>
              <a:ea typeface="Calibri"/>
              <a:cs typeface="Calibri"/>
              <a:sym typeface="Calibri"/>
            </a:endParaRPr>
          </a:p>
        </p:txBody>
      </p:sp>
      <p:sp>
        <p:nvSpPr>
          <p:cNvPr id="682" name="Google Shape;682;p11"/>
          <p:cNvSpPr txBox="1"/>
          <p:nvPr/>
        </p:nvSpPr>
        <p:spPr>
          <a:xfrm>
            <a:off x="514807" y="2891333"/>
            <a:ext cx="2134200" cy="22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1E293B"/>
              </a:buClr>
              <a:buSzPts val="1200"/>
              <a:buFont typeface="Noto Sans JP"/>
              <a:buNone/>
            </a:pPr>
            <a:r>
              <a:rPr b="1" i="0" lang="en-US" sz="1200" u="none" cap="none" strike="noStrike">
                <a:solidFill>
                  <a:srgbClr val="1E293B"/>
                </a:solidFill>
                <a:latin typeface="Noto Sans JP"/>
                <a:ea typeface="Noto Sans JP"/>
                <a:cs typeface="Noto Sans JP"/>
                <a:sym typeface="Noto Sans JP"/>
              </a:rPr>
              <a:t>詳細作業項目と評価（10選）</a:t>
            </a:r>
            <a:endParaRPr b="0" i="0" sz="1200" u="none" cap="none" strike="noStrike">
              <a:solidFill>
                <a:schemeClr val="dk1"/>
              </a:solidFill>
              <a:latin typeface="Calibri"/>
              <a:ea typeface="Calibri"/>
              <a:cs typeface="Calibri"/>
              <a:sym typeface="Calibri"/>
            </a:endParaRPr>
          </a:p>
        </p:txBody>
      </p:sp>
      <p:sp>
        <p:nvSpPr>
          <p:cNvPr id="683" name="Google Shape;683;p11"/>
          <p:cNvSpPr txBox="1"/>
          <p:nvPr/>
        </p:nvSpPr>
        <p:spPr>
          <a:xfrm>
            <a:off x="1628546" y="3394253"/>
            <a:ext cx="26535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1. アーキテクチャパターン選定（MSA等）</a:t>
            </a:r>
            <a:endParaRPr b="0" i="0" sz="1000" u="none" cap="none" strike="noStrike">
              <a:solidFill>
                <a:schemeClr val="dk1"/>
              </a:solidFill>
              <a:latin typeface="Calibri"/>
              <a:ea typeface="Calibri"/>
              <a:cs typeface="Calibri"/>
              <a:sym typeface="Calibri"/>
            </a:endParaRPr>
          </a:p>
        </p:txBody>
      </p:sp>
      <p:sp>
        <p:nvSpPr>
          <p:cNvPr id="684" name="Google Shape;684;p11"/>
          <p:cNvSpPr txBox="1"/>
          <p:nvPr/>
        </p:nvSpPr>
        <p:spPr>
          <a:xfrm>
            <a:off x="1628546" y="3951122"/>
            <a:ext cx="18627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2. DB論理設計（ER/正規化）</a:t>
            </a:r>
            <a:endParaRPr b="0" i="0" sz="1000" u="none" cap="none" strike="noStrike">
              <a:solidFill>
                <a:schemeClr val="dk1"/>
              </a:solidFill>
              <a:latin typeface="Calibri"/>
              <a:ea typeface="Calibri"/>
              <a:cs typeface="Calibri"/>
              <a:sym typeface="Calibri"/>
            </a:endParaRPr>
          </a:p>
        </p:txBody>
      </p:sp>
      <p:sp>
        <p:nvSpPr>
          <p:cNvPr id="685" name="Google Shape;685;p11"/>
          <p:cNvSpPr txBox="1"/>
          <p:nvPr/>
        </p:nvSpPr>
        <p:spPr>
          <a:xfrm>
            <a:off x="1628546" y="4508906"/>
            <a:ext cx="23481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3. DB物理設計（インデックス/DDL）</a:t>
            </a:r>
            <a:endParaRPr b="0" i="0" sz="1000" u="none" cap="none" strike="noStrike">
              <a:solidFill>
                <a:schemeClr val="dk1"/>
              </a:solidFill>
              <a:latin typeface="Calibri"/>
              <a:ea typeface="Calibri"/>
              <a:cs typeface="Calibri"/>
              <a:sym typeface="Calibri"/>
            </a:endParaRPr>
          </a:p>
        </p:txBody>
      </p:sp>
      <p:sp>
        <p:nvSpPr>
          <p:cNvPr id="686" name="Google Shape;686;p11"/>
          <p:cNvSpPr txBox="1"/>
          <p:nvPr/>
        </p:nvSpPr>
        <p:spPr>
          <a:xfrm>
            <a:off x="1628546" y="5065776"/>
            <a:ext cx="21480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4. API設計（OpenAPI/スキーマ）</a:t>
            </a:r>
            <a:endParaRPr b="0" i="0" sz="1000" u="none" cap="none" strike="noStrike">
              <a:solidFill>
                <a:schemeClr val="dk1"/>
              </a:solidFill>
              <a:latin typeface="Calibri"/>
              <a:ea typeface="Calibri"/>
              <a:cs typeface="Calibri"/>
              <a:sym typeface="Calibri"/>
            </a:endParaRPr>
          </a:p>
        </p:txBody>
      </p:sp>
      <p:sp>
        <p:nvSpPr>
          <p:cNvPr id="687" name="Google Shape;687;p11"/>
          <p:cNvSpPr txBox="1"/>
          <p:nvPr/>
        </p:nvSpPr>
        <p:spPr>
          <a:xfrm>
            <a:off x="1628546" y="5622646"/>
            <a:ext cx="16725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5. UI/UXワイヤーフレーム</a:t>
            </a:r>
            <a:endParaRPr b="0" i="0" sz="1000" u="none" cap="none" strike="noStrike">
              <a:solidFill>
                <a:schemeClr val="dk1"/>
              </a:solidFill>
              <a:latin typeface="Calibri"/>
              <a:ea typeface="Calibri"/>
              <a:cs typeface="Calibri"/>
              <a:sym typeface="Calibri"/>
            </a:endParaRPr>
          </a:p>
        </p:txBody>
      </p:sp>
      <p:sp>
        <p:nvSpPr>
          <p:cNvPr id="688" name="Google Shape;688;p11"/>
          <p:cNvSpPr txBox="1"/>
          <p:nvPr/>
        </p:nvSpPr>
        <p:spPr>
          <a:xfrm>
            <a:off x="7487107" y="3394253"/>
            <a:ext cx="22530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6. 画面詳細設計・デザインシステム</a:t>
            </a:r>
            <a:endParaRPr b="0" i="0" sz="1000" u="none" cap="none" strike="noStrike">
              <a:solidFill>
                <a:schemeClr val="dk1"/>
              </a:solidFill>
              <a:latin typeface="Calibri"/>
              <a:ea typeface="Calibri"/>
              <a:cs typeface="Calibri"/>
              <a:sym typeface="Calibri"/>
            </a:endParaRPr>
          </a:p>
        </p:txBody>
      </p:sp>
      <p:sp>
        <p:nvSpPr>
          <p:cNvPr id="689" name="Google Shape;689;p11"/>
          <p:cNvSpPr txBox="1"/>
          <p:nvPr/>
        </p:nvSpPr>
        <p:spPr>
          <a:xfrm>
            <a:off x="7487107" y="3951122"/>
            <a:ext cx="26151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7. セキュリティ設計（認証/認可/暗号化）</a:t>
            </a:r>
            <a:endParaRPr b="0" i="0" sz="1000" u="none" cap="none" strike="noStrike">
              <a:solidFill>
                <a:schemeClr val="dk1"/>
              </a:solidFill>
              <a:latin typeface="Calibri"/>
              <a:ea typeface="Calibri"/>
              <a:cs typeface="Calibri"/>
              <a:sym typeface="Calibri"/>
            </a:endParaRPr>
          </a:p>
        </p:txBody>
      </p:sp>
      <p:sp>
        <p:nvSpPr>
          <p:cNvPr id="690" name="Google Shape;690;p11"/>
          <p:cNvSpPr txBox="1"/>
          <p:nvPr/>
        </p:nvSpPr>
        <p:spPr>
          <a:xfrm>
            <a:off x="7487107" y="4508906"/>
            <a:ext cx="24816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8. 詳細設計（クラス/シーケンス/契約）</a:t>
            </a:r>
            <a:endParaRPr b="0" i="0" sz="1000" u="none" cap="none" strike="noStrike">
              <a:solidFill>
                <a:schemeClr val="dk1"/>
              </a:solidFill>
              <a:latin typeface="Calibri"/>
              <a:ea typeface="Calibri"/>
              <a:cs typeface="Calibri"/>
              <a:sym typeface="Calibri"/>
            </a:endParaRPr>
          </a:p>
        </p:txBody>
      </p:sp>
      <p:sp>
        <p:nvSpPr>
          <p:cNvPr id="691" name="Google Shape;691;p11"/>
          <p:cNvSpPr txBox="1"/>
          <p:nvPr/>
        </p:nvSpPr>
        <p:spPr>
          <a:xfrm>
            <a:off x="7487107" y="5065776"/>
            <a:ext cx="19860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9. 設計レビュー・品質チェック</a:t>
            </a:r>
            <a:endParaRPr b="0" i="0" sz="1000" u="none" cap="none" strike="noStrike">
              <a:solidFill>
                <a:schemeClr val="dk1"/>
              </a:solidFill>
              <a:latin typeface="Calibri"/>
              <a:ea typeface="Calibri"/>
              <a:cs typeface="Calibri"/>
              <a:sym typeface="Calibri"/>
            </a:endParaRPr>
          </a:p>
        </p:txBody>
      </p:sp>
      <p:sp>
        <p:nvSpPr>
          <p:cNvPr id="692" name="Google Shape;692;p11"/>
          <p:cNvSpPr txBox="1"/>
          <p:nvPr/>
        </p:nvSpPr>
        <p:spPr>
          <a:xfrm>
            <a:off x="7487107" y="5622646"/>
            <a:ext cx="1795800" cy="191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334155"/>
              </a:buClr>
              <a:buSzPts val="1000"/>
              <a:buFont typeface="Noto Sans JP"/>
              <a:buNone/>
            </a:pPr>
            <a:r>
              <a:rPr b="1" i="0" lang="en-US" sz="1000" u="none" cap="none" strike="noStrike">
                <a:solidFill>
                  <a:srgbClr val="334155"/>
                </a:solidFill>
                <a:latin typeface="Noto Sans JP"/>
                <a:ea typeface="Noto Sans JP"/>
                <a:cs typeface="Noto Sans JP"/>
                <a:sym typeface="Noto Sans JP"/>
              </a:rPr>
              <a:t>10. 設計書ドキュメント生成</a:t>
            </a:r>
            <a:endParaRPr b="0" i="0" sz="10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